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0.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1.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2.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4.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78" r:id="rId2"/>
    <p:sldMasterId id="2147483710" r:id="rId3"/>
    <p:sldMasterId id="2147483727" r:id="rId4"/>
    <p:sldMasterId id="2147483741" r:id="rId5"/>
    <p:sldMasterId id="2147483758" r:id="rId6"/>
    <p:sldMasterId id="2147483772" r:id="rId7"/>
    <p:sldMasterId id="2147483782" r:id="rId8"/>
    <p:sldMasterId id="2147483799" r:id="rId9"/>
    <p:sldMasterId id="2147483816" r:id="rId10"/>
    <p:sldMasterId id="2147483833" r:id="rId11"/>
    <p:sldMasterId id="2147483850" r:id="rId12"/>
    <p:sldMasterId id="2147483865" r:id="rId13"/>
    <p:sldMasterId id="2147483882" r:id="rId14"/>
    <p:sldMasterId id="2147483899" r:id="rId15"/>
  </p:sldMasterIdLst>
  <p:notesMasterIdLst>
    <p:notesMasterId r:id="rId229"/>
  </p:notesMasterIdLst>
  <p:sldIdLst>
    <p:sldId id="456" r:id="rId16"/>
    <p:sldId id="256" r:id="rId17"/>
    <p:sldId id="314" r:id="rId18"/>
    <p:sldId id="258" r:id="rId19"/>
    <p:sldId id="315" r:id="rId20"/>
    <p:sldId id="316" r:id="rId21"/>
    <p:sldId id="487" r:id="rId22"/>
    <p:sldId id="488" r:id="rId23"/>
    <p:sldId id="489" r:id="rId24"/>
    <p:sldId id="386" r:id="rId25"/>
    <p:sldId id="387" r:id="rId26"/>
    <p:sldId id="388" r:id="rId27"/>
    <p:sldId id="389" r:id="rId28"/>
    <p:sldId id="482" r:id="rId29"/>
    <p:sldId id="480" r:id="rId30"/>
    <p:sldId id="481" r:id="rId31"/>
    <p:sldId id="483" r:id="rId32"/>
    <p:sldId id="490" r:id="rId33"/>
    <p:sldId id="484" r:id="rId34"/>
    <p:sldId id="485" r:id="rId35"/>
    <p:sldId id="492" r:id="rId36"/>
    <p:sldId id="504" r:id="rId37"/>
    <p:sldId id="498" r:id="rId38"/>
    <p:sldId id="495" r:id="rId39"/>
    <p:sldId id="497" r:id="rId40"/>
    <p:sldId id="496" r:id="rId41"/>
    <p:sldId id="500" r:id="rId42"/>
    <p:sldId id="499" r:id="rId43"/>
    <p:sldId id="501" r:id="rId44"/>
    <p:sldId id="502" r:id="rId45"/>
    <p:sldId id="503" r:id="rId46"/>
    <p:sldId id="505" r:id="rId47"/>
    <p:sldId id="506" r:id="rId48"/>
    <p:sldId id="507" r:id="rId49"/>
    <p:sldId id="508" r:id="rId50"/>
    <p:sldId id="509" r:id="rId51"/>
    <p:sldId id="511" r:id="rId52"/>
    <p:sldId id="510" r:id="rId53"/>
    <p:sldId id="512" r:id="rId54"/>
    <p:sldId id="513" r:id="rId55"/>
    <p:sldId id="514" r:id="rId56"/>
    <p:sldId id="515" r:id="rId57"/>
    <p:sldId id="486" r:id="rId58"/>
    <p:sldId id="390" r:id="rId59"/>
    <p:sldId id="391" r:id="rId60"/>
    <p:sldId id="392" r:id="rId61"/>
    <p:sldId id="393" r:id="rId62"/>
    <p:sldId id="438" r:id="rId63"/>
    <p:sldId id="516" r:id="rId64"/>
    <p:sldId id="518" r:id="rId65"/>
    <p:sldId id="576" r:id="rId66"/>
    <p:sldId id="581" r:id="rId67"/>
    <p:sldId id="579" r:id="rId68"/>
    <p:sldId id="580" r:id="rId69"/>
    <p:sldId id="586" r:id="rId70"/>
    <p:sldId id="587" r:id="rId71"/>
    <p:sldId id="585" r:id="rId72"/>
    <p:sldId id="589" r:id="rId73"/>
    <p:sldId id="592" r:id="rId74"/>
    <p:sldId id="591" r:id="rId75"/>
    <p:sldId id="590" r:id="rId76"/>
    <p:sldId id="588" r:id="rId77"/>
    <p:sldId id="594" r:id="rId78"/>
    <p:sldId id="593" r:id="rId79"/>
    <p:sldId id="595" r:id="rId80"/>
    <p:sldId id="577" r:id="rId81"/>
    <p:sldId id="578" r:id="rId82"/>
    <p:sldId id="582" r:id="rId83"/>
    <p:sldId id="583" r:id="rId84"/>
    <p:sldId id="584" r:id="rId85"/>
    <p:sldId id="394" r:id="rId86"/>
    <p:sldId id="395" r:id="rId87"/>
    <p:sldId id="396" r:id="rId88"/>
    <p:sldId id="397" r:id="rId89"/>
    <p:sldId id="398" r:id="rId90"/>
    <p:sldId id="399" r:id="rId91"/>
    <p:sldId id="435" r:id="rId92"/>
    <p:sldId id="440" r:id="rId93"/>
    <p:sldId id="441" r:id="rId94"/>
    <p:sldId id="436" r:id="rId95"/>
    <p:sldId id="400" r:id="rId96"/>
    <p:sldId id="437" r:id="rId97"/>
    <p:sldId id="428" r:id="rId98"/>
    <p:sldId id="429" r:id="rId99"/>
    <p:sldId id="433" r:id="rId100"/>
    <p:sldId id="432" r:id="rId101"/>
    <p:sldId id="443" r:id="rId102"/>
    <p:sldId id="445" r:id="rId103"/>
    <p:sldId id="446" r:id="rId104"/>
    <p:sldId id="463" r:id="rId105"/>
    <p:sldId id="457" r:id="rId106"/>
    <p:sldId id="465" r:id="rId107"/>
    <p:sldId id="464" r:id="rId108"/>
    <p:sldId id="448" r:id="rId109"/>
    <p:sldId id="466" r:id="rId110"/>
    <p:sldId id="520" r:id="rId111"/>
    <p:sldId id="521" r:id="rId112"/>
    <p:sldId id="462" r:id="rId113"/>
    <p:sldId id="459" r:id="rId114"/>
    <p:sldId id="467" r:id="rId115"/>
    <p:sldId id="458" r:id="rId116"/>
    <p:sldId id="449" r:id="rId117"/>
    <p:sldId id="461" r:id="rId118"/>
    <p:sldId id="450" r:id="rId119"/>
    <p:sldId id="460" r:id="rId120"/>
    <p:sldId id="451" r:id="rId121"/>
    <p:sldId id="522" r:id="rId122"/>
    <p:sldId id="452" r:id="rId123"/>
    <p:sldId id="442" r:id="rId124"/>
    <p:sldId id="453" r:id="rId125"/>
    <p:sldId id="523" r:id="rId126"/>
    <p:sldId id="524" r:id="rId127"/>
    <p:sldId id="455" r:id="rId128"/>
    <p:sldId id="526" r:id="rId129"/>
    <p:sldId id="525" r:id="rId130"/>
    <p:sldId id="402" r:id="rId131"/>
    <p:sldId id="403" r:id="rId132"/>
    <p:sldId id="404" r:id="rId133"/>
    <p:sldId id="405" r:id="rId134"/>
    <p:sldId id="406" r:id="rId135"/>
    <p:sldId id="407" r:id="rId136"/>
    <p:sldId id="408" r:id="rId137"/>
    <p:sldId id="409" r:id="rId138"/>
    <p:sldId id="410" r:id="rId139"/>
    <p:sldId id="411" r:id="rId140"/>
    <p:sldId id="469" r:id="rId141"/>
    <p:sldId id="472" r:id="rId142"/>
    <p:sldId id="473" r:id="rId143"/>
    <p:sldId id="471" r:id="rId144"/>
    <p:sldId id="470" r:id="rId145"/>
    <p:sldId id="474" r:id="rId146"/>
    <p:sldId id="475" r:id="rId147"/>
    <p:sldId id="412" r:id="rId148"/>
    <p:sldId id="413" r:id="rId149"/>
    <p:sldId id="414" r:id="rId150"/>
    <p:sldId id="527" r:id="rId151"/>
    <p:sldId id="415" r:id="rId152"/>
    <p:sldId id="416" r:id="rId153"/>
    <p:sldId id="417" r:id="rId154"/>
    <p:sldId id="418" r:id="rId155"/>
    <p:sldId id="419" r:id="rId156"/>
    <p:sldId id="420" r:id="rId157"/>
    <p:sldId id="421" r:id="rId158"/>
    <p:sldId id="476" r:id="rId159"/>
    <p:sldId id="423" r:id="rId160"/>
    <p:sldId id="424" r:id="rId161"/>
    <p:sldId id="425" r:id="rId162"/>
    <p:sldId id="426" r:id="rId163"/>
    <p:sldId id="427" r:id="rId164"/>
    <p:sldId id="549" r:id="rId165"/>
    <p:sldId id="550" r:id="rId166"/>
    <p:sldId id="551" r:id="rId167"/>
    <p:sldId id="528" r:id="rId168"/>
    <p:sldId id="529" r:id="rId169"/>
    <p:sldId id="530" r:id="rId170"/>
    <p:sldId id="552" r:id="rId171"/>
    <p:sldId id="553" r:id="rId172"/>
    <p:sldId id="531" r:id="rId173"/>
    <p:sldId id="548" r:id="rId174"/>
    <p:sldId id="537" r:id="rId175"/>
    <p:sldId id="536" r:id="rId176"/>
    <p:sldId id="532" r:id="rId177"/>
    <p:sldId id="540" r:id="rId178"/>
    <p:sldId id="556" r:id="rId179"/>
    <p:sldId id="554" r:id="rId180"/>
    <p:sldId id="557" r:id="rId181"/>
    <p:sldId id="558" r:id="rId182"/>
    <p:sldId id="555" r:id="rId183"/>
    <p:sldId id="539" r:id="rId184"/>
    <p:sldId id="560" r:id="rId185"/>
    <p:sldId id="561" r:id="rId186"/>
    <p:sldId id="562" r:id="rId187"/>
    <p:sldId id="563" r:id="rId188"/>
    <p:sldId id="564" r:id="rId189"/>
    <p:sldId id="565" r:id="rId190"/>
    <p:sldId id="566" r:id="rId191"/>
    <p:sldId id="567" r:id="rId192"/>
    <p:sldId id="568" r:id="rId193"/>
    <p:sldId id="569" r:id="rId194"/>
    <p:sldId id="570" r:id="rId195"/>
    <p:sldId id="571" r:id="rId196"/>
    <p:sldId id="572" r:id="rId197"/>
    <p:sldId id="573" r:id="rId198"/>
    <p:sldId id="574" r:id="rId199"/>
    <p:sldId id="575" r:id="rId200"/>
    <p:sldId id="559" r:id="rId201"/>
    <p:sldId id="259" r:id="rId202"/>
    <p:sldId id="349" r:id="rId203"/>
    <p:sldId id="477" r:id="rId204"/>
    <p:sldId id="260" r:id="rId205"/>
    <p:sldId id="261" r:id="rId206"/>
    <p:sldId id="323" r:id="rId207"/>
    <p:sldId id="478" r:id="rId208"/>
    <p:sldId id="367" r:id="rId209"/>
    <p:sldId id="368" r:id="rId210"/>
    <p:sldId id="369" r:id="rId211"/>
    <p:sldId id="370" r:id="rId212"/>
    <p:sldId id="371" r:id="rId213"/>
    <p:sldId id="372" r:id="rId214"/>
    <p:sldId id="373" r:id="rId215"/>
    <p:sldId id="374" r:id="rId216"/>
    <p:sldId id="375" r:id="rId217"/>
    <p:sldId id="376" r:id="rId218"/>
    <p:sldId id="377" r:id="rId219"/>
    <p:sldId id="378" r:id="rId220"/>
    <p:sldId id="379" r:id="rId221"/>
    <p:sldId id="380" r:id="rId222"/>
    <p:sldId id="381" r:id="rId223"/>
    <p:sldId id="382" r:id="rId224"/>
    <p:sldId id="383" r:id="rId225"/>
    <p:sldId id="384" r:id="rId226"/>
    <p:sldId id="544" r:id="rId227"/>
    <p:sldId id="332" r:id="rId228"/>
  </p:sldIdLst>
  <p:sldSz cx="9144000" cy="6858000" type="screen4x3"/>
  <p:notesSz cx="6648450" cy="9780588"/>
  <p:defaultTextStyle>
    <a:defPPr>
      <a:defRPr lang="en-GB"/>
    </a:defPPr>
    <a:lvl1pPr algn="l" rtl="0" eaLnBrk="0" fontAlgn="base" hangingPunct="0">
      <a:spcBef>
        <a:spcPct val="0"/>
      </a:spcBef>
      <a:spcAft>
        <a:spcPct val="0"/>
      </a:spcAft>
      <a:defRPr sz="2400" kern="1200">
        <a:solidFill>
          <a:schemeClr val="bg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bg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bg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bg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bg1"/>
        </a:solidFill>
        <a:latin typeface="Times New Roman" pitchFamily="18" charset="0"/>
        <a:ea typeface="+mn-ea"/>
        <a:cs typeface="+mn-cs"/>
      </a:defRPr>
    </a:lvl5pPr>
    <a:lvl6pPr marL="2286000" algn="l" defTabSz="914400" rtl="0" eaLnBrk="1" latinLnBrk="0" hangingPunct="1">
      <a:defRPr sz="2400" kern="1200">
        <a:solidFill>
          <a:schemeClr val="bg1"/>
        </a:solidFill>
        <a:latin typeface="Times New Roman" pitchFamily="18" charset="0"/>
        <a:ea typeface="+mn-ea"/>
        <a:cs typeface="+mn-cs"/>
      </a:defRPr>
    </a:lvl6pPr>
    <a:lvl7pPr marL="2743200" algn="l" defTabSz="914400" rtl="0" eaLnBrk="1" latinLnBrk="0" hangingPunct="1">
      <a:defRPr sz="2400" kern="1200">
        <a:solidFill>
          <a:schemeClr val="bg1"/>
        </a:solidFill>
        <a:latin typeface="Times New Roman" pitchFamily="18" charset="0"/>
        <a:ea typeface="+mn-ea"/>
        <a:cs typeface="+mn-cs"/>
      </a:defRPr>
    </a:lvl7pPr>
    <a:lvl8pPr marL="3200400" algn="l" defTabSz="914400" rtl="0" eaLnBrk="1" latinLnBrk="0" hangingPunct="1">
      <a:defRPr sz="2400" kern="1200">
        <a:solidFill>
          <a:schemeClr val="bg1"/>
        </a:solidFill>
        <a:latin typeface="Times New Roman" pitchFamily="18" charset="0"/>
        <a:ea typeface="+mn-ea"/>
        <a:cs typeface="+mn-cs"/>
      </a:defRPr>
    </a:lvl8pPr>
    <a:lvl9pPr marL="3657600" algn="l" defTabSz="914400" rtl="0" eaLnBrk="1" latinLnBrk="0" hangingPunct="1">
      <a:defRPr sz="2400" kern="1200">
        <a:solidFill>
          <a:schemeClr val="bg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8000"/>
    <a:srgbClr val="FFFFC5"/>
    <a:srgbClr val="C6E6A2"/>
    <a:srgbClr val="FFFF00"/>
    <a:srgbClr val="FF9966"/>
    <a:srgbClr val="FFCCCC"/>
    <a:srgbClr val="003300"/>
    <a:srgbClr val="5EED41"/>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04" autoAdjust="0"/>
    <p:restoredTop sz="91483" autoAdjust="0"/>
  </p:normalViewPr>
  <p:slideViewPr>
    <p:cSldViewPr>
      <p:cViewPr varScale="1">
        <p:scale>
          <a:sx n="64" d="100"/>
          <a:sy n="64" d="100"/>
        </p:scale>
        <p:origin x="-2748" y="-51"/>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100" d="100"/>
        <a:sy n="100" d="100"/>
      </p:scale>
      <p:origin x="0" y="10368"/>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openxmlformats.org/officeDocument/2006/relationships/slide" Target="slides/slide211.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5.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openxmlformats.org/officeDocument/2006/relationships/slide" Target="slides/slide212.xml"/><Relationship Id="rId12" Type="http://schemas.openxmlformats.org/officeDocument/2006/relationships/slideMaster" Target="slideMasters/slideMaster12.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6.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228" Type="http://schemas.openxmlformats.org/officeDocument/2006/relationships/slide" Target="slides/slide213.xml"/><Relationship Id="rId13" Type="http://schemas.openxmlformats.org/officeDocument/2006/relationships/slideMaster" Target="slideMasters/slideMaster13.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7.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slide" Target="slides/slide203.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229" Type="http://schemas.openxmlformats.org/officeDocument/2006/relationships/notesMaster" Target="notesMasters/notesMaster1.xml"/><Relationship Id="rId14" Type="http://schemas.openxmlformats.org/officeDocument/2006/relationships/slideMaster" Target="slideMasters/slideMaster14.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219" Type="http://schemas.openxmlformats.org/officeDocument/2006/relationships/slide" Target="slides/slide204.xml"/><Relationship Id="rId230" Type="http://schemas.openxmlformats.org/officeDocument/2006/relationships/presProps" Target="presProps.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slide" Target="slides/slide205.xml"/><Relationship Id="rId225" Type="http://schemas.openxmlformats.org/officeDocument/2006/relationships/slide" Target="slides/slide210.xml"/><Relationship Id="rId15" Type="http://schemas.openxmlformats.org/officeDocument/2006/relationships/slideMaster" Target="slideMasters/slideMaster15.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231" Type="http://schemas.openxmlformats.org/officeDocument/2006/relationships/viewProps" Target="viewProps.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slide" Target="slides/slide206.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32" Type="http://schemas.openxmlformats.org/officeDocument/2006/relationships/theme" Target="theme/theme1.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slide" Target="slides/slide207.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slideMaster" Target="slideMasters/slideMaster1.xml"/><Relationship Id="rId212" Type="http://schemas.openxmlformats.org/officeDocument/2006/relationships/slide" Target="slides/slide197.xml"/><Relationship Id="rId233" Type="http://schemas.openxmlformats.org/officeDocument/2006/relationships/tableStyles" Target="tableStyles.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openxmlformats.org/officeDocument/2006/relationships/slide" Target="slides/slide208.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slideMaster" Target="slideMasters/slideMaster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openxmlformats.org/officeDocument/2006/relationships/slide" Target="slides/slide209.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189" Type="http://schemas.openxmlformats.org/officeDocument/2006/relationships/slide" Target="slides/slide174.xml"/><Relationship Id="rId3" Type="http://schemas.openxmlformats.org/officeDocument/2006/relationships/slideMaster" Target="slideMasters/slideMaster3.xml"/><Relationship Id="rId214" Type="http://schemas.openxmlformats.org/officeDocument/2006/relationships/slide" Target="slides/slide199.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AutoShape 1"/>
          <p:cNvSpPr>
            <a:spLocks noChangeArrowheads="1"/>
          </p:cNvSpPr>
          <p:nvPr/>
        </p:nvSpPr>
        <p:spPr bwMode="auto">
          <a:xfrm>
            <a:off x="0" y="0"/>
            <a:ext cx="6650038" cy="9782175"/>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defRPr/>
            </a:pPr>
            <a:endParaRPr lang="en-US" altLang="en-US" smtClean="0"/>
          </a:p>
        </p:txBody>
      </p:sp>
      <p:sp>
        <p:nvSpPr>
          <p:cNvPr id="88067" name="Text Box 2"/>
          <p:cNvSpPr txBox="1">
            <a:spLocks noChangeArrowheads="1"/>
          </p:cNvSpPr>
          <p:nvPr/>
        </p:nvSpPr>
        <p:spPr bwMode="auto">
          <a:xfrm>
            <a:off x="0" y="0"/>
            <a:ext cx="2881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defRPr/>
            </a:pPr>
            <a:endParaRPr lang="en-US" smtClean="0"/>
          </a:p>
        </p:txBody>
      </p:sp>
      <p:sp>
        <p:nvSpPr>
          <p:cNvPr id="88068" name="Text Box 3"/>
          <p:cNvSpPr txBox="1">
            <a:spLocks noChangeArrowheads="1"/>
          </p:cNvSpPr>
          <p:nvPr/>
        </p:nvSpPr>
        <p:spPr bwMode="auto">
          <a:xfrm>
            <a:off x="3767138" y="0"/>
            <a:ext cx="2881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defRPr/>
            </a:pPr>
            <a:endParaRPr lang="en-US" smtClean="0"/>
          </a:p>
        </p:txBody>
      </p:sp>
      <p:sp>
        <p:nvSpPr>
          <p:cNvPr id="95237" name="Rectangle 4"/>
          <p:cNvSpPr>
            <a:spLocks noGrp="1" noRot="1" noChangeAspect="1" noChangeArrowheads="1" noTextEdit="1"/>
          </p:cNvSpPr>
          <p:nvPr>
            <p:ph type="sldImg"/>
          </p:nvPr>
        </p:nvSpPr>
        <p:spPr bwMode="auto">
          <a:xfrm>
            <a:off x="879475" y="733425"/>
            <a:ext cx="4891088" cy="3668713"/>
          </a:xfrm>
          <a:prstGeom prst="rect">
            <a:avLst/>
          </a:prstGeom>
          <a:solidFill>
            <a:srgbClr val="FFFFFF"/>
          </a:solidFill>
          <a:ln w="9525">
            <a:solidFill>
              <a:srgbClr val="000000"/>
            </a:solidFill>
            <a:miter lim="800000"/>
            <a:headEnd/>
            <a:tailEnd/>
          </a:ln>
        </p:spPr>
      </p:sp>
      <p:sp>
        <p:nvSpPr>
          <p:cNvPr id="2053" name="Rectangle 5"/>
          <p:cNvSpPr txBox="1">
            <a:spLocks noGrp="1" noChangeArrowheads="1"/>
          </p:cNvSpPr>
          <p:nvPr>
            <p:ph type="body" idx="1"/>
          </p:nvPr>
        </p:nvSpPr>
        <p:spPr bwMode="auto">
          <a:xfrm>
            <a:off x="885825" y="4646613"/>
            <a:ext cx="4876800" cy="4402137"/>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lvl="0"/>
            <a:endParaRPr lang="en-US" noProof="0" smtClean="0"/>
          </a:p>
        </p:txBody>
      </p:sp>
      <p:sp>
        <p:nvSpPr>
          <p:cNvPr id="88071" name="Text Box 6"/>
          <p:cNvSpPr txBox="1">
            <a:spLocks noChangeArrowheads="1"/>
          </p:cNvSpPr>
          <p:nvPr/>
        </p:nvSpPr>
        <p:spPr bwMode="auto">
          <a:xfrm>
            <a:off x="0" y="9293225"/>
            <a:ext cx="2881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defRPr/>
            </a:pPr>
            <a:endParaRPr lang="en-US" smtClean="0"/>
          </a:p>
        </p:txBody>
      </p:sp>
      <p:sp>
        <p:nvSpPr>
          <p:cNvPr id="88072" name="Text Box 7"/>
          <p:cNvSpPr txBox="1">
            <a:spLocks noChangeArrowheads="1"/>
          </p:cNvSpPr>
          <p:nvPr/>
        </p:nvSpPr>
        <p:spPr bwMode="auto">
          <a:xfrm>
            <a:off x="3767138" y="9293225"/>
            <a:ext cx="2881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9pPr>
          </a:lstStyle>
          <a:p>
            <a:pPr algn="r">
              <a:lnSpc>
                <a:spcPct val="92000"/>
              </a:lnSpc>
              <a:buClr>
                <a:srgbClr val="000000"/>
              </a:buClr>
              <a:buSzPct val="100000"/>
              <a:buFont typeface="Times New Roman" pitchFamily="18" charset="0"/>
              <a:buNone/>
              <a:defRPr/>
            </a:pPr>
            <a:fld id="{01104FD8-C4A2-4F4C-8DE3-797598F50491}" type="slidenum">
              <a:rPr lang="en-GB" sz="1200" smtClean="0">
                <a:solidFill>
                  <a:schemeClr val="tx1"/>
                </a:solidFill>
              </a:rPr>
              <a:pPr algn="r">
                <a:lnSpc>
                  <a:spcPct val="92000"/>
                </a:lnSpc>
                <a:buClr>
                  <a:srgbClr val="000000"/>
                </a:buClr>
                <a:buSzPct val="100000"/>
                <a:buFont typeface="Times New Roman" pitchFamily="18" charset="0"/>
                <a:buNone/>
                <a:defRPr/>
              </a:pPr>
              <a:t>‹#›</a:t>
            </a:fld>
            <a:endParaRPr lang="en-GB" sz="1200" smtClean="0">
              <a:solidFill>
                <a:schemeClr val="tx1"/>
              </a:solidFill>
            </a:endParaRPr>
          </a:p>
        </p:txBody>
      </p:sp>
    </p:spTree>
    <p:extLst>
      <p:ext uri="{BB962C8B-B14F-4D97-AF65-F5344CB8AC3E}">
        <p14:creationId xmlns:p14="http://schemas.microsoft.com/office/powerpoint/2010/main" val="260972683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Attack_model" TargetMode="External"/><Relationship Id="rId7" Type="http://schemas.openxmlformats.org/officeDocument/2006/relationships/hyperlink" Target="https://en.wikipedia.org/wiki/Chosen-plaintext_attack"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Plaintext" TargetMode="External"/><Relationship Id="rId5" Type="http://schemas.openxmlformats.org/officeDocument/2006/relationships/hyperlink" Target="https://en.wikipedia.org/wiki/Ciphertext" TargetMode="External"/><Relationship Id="rId4" Type="http://schemas.openxmlformats.org/officeDocument/2006/relationships/hyperlink" Target="https://en.wikipedia.org/wiki/Cryptanalysi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NZ"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NZ"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
          <p:cNvSpPr>
            <a:spLocks noGrp="1" noRot="1" noChangeAspect="1" noChangeArrowheads="1" noTextEdit="1"/>
          </p:cNvSpPr>
          <p:nvPr>
            <p:ph type="sldImg"/>
          </p:nvPr>
        </p:nvSpPr>
        <p:spPr>
          <a:ln/>
        </p:spPr>
      </p:sp>
      <p:sp>
        <p:nvSpPr>
          <p:cNvPr id="151555"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NZ"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xfrm>
            <a:off x="881063" y="733425"/>
            <a:ext cx="4889500" cy="3667125"/>
          </a:xfrm>
          <a:ln/>
        </p:spPr>
      </p:sp>
      <p:sp>
        <p:nvSpPr>
          <p:cNvPr id="152579" name="Rectangle 3"/>
          <p:cNvSpPr txBox="1">
            <a:spLocks noGrp="1" noChangeArrowheads="1"/>
          </p:cNvSpPr>
          <p:nvPr>
            <p:ph type="body" idx="1"/>
          </p:nvPr>
        </p:nvSpPr>
        <p:spPr>
          <a:xfrm>
            <a:off x="885825" y="4645025"/>
            <a:ext cx="4876800" cy="4402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1"/>
          <p:cNvSpPr>
            <a:spLocks noGrp="1" noRot="1" noChangeAspect="1" noChangeArrowheads="1" noTextEdit="1"/>
          </p:cNvSpPr>
          <p:nvPr>
            <p:ph type="sldImg"/>
          </p:nvPr>
        </p:nvSpPr>
        <p:spPr>
          <a:ln/>
        </p:spPr>
      </p:sp>
      <p:sp>
        <p:nvSpPr>
          <p:cNvPr id="15360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smtClean="0"/>
              <a:t>Here, Bob can never know for sure if</a:t>
            </a:r>
            <a:r>
              <a:rPr lang="en-US" altLang="en-US" baseline="0" dirty="0" smtClean="0"/>
              <a:t> the message came from Alice.</a:t>
            </a:r>
          </a:p>
          <a:p>
            <a:r>
              <a:rPr lang="en-US" altLang="en-US" dirty="0" smtClean="0"/>
              <a:t>How</a:t>
            </a:r>
            <a:r>
              <a:rPr lang="en-US" altLang="en-US" baseline="0" dirty="0" smtClean="0"/>
              <a:t> can Alice be sure that she is using Bob’s public key, and not somebody else’s? Bob should provide his CA-signed public key.</a:t>
            </a:r>
            <a:endParaRPr lang="en-US" altLang="en-US" dirty="0"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1"/>
          <p:cNvSpPr>
            <a:spLocks noGrp="1" noRot="1" noChangeAspect="1" noChangeArrowheads="1" noTextEdit="1"/>
          </p:cNvSpPr>
          <p:nvPr>
            <p:ph type="sldImg"/>
          </p:nvPr>
        </p:nvSpPr>
        <p:spPr>
          <a:ln/>
        </p:spPr>
      </p:sp>
      <p:sp>
        <p:nvSpPr>
          <p:cNvPr id="154627"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sz="1600" smtClean="0"/>
              <a:t>d</a:t>
            </a:r>
            <a:r>
              <a:rPr lang="en-US" altLang="en-US" sz="1600" baseline="-25000" smtClean="0"/>
              <a:t>a</a:t>
            </a:r>
            <a:r>
              <a:rPr lang="en-US" altLang="en-US" sz="1600" smtClean="0"/>
              <a:t> – private key of Alice</a:t>
            </a:r>
          </a:p>
          <a:p>
            <a:r>
              <a:rPr lang="en-US" altLang="en-US" sz="1600" smtClean="0"/>
              <a:t>e</a:t>
            </a:r>
            <a:r>
              <a:rPr lang="en-US" altLang="en-US" sz="1600" baseline="-25000" smtClean="0"/>
              <a:t>a</a:t>
            </a:r>
            <a:r>
              <a:rPr lang="en-US" altLang="en-US" sz="1600" smtClean="0"/>
              <a:t> – public key of Alice</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1"/>
          <p:cNvSpPr>
            <a:spLocks noGrp="1" noRot="1" noChangeAspect="1" noChangeArrowheads="1" noTextEdit="1"/>
          </p:cNvSpPr>
          <p:nvPr>
            <p:ph type="sldImg"/>
          </p:nvPr>
        </p:nvSpPr>
        <p:spPr>
          <a:ln/>
        </p:spPr>
      </p:sp>
      <p:sp>
        <p:nvSpPr>
          <p:cNvPr id="155651"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smtClean="0"/>
              <a:t>Alice</a:t>
            </a:r>
            <a:r>
              <a:rPr lang="en-US" altLang="en-US" baseline="0" dirty="0" smtClean="0"/>
              <a:t> and Bob should acquire each other’s public key through a CA-signed certificate.</a:t>
            </a:r>
            <a:endParaRPr lang="en-US" altLang="en-US" dirty="0" smtClean="0"/>
          </a:p>
          <a:p>
            <a:endParaRPr lang="en-US" altLang="en-US" dirty="0" smtClean="0"/>
          </a:p>
          <a:p>
            <a:r>
              <a:rPr lang="en-US" altLang="en-US" dirty="0" smtClean="0"/>
              <a:t>Confidentiality – symmetric key</a:t>
            </a:r>
          </a:p>
          <a:p>
            <a:r>
              <a:rPr lang="en-US" altLang="en-US" dirty="0" smtClean="0"/>
              <a:t>Integrity – message digest</a:t>
            </a:r>
          </a:p>
          <a:p>
            <a:r>
              <a:rPr lang="en-US" altLang="en-US" dirty="0" smtClean="0"/>
              <a:t>Authentication – signed message digest (public key cryptography – using private key by the sender)</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1"/>
          <p:cNvSpPr>
            <a:spLocks noGrp="1" noRot="1" noChangeAspect="1" noChangeArrowheads="1" noTextEdit="1"/>
          </p:cNvSpPr>
          <p:nvPr>
            <p:ph type="sldImg"/>
          </p:nvPr>
        </p:nvSpPr>
        <p:spPr>
          <a:ln/>
        </p:spPr>
      </p:sp>
      <p:sp>
        <p:nvSpPr>
          <p:cNvPr id="15872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881063" y="733425"/>
            <a:ext cx="4889500" cy="3667125"/>
          </a:xfrm>
          <a:ln/>
        </p:spPr>
      </p:sp>
      <p:sp>
        <p:nvSpPr>
          <p:cNvPr id="159747" name="Rectangle 3"/>
          <p:cNvSpPr txBox="1">
            <a:spLocks noGrp="1" noChangeArrowheads="1"/>
          </p:cNvSpPr>
          <p:nvPr>
            <p:ph type="body" idx="1"/>
          </p:nvPr>
        </p:nvSpPr>
        <p:spPr>
          <a:xfrm>
            <a:off x="885825" y="4645025"/>
            <a:ext cx="4876800" cy="4402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1"/>
          <p:cNvSpPr>
            <a:spLocks noGrp="1" noRot="1" noChangeAspect="1" noChangeArrowheads="1" noTextEdit="1"/>
          </p:cNvSpPr>
          <p:nvPr>
            <p:ph type="sldImg"/>
          </p:nvPr>
        </p:nvSpPr>
        <p:spPr>
          <a:ln/>
        </p:spPr>
      </p:sp>
      <p:sp>
        <p:nvSpPr>
          <p:cNvPr id="160771"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1"/>
          <p:cNvSpPr>
            <a:spLocks noGrp="1" noRot="1" noChangeAspect="1" noChangeArrowheads="1" noTextEdit="1"/>
          </p:cNvSpPr>
          <p:nvPr>
            <p:ph type="sldImg"/>
          </p:nvPr>
        </p:nvSpPr>
        <p:spPr>
          <a:ln/>
        </p:spPr>
      </p:sp>
      <p:sp>
        <p:nvSpPr>
          <p:cNvPr id="101379"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NZ" sz="1200" b="1" i="1" kern="1200" dirty="0" err="1" smtClean="0">
                <a:solidFill>
                  <a:srgbClr val="000000"/>
                </a:solidFill>
                <a:effectLst/>
                <a:latin typeface="Times New Roman" pitchFamily="18" charset="0"/>
                <a:ea typeface="+mn-ea"/>
                <a:cs typeface="+mn-cs"/>
              </a:rPr>
              <a:t>tcpdump</a:t>
            </a:r>
            <a:r>
              <a:rPr lang="en-NZ" sz="1200" b="0" i="0" kern="1200" dirty="0" smtClean="0">
                <a:solidFill>
                  <a:srgbClr val="000000"/>
                </a:solidFill>
                <a:effectLst/>
                <a:latin typeface="Times New Roman" pitchFamily="18" charset="0"/>
                <a:ea typeface="+mn-ea"/>
                <a:cs typeface="+mn-cs"/>
              </a:rPr>
              <a:t>, a powerful command-line packet </a:t>
            </a:r>
            <a:r>
              <a:rPr lang="en-NZ" sz="1200" b="0" i="0" kern="1200" dirty="0" err="1" smtClean="0">
                <a:solidFill>
                  <a:srgbClr val="000000"/>
                </a:solidFill>
                <a:effectLst/>
                <a:latin typeface="Times New Roman" pitchFamily="18" charset="0"/>
                <a:ea typeface="+mn-ea"/>
                <a:cs typeface="+mn-cs"/>
              </a:rPr>
              <a:t>analyzer</a:t>
            </a:r>
            <a:r>
              <a:rPr lang="en-NZ" sz="1200" b="0" i="0" kern="1200" dirty="0" smtClean="0">
                <a:solidFill>
                  <a:srgbClr val="000000"/>
                </a:solidFill>
                <a:effectLst/>
                <a:latin typeface="Times New Roman" pitchFamily="18" charset="0"/>
                <a:ea typeface="+mn-ea"/>
                <a:cs typeface="+mn-cs"/>
              </a:rPr>
              <a:t>; and </a:t>
            </a:r>
            <a:r>
              <a:rPr lang="en-NZ" sz="1200" b="0" i="1" kern="1200" dirty="0" err="1" smtClean="0">
                <a:solidFill>
                  <a:srgbClr val="000000"/>
                </a:solidFill>
                <a:effectLst/>
                <a:latin typeface="Times New Roman" pitchFamily="18" charset="0"/>
                <a:ea typeface="+mn-ea"/>
                <a:cs typeface="+mn-cs"/>
              </a:rPr>
              <a:t>libpcap</a:t>
            </a:r>
            <a:r>
              <a:rPr lang="en-NZ" sz="1200" b="0" i="0" kern="1200" dirty="0" smtClean="0">
                <a:solidFill>
                  <a:srgbClr val="000000"/>
                </a:solidFill>
                <a:effectLst/>
                <a:latin typeface="Times New Roman" pitchFamily="18" charset="0"/>
                <a:ea typeface="+mn-ea"/>
                <a:cs typeface="+mn-cs"/>
              </a:rPr>
              <a:t>, a portable C/C++ library for network traffic capture.</a:t>
            </a:r>
            <a:endParaRPr lang="en-NZ" altLang="en-US" b="1" dirty="0" smtClean="0"/>
          </a:p>
          <a:p>
            <a:endParaRPr lang="en-NZ" altLang="en-US" b="1" dirty="0" smtClean="0"/>
          </a:p>
          <a:p>
            <a:r>
              <a:rPr lang="en-NZ" altLang="en-US" b="1" dirty="0" smtClean="0"/>
              <a:t>snoop </a:t>
            </a:r>
            <a:r>
              <a:rPr lang="en-NZ" altLang="en-US" dirty="0" smtClean="0"/>
              <a:t>is a very flexible command line packet </a:t>
            </a:r>
            <a:r>
              <a:rPr lang="en-NZ" altLang="en-US" dirty="0" err="1" smtClean="0"/>
              <a:t>analyzer</a:t>
            </a:r>
            <a:r>
              <a:rPr lang="en-NZ" altLang="en-US" dirty="0" smtClean="0"/>
              <a:t> included as part of Sun Microsystems' Solaris operating system. Its source code is available via the </a:t>
            </a:r>
            <a:r>
              <a:rPr lang="en-NZ" altLang="en-US" dirty="0" err="1" smtClean="0"/>
              <a:t>OpenSolaris</a:t>
            </a:r>
            <a:r>
              <a:rPr lang="en-NZ" altLang="en-US" dirty="0" smtClean="0"/>
              <a:t> project.</a:t>
            </a:r>
          </a:p>
          <a:p>
            <a:endParaRPr lang="en-NZ" altLang="en-US" dirty="0" smtClean="0"/>
          </a:p>
          <a:p>
            <a:endParaRPr lang="en-US"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881063" y="733425"/>
            <a:ext cx="4889500" cy="3667125"/>
          </a:xfrm>
          <a:ln/>
        </p:spPr>
      </p:sp>
      <p:sp>
        <p:nvSpPr>
          <p:cNvPr id="121859" name="Rectangle 3"/>
          <p:cNvSpPr txBox="1">
            <a:spLocks noGrp="1" noChangeArrowheads="1"/>
          </p:cNvSpPr>
          <p:nvPr>
            <p:ph type="body" idx="1"/>
          </p:nvPr>
        </p:nvSpPr>
        <p:spPr>
          <a:xfrm>
            <a:off x="885825" y="4645025"/>
            <a:ext cx="4876800" cy="4402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879475" y="733425"/>
            <a:ext cx="4889500" cy="3667125"/>
          </a:xfrm>
          <a:noFill/>
          <a:ln/>
          <a:extLst>
            <a:ext uri="{909E8E84-426E-40DD-AFC4-6F175D3DCCD1}">
              <a14:hiddenFill xmlns:a14="http://schemas.microsoft.com/office/drawing/2010/main">
                <a:solidFill>
                  <a:srgbClr val="FFFFFF"/>
                </a:solidFill>
              </a14:hiddenFill>
            </a:ext>
          </a:extLst>
        </p:spPr>
      </p:sp>
      <p:sp>
        <p:nvSpPr>
          <p:cNvPr id="102403" name="Text Box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Promiscuous - unselective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
          <p:cNvSpPr>
            <a:spLocks noGrp="1" noRot="1" noChangeAspect="1" noChangeArrowheads="1" noTextEdit="1"/>
          </p:cNvSpPr>
          <p:nvPr>
            <p:ph type="sldImg"/>
          </p:nvPr>
        </p:nvSpPr>
        <p:spPr>
          <a:ln/>
        </p:spPr>
      </p:sp>
      <p:sp>
        <p:nvSpPr>
          <p:cNvPr id="103427"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NZ" altLang="en-US" smtClean="0"/>
              <a:t>Some interesting codes:</a:t>
            </a:r>
          </a:p>
          <a:p>
            <a:endParaRPr lang="en-NZ" altLang="en-US" smtClean="0"/>
          </a:p>
          <a:p>
            <a:r>
              <a:rPr lang="en-NZ" altLang="en-US" smtClean="0"/>
              <a:t>http://www.tenouk.com/download/pdf/Module43.pdf</a:t>
            </a:r>
          </a:p>
          <a:p>
            <a:endParaRPr lang="en-US" alt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
          <p:cNvSpPr>
            <a:spLocks noGrp="1" noRot="1" noChangeAspect="1" noChangeArrowheads="1" noTextEdit="1"/>
          </p:cNvSpPr>
          <p:nvPr>
            <p:ph type="sldImg"/>
          </p:nvPr>
        </p:nvSpPr>
        <p:spPr>
          <a:ln/>
        </p:spPr>
      </p:sp>
      <p:sp>
        <p:nvSpPr>
          <p:cNvPr id="104451"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881063" y="733425"/>
            <a:ext cx="4889500" cy="3667125"/>
          </a:xfrm>
          <a:ln/>
        </p:spPr>
      </p:sp>
      <p:sp>
        <p:nvSpPr>
          <p:cNvPr id="105475" name="Rectangle 3"/>
          <p:cNvSpPr txBox="1">
            <a:spLocks noGrp="1" noChangeArrowheads="1"/>
          </p:cNvSpPr>
          <p:nvPr>
            <p:ph type="body" idx="1"/>
          </p:nvPr>
        </p:nvSpPr>
        <p:spPr>
          <a:xfrm>
            <a:off x="885825" y="4645025"/>
            <a:ext cx="4876800" cy="4402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1"/>
          <p:cNvSpPr>
            <a:spLocks noGrp="1" noRot="1" noChangeAspect="1" noChangeArrowheads="1" noTextEdit="1"/>
          </p:cNvSpPr>
          <p:nvPr>
            <p:ph type="sldImg"/>
          </p:nvPr>
        </p:nvSpPr>
        <p:spPr>
          <a:ln/>
        </p:spPr>
      </p:sp>
      <p:sp>
        <p:nvSpPr>
          <p:cNvPr id="106499"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NZ" b="1" u="sng" dirty="0" smtClean="0"/>
              <a:t>TCP</a:t>
            </a:r>
          </a:p>
          <a:p>
            <a:pPr>
              <a:defRPr/>
            </a:pPr>
            <a:endParaRPr lang="en-NZ" dirty="0" smtClean="0"/>
          </a:p>
          <a:p>
            <a:pPr marL="228600" indent="-228600">
              <a:buFont typeface="+mj-lt"/>
              <a:buAutoNum type="arabicPeriod"/>
              <a:defRPr/>
            </a:pPr>
            <a:r>
              <a:rPr lang="en-NZ" dirty="0" smtClean="0"/>
              <a:t>PIPE-LINED PROTOCOL</a:t>
            </a:r>
          </a:p>
          <a:p>
            <a:pPr marL="228600" indent="-228600">
              <a:buFont typeface="+mj-lt"/>
              <a:buAutoNum type="arabicPeriod"/>
              <a:defRPr/>
            </a:pPr>
            <a:r>
              <a:rPr lang="en-NZ" dirty="0" smtClean="0"/>
              <a:t>SEQUENCE NUMBER - Uses byte-stream order of data</a:t>
            </a:r>
          </a:p>
          <a:p>
            <a:pPr marL="228600" indent="-228600">
              <a:buFont typeface="+mj-lt"/>
              <a:buAutoNum type="arabicPeriod"/>
              <a:defRPr/>
            </a:pPr>
            <a:r>
              <a:rPr lang="en-NZ" dirty="0" smtClean="0"/>
              <a:t>CUMULATIVE ACK </a:t>
            </a:r>
          </a:p>
          <a:p>
            <a:pPr marL="228600" indent="-228600">
              <a:buFont typeface="+mj-lt"/>
              <a:buAutoNum type="arabicPeriod"/>
              <a:defRPr/>
            </a:pPr>
            <a:r>
              <a:rPr lang="en-NZ" dirty="0" smtClean="0"/>
              <a:t>1 TIMER CONTROL – associated with the oldest </a:t>
            </a:r>
            <a:r>
              <a:rPr lang="en-NZ" dirty="0" err="1" smtClean="0"/>
              <a:t>unACKed</a:t>
            </a:r>
            <a:r>
              <a:rPr lang="en-NZ" dirty="0" smtClean="0"/>
              <a:t> segment</a:t>
            </a:r>
          </a:p>
          <a:p>
            <a:pPr marL="228600" indent="-228600">
              <a:buFont typeface="+mj-lt"/>
              <a:buAutoNum type="arabicPeriod"/>
              <a:defRPr/>
            </a:pPr>
            <a:r>
              <a:rPr lang="en-NZ" dirty="0" smtClean="0"/>
              <a:t>Dynamically estimates the Timeout interval using an Exponential Weighted Moving Average technique</a:t>
            </a:r>
          </a:p>
          <a:p>
            <a:pPr marL="228600" indent="-228600">
              <a:buFont typeface="+mj-lt"/>
              <a:buAutoNum type="arabicPeriod"/>
              <a:defRPr/>
            </a:pPr>
            <a:r>
              <a:rPr lang="en-NZ" dirty="0" smtClean="0"/>
              <a:t>Buffers out-of-order segments</a:t>
            </a:r>
          </a:p>
          <a:p>
            <a:pPr marL="228600" indent="-228600">
              <a:buFont typeface="+mj-lt"/>
              <a:buAutoNum type="arabicPeriod"/>
              <a:defRPr/>
            </a:pPr>
            <a:r>
              <a:rPr lang="en-NZ" dirty="0" smtClean="0"/>
              <a:t>Employs a flow control mechanism</a:t>
            </a:r>
          </a:p>
          <a:p>
            <a:pPr marL="228600" indent="-228600">
              <a:buFont typeface="+mj-lt"/>
              <a:buAutoNum type="arabicPeriod"/>
              <a:defRPr/>
            </a:pPr>
            <a:r>
              <a:rPr lang="en-NZ" dirty="0" smtClean="0"/>
              <a:t>Employs a congestion control mechanism</a:t>
            </a:r>
          </a:p>
          <a:p>
            <a:pPr marL="228600" indent="-228600">
              <a:buFont typeface="+mj-lt"/>
              <a:buAutoNum type="arabicPeriod"/>
              <a:defRPr/>
            </a:pPr>
            <a:r>
              <a:rPr lang="en-NZ" dirty="0" smtClean="0"/>
              <a:t>Tries to allocate bandwidth fairly among users of TCP.</a:t>
            </a:r>
          </a:p>
          <a:p>
            <a:pPr marL="228600" indent="-228600">
              <a:buFont typeface="+mj-lt"/>
              <a:buAutoNum type="arabicPeriod"/>
              <a:defRPr/>
            </a:pPr>
            <a:endParaRPr lang="en-NZ" dirty="0" smtClean="0"/>
          </a:p>
          <a:p>
            <a:pPr marL="228600" indent="-228600">
              <a:buFont typeface="+mj-lt"/>
              <a:buAutoNum type="arabicPeriod"/>
              <a:defRPr/>
            </a:pPr>
            <a:endParaRPr lang="en-NZ" dirty="0" smtClean="0"/>
          </a:p>
          <a:p>
            <a:pPr>
              <a:defRPr/>
            </a:pPr>
            <a:endParaRPr lang="en-NZ"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
          <p:cNvSpPr>
            <a:spLocks noGrp="1" noRot="1" noChangeAspect="1" noChangeArrowheads="1" noTextEdit="1"/>
          </p:cNvSpPr>
          <p:nvPr>
            <p:ph type="sldImg"/>
          </p:nvPr>
        </p:nvSpPr>
        <p:spPr>
          <a:ln/>
        </p:spPr>
      </p:sp>
      <p:sp>
        <p:nvSpPr>
          <p:cNvPr id="108547"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1"/>
          <p:cNvSpPr>
            <a:spLocks noGrp="1" noRot="1" noChangeAspect="1" noChangeArrowheads="1" noTextEdit="1"/>
          </p:cNvSpPr>
          <p:nvPr>
            <p:ph type="sldImg"/>
          </p:nvPr>
        </p:nvSpPr>
        <p:spPr>
          <a:ln/>
        </p:spPr>
      </p:sp>
      <p:sp>
        <p:nvSpPr>
          <p:cNvPr id="109571"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16</a:t>
            </a:fld>
            <a:endParaRPr lang="en-US" sz="1300" dirty="0">
              <a:solidFill>
                <a:prstClr val="black"/>
              </a:solidFill>
              <a:latin typeface="Times New Roman"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NZ" b="1" u="sng" dirty="0" smtClean="0"/>
              <a:t>TCP</a:t>
            </a:r>
          </a:p>
          <a:p>
            <a:pPr>
              <a:defRPr/>
            </a:pPr>
            <a:endParaRPr lang="en-NZ" dirty="0" smtClean="0"/>
          </a:p>
          <a:p>
            <a:pPr marL="228600" indent="-228600">
              <a:buFont typeface="+mj-lt"/>
              <a:buAutoNum type="arabicPeriod"/>
              <a:defRPr/>
            </a:pPr>
            <a:r>
              <a:rPr lang="en-NZ" dirty="0" smtClean="0"/>
              <a:t>PIPE-LINED PROTOCOL</a:t>
            </a:r>
          </a:p>
          <a:p>
            <a:pPr marL="228600" indent="-228600">
              <a:buFont typeface="+mj-lt"/>
              <a:buAutoNum type="arabicPeriod"/>
              <a:defRPr/>
            </a:pPr>
            <a:r>
              <a:rPr lang="en-NZ" dirty="0" smtClean="0"/>
              <a:t>SEQUENCE NUMBER - Uses byte-stream order of data</a:t>
            </a:r>
          </a:p>
          <a:p>
            <a:pPr marL="228600" indent="-228600">
              <a:buFont typeface="+mj-lt"/>
              <a:buAutoNum type="arabicPeriod"/>
              <a:defRPr/>
            </a:pPr>
            <a:r>
              <a:rPr lang="en-NZ" dirty="0" smtClean="0"/>
              <a:t>CUMULATIVE ACK </a:t>
            </a:r>
          </a:p>
          <a:p>
            <a:pPr marL="228600" indent="-228600">
              <a:buFont typeface="+mj-lt"/>
              <a:buAutoNum type="arabicPeriod"/>
              <a:defRPr/>
            </a:pPr>
            <a:r>
              <a:rPr lang="en-NZ" dirty="0" smtClean="0"/>
              <a:t>1 TIMER CONTROL – associated with the oldest </a:t>
            </a:r>
            <a:r>
              <a:rPr lang="en-NZ" dirty="0" err="1" smtClean="0"/>
              <a:t>unACKed</a:t>
            </a:r>
            <a:r>
              <a:rPr lang="en-NZ" dirty="0" smtClean="0"/>
              <a:t> segment</a:t>
            </a:r>
          </a:p>
          <a:p>
            <a:pPr marL="228600" indent="-228600">
              <a:buFont typeface="+mj-lt"/>
              <a:buAutoNum type="arabicPeriod"/>
              <a:defRPr/>
            </a:pPr>
            <a:r>
              <a:rPr lang="en-NZ" dirty="0" smtClean="0"/>
              <a:t>Dynamically estimates the Timeout interval using an Exponential Weighted Moving Average technique</a:t>
            </a:r>
          </a:p>
          <a:p>
            <a:pPr marL="228600" indent="-228600">
              <a:buFont typeface="+mj-lt"/>
              <a:buAutoNum type="arabicPeriod"/>
              <a:defRPr/>
            </a:pPr>
            <a:r>
              <a:rPr lang="en-NZ" dirty="0" smtClean="0"/>
              <a:t>Buffers out-of-order segments</a:t>
            </a:r>
          </a:p>
          <a:p>
            <a:pPr marL="228600" indent="-228600">
              <a:buFont typeface="+mj-lt"/>
              <a:buAutoNum type="arabicPeriod"/>
              <a:defRPr/>
            </a:pPr>
            <a:r>
              <a:rPr lang="en-NZ" dirty="0" smtClean="0"/>
              <a:t>Employs a flow control mechanism</a:t>
            </a:r>
          </a:p>
          <a:p>
            <a:pPr marL="228600" indent="-228600">
              <a:buFont typeface="+mj-lt"/>
              <a:buAutoNum type="arabicPeriod"/>
              <a:defRPr/>
            </a:pPr>
            <a:r>
              <a:rPr lang="en-NZ" dirty="0" smtClean="0"/>
              <a:t>Employs a congestion control mechanism</a:t>
            </a:r>
          </a:p>
          <a:p>
            <a:pPr marL="228600" indent="-228600">
              <a:buFont typeface="+mj-lt"/>
              <a:buAutoNum type="arabicPeriod"/>
              <a:defRPr/>
            </a:pPr>
            <a:r>
              <a:rPr lang="en-NZ" dirty="0" smtClean="0"/>
              <a:t>Tries to allocate bandwidth fairly among users of TCP.</a:t>
            </a:r>
          </a:p>
          <a:p>
            <a:pPr marL="228600" indent="-228600">
              <a:buFont typeface="+mj-lt"/>
              <a:buAutoNum type="arabicPeriod"/>
              <a:defRPr/>
            </a:pPr>
            <a:endParaRPr lang="en-NZ" dirty="0" smtClean="0"/>
          </a:p>
          <a:p>
            <a:pPr marL="228600" indent="-228600">
              <a:buFont typeface="+mj-lt"/>
              <a:buAutoNum type="arabicPeriod"/>
              <a:defRPr/>
            </a:pPr>
            <a:endParaRPr lang="en-NZ" dirty="0" smtClean="0"/>
          </a:p>
          <a:p>
            <a:pPr>
              <a:defRPr/>
            </a:pPr>
            <a:endParaRPr lang="en-NZ"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NZ" b="1" u="sng" dirty="0" smtClean="0"/>
              <a:t>TCP</a:t>
            </a:r>
          </a:p>
          <a:p>
            <a:pPr>
              <a:defRPr/>
            </a:pPr>
            <a:endParaRPr lang="en-NZ" dirty="0" smtClean="0"/>
          </a:p>
          <a:p>
            <a:pPr marL="228600" indent="-228600">
              <a:buFont typeface="+mj-lt"/>
              <a:buAutoNum type="arabicPeriod"/>
              <a:defRPr/>
            </a:pPr>
            <a:r>
              <a:rPr lang="en-NZ" dirty="0" smtClean="0"/>
              <a:t>PIPE-LINED PROTOCOL</a:t>
            </a:r>
          </a:p>
          <a:p>
            <a:pPr marL="228600" indent="-228600">
              <a:buFont typeface="+mj-lt"/>
              <a:buAutoNum type="arabicPeriod"/>
              <a:defRPr/>
            </a:pPr>
            <a:r>
              <a:rPr lang="en-NZ" dirty="0" smtClean="0"/>
              <a:t>SEQUENCE NUMBER - Uses byte-stream order of data</a:t>
            </a:r>
          </a:p>
          <a:p>
            <a:pPr marL="228600" indent="-228600">
              <a:buFont typeface="+mj-lt"/>
              <a:buAutoNum type="arabicPeriod"/>
              <a:defRPr/>
            </a:pPr>
            <a:r>
              <a:rPr lang="en-NZ" dirty="0" smtClean="0"/>
              <a:t>CUMULATIVE ACK </a:t>
            </a:r>
          </a:p>
          <a:p>
            <a:pPr marL="228600" indent="-228600">
              <a:buFont typeface="+mj-lt"/>
              <a:buAutoNum type="arabicPeriod"/>
              <a:defRPr/>
            </a:pPr>
            <a:r>
              <a:rPr lang="en-NZ" dirty="0" smtClean="0"/>
              <a:t>1 TIMER CONTROL – associated with the oldest </a:t>
            </a:r>
            <a:r>
              <a:rPr lang="en-NZ" dirty="0" err="1" smtClean="0"/>
              <a:t>unACKed</a:t>
            </a:r>
            <a:r>
              <a:rPr lang="en-NZ" dirty="0" smtClean="0"/>
              <a:t> segment</a:t>
            </a:r>
          </a:p>
          <a:p>
            <a:pPr marL="228600" indent="-228600">
              <a:buFont typeface="+mj-lt"/>
              <a:buAutoNum type="arabicPeriod"/>
              <a:defRPr/>
            </a:pPr>
            <a:r>
              <a:rPr lang="en-NZ" dirty="0" smtClean="0"/>
              <a:t>Dynamically estimates the Timeout interval using an Exponential Weighted Moving Average technique</a:t>
            </a:r>
          </a:p>
          <a:p>
            <a:pPr marL="228600" indent="-228600">
              <a:buFont typeface="+mj-lt"/>
              <a:buAutoNum type="arabicPeriod"/>
              <a:defRPr/>
            </a:pPr>
            <a:r>
              <a:rPr lang="en-NZ" dirty="0" smtClean="0"/>
              <a:t>Buffers out-of-order segments</a:t>
            </a:r>
          </a:p>
          <a:p>
            <a:pPr marL="228600" indent="-228600">
              <a:buFont typeface="+mj-lt"/>
              <a:buAutoNum type="arabicPeriod"/>
              <a:defRPr/>
            </a:pPr>
            <a:r>
              <a:rPr lang="en-NZ" dirty="0" smtClean="0"/>
              <a:t>Employs a flow control mechanism</a:t>
            </a:r>
          </a:p>
          <a:p>
            <a:pPr marL="228600" indent="-228600">
              <a:buFont typeface="+mj-lt"/>
              <a:buAutoNum type="arabicPeriod"/>
              <a:defRPr/>
            </a:pPr>
            <a:r>
              <a:rPr lang="en-NZ" dirty="0" smtClean="0"/>
              <a:t>Employs a congestion control mechanism</a:t>
            </a:r>
          </a:p>
          <a:p>
            <a:pPr marL="228600" indent="-228600">
              <a:buFont typeface="+mj-lt"/>
              <a:buAutoNum type="arabicPeriod"/>
              <a:defRPr/>
            </a:pPr>
            <a:r>
              <a:rPr lang="en-NZ" dirty="0" smtClean="0"/>
              <a:t>Tries to allocate bandwidth fairly among users of TCP.</a:t>
            </a:r>
          </a:p>
          <a:p>
            <a:pPr marL="228600" indent="-228600">
              <a:buFont typeface="+mj-lt"/>
              <a:buAutoNum type="arabicPeriod"/>
              <a:defRPr/>
            </a:pPr>
            <a:endParaRPr lang="en-NZ" dirty="0" smtClean="0"/>
          </a:p>
          <a:p>
            <a:pPr marL="228600" indent="-228600">
              <a:buFont typeface="+mj-lt"/>
              <a:buAutoNum type="arabicPeriod"/>
              <a:defRPr/>
            </a:pPr>
            <a:endParaRPr lang="en-NZ" dirty="0" smtClean="0"/>
          </a:p>
          <a:p>
            <a:pPr>
              <a:defRPr/>
            </a:pPr>
            <a:endParaRPr lang="en-NZ"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NZ" altLang="en-US" smtClean="0"/>
              <a:t>Telnet protocol:  Port=23 TCP,UDP, unencrypted text communications</a:t>
            </a:r>
            <a:endParaRPr lang="en-US" altLang="en-US"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1"/>
          <p:cNvSpPr>
            <a:spLocks noGrp="1" noRot="1" noChangeAspect="1" noChangeArrowheads="1" noTextEdit="1"/>
          </p:cNvSpPr>
          <p:nvPr>
            <p:ph type="sldImg"/>
          </p:nvPr>
        </p:nvSpPr>
        <p:spPr>
          <a:ln/>
        </p:spPr>
      </p:sp>
      <p:sp>
        <p:nvSpPr>
          <p:cNvPr id="116739"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1"/>
          <p:cNvSpPr>
            <a:spLocks noGrp="1" noRot="1" noChangeAspect="1" noChangeArrowheads="1" noTextEdit="1"/>
          </p:cNvSpPr>
          <p:nvPr>
            <p:ph type="sldImg"/>
          </p:nvPr>
        </p:nvSpPr>
        <p:spPr>
          <a:ln/>
        </p:spPr>
      </p:sp>
      <p:sp>
        <p:nvSpPr>
          <p:cNvPr id="11776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879475" y="733425"/>
            <a:ext cx="4889500" cy="3667125"/>
          </a:xfrm>
          <a:ln/>
        </p:spPr>
      </p:sp>
      <p:sp>
        <p:nvSpPr>
          <p:cNvPr id="156675" name="Text Box 3"/>
          <p:cNvSpPr txBox="1">
            <a:spLocks noGrp="1" noChangeArrowheads="1"/>
          </p:cNvSpPr>
          <p:nvPr>
            <p:ph type="body" idx="1"/>
          </p:nvPr>
        </p:nvSpPr>
        <p:spPr>
          <a:xfrm>
            <a:off x="665163" y="4645025"/>
            <a:ext cx="5318125" cy="4402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a:endParaRPr lang="en-NZ"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17</a:t>
            </a:fld>
            <a:endParaRPr lang="en-US" sz="1300" dirty="0">
              <a:solidFill>
                <a:prstClr val="black"/>
              </a:solidFill>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NZ"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19</a:t>
            </a:fld>
            <a:endParaRPr lang="en-US" sz="1300" dirty="0">
              <a:solidFill>
                <a:prstClr val="black"/>
              </a:solidFill>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r>
              <a:rPr lang="en-US" dirty="0" smtClean="0">
                <a:latin typeface="Times New Roman" charset="0"/>
              </a:rPr>
              <a:t>In this example, if the mapping table can be found (but it takes 8!), then the</a:t>
            </a:r>
            <a:r>
              <a:rPr lang="en-US" baseline="0" dirty="0" smtClean="0">
                <a:latin typeface="Times New Roman" charset="0"/>
              </a:rPr>
              <a:t> </a:t>
            </a:r>
            <a:r>
              <a:rPr lang="en-US" dirty="0" err="1" smtClean="0">
                <a:latin typeface="Times New Roman" charset="0"/>
              </a:rPr>
              <a:t>ciphertext</a:t>
            </a:r>
            <a:r>
              <a:rPr lang="en-US" baseline="0" dirty="0" smtClean="0">
                <a:latin typeface="Times New Roman" charset="0"/>
              </a:rPr>
              <a:t> can be decrypted.</a:t>
            </a:r>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20</a:t>
            </a:fld>
            <a:endParaRPr lang="en-US" sz="1300" dirty="0">
              <a:solidFill>
                <a:prstClr val="black"/>
              </a:solidFill>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21</a:t>
            </a:fld>
            <a:endParaRPr lang="en-US" sz="1300" dirty="0">
              <a:solidFill>
                <a:prstClr val="black"/>
              </a:solidFill>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NZ"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23</a:t>
            </a:fld>
            <a:endParaRPr lang="en-US" sz="1300" dirty="0">
              <a:solidFill>
                <a:prstClr val="black"/>
              </a:solidFill>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
          <p:cNvSpPr>
            <a:spLocks noGrp="1" noRot="1" noChangeAspect="1" noChangeArrowheads="1" noTextEdit="1"/>
          </p:cNvSpPr>
          <p:nvPr>
            <p:ph type="sldImg"/>
          </p:nvPr>
        </p:nvSpPr>
        <p:spPr>
          <a:ln/>
        </p:spPr>
      </p:sp>
      <p:sp>
        <p:nvSpPr>
          <p:cNvPr id="96259"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24</a:t>
            </a:fld>
            <a:endParaRPr lang="en-US" sz="1300" dirty="0">
              <a:solidFill>
                <a:prstClr val="black"/>
              </a:solidFill>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25</a:t>
            </a:fld>
            <a:endParaRPr lang="en-US" sz="1300" dirty="0">
              <a:solidFill>
                <a:prstClr val="black"/>
              </a:solidFill>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26</a:t>
            </a:fld>
            <a:endParaRPr lang="en-US" sz="1300" dirty="0">
              <a:solidFill>
                <a:prstClr val="black"/>
              </a:solidFill>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27</a:t>
            </a:fld>
            <a:endParaRPr lang="en-US" sz="1300" dirty="0">
              <a:solidFill>
                <a:prstClr val="black"/>
              </a:solidFill>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28</a:t>
            </a:fld>
            <a:endParaRPr lang="en-US" sz="1300" dirty="0">
              <a:solidFill>
                <a:prstClr val="black"/>
              </a:solidFill>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29</a:t>
            </a:fld>
            <a:endParaRPr lang="en-US" sz="1300" dirty="0">
              <a:solidFill>
                <a:prstClr val="black"/>
              </a:solidFill>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30</a:t>
            </a:fld>
            <a:endParaRPr lang="en-US" sz="1300" dirty="0">
              <a:solidFill>
                <a:prstClr val="black"/>
              </a:solidFill>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31</a:t>
            </a:fld>
            <a:endParaRPr lang="en-US" sz="1300" dirty="0">
              <a:solidFill>
                <a:prstClr val="black"/>
              </a:solidFill>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NZ"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33</a:t>
            </a:fld>
            <a:endParaRPr lang="en-US" sz="1300" dirty="0">
              <a:solidFill>
                <a:prstClr val="black"/>
              </a:solidFill>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881063" y="733425"/>
            <a:ext cx="4889500" cy="3667125"/>
          </a:xfrm>
          <a:ln/>
        </p:spPr>
      </p:sp>
      <p:sp>
        <p:nvSpPr>
          <p:cNvPr id="97283" name="Rectangle 3"/>
          <p:cNvSpPr txBox="1">
            <a:spLocks noGrp="1" noChangeArrowheads="1"/>
          </p:cNvSpPr>
          <p:nvPr>
            <p:ph type="body" idx="1"/>
          </p:nvPr>
        </p:nvSpPr>
        <p:spPr>
          <a:xfrm>
            <a:off x="885825" y="4645025"/>
            <a:ext cx="4876800" cy="4402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34</a:t>
            </a:fld>
            <a:endParaRPr lang="en-US" sz="1300" dirty="0">
              <a:solidFill>
                <a:prstClr val="black"/>
              </a:solidFill>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35</a:t>
            </a:fld>
            <a:endParaRPr lang="en-US" sz="1300" dirty="0">
              <a:solidFill>
                <a:prstClr val="black"/>
              </a:solidFill>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36</a:t>
            </a:fld>
            <a:endParaRPr lang="en-US" sz="1300" dirty="0">
              <a:solidFill>
                <a:prstClr val="black"/>
              </a:solidFill>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37</a:t>
            </a:fld>
            <a:endParaRPr lang="en-US" sz="1300" dirty="0">
              <a:solidFill>
                <a:prstClr val="black"/>
              </a:solidFill>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38</a:t>
            </a:fld>
            <a:endParaRPr lang="en-US" sz="1300" dirty="0">
              <a:solidFill>
                <a:prstClr val="black"/>
              </a:solidFill>
              <a:latin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39</a:t>
            </a:fld>
            <a:endParaRPr lang="en-US" sz="1300" dirty="0">
              <a:solidFill>
                <a:prstClr val="black"/>
              </a:solidFill>
              <a:latin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40</a:t>
            </a:fld>
            <a:endParaRPr lang="en-US" sz="1300" dirty="0">
              <a:solidFill>
                <a:prstClr val="black"/>
              </a:solidFill>
              <a:latin typeface="Times New Roman"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41</a:t>
            </a:fld>
            <a:endParaRPr lang="en-US" sz="1300" dirty="0">
              <a:solidFill>
                <a:prstClr val="black"/>
              </a:solidFill>
              <a:latin typeface="Times New Roma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42</a:t>
            </a:fld>
            <a:endParaRPr lang="en-US" sz="1300" dirty="0">
              <a:solidFill>
                <a:prstClr val="black"/>
              </a:solidFill>
              <a:latin typeface="Times New Roman"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dirty="0">
              <a:latin typeface="Times New Roman" charset="0"/>
            </a:endParaRPr>
          </a:p>
        </p:txBody>
      </p:sp>
      <p:sp>
        <p:nvSpPr>
          <p:cNvPr id="40963" name="Slide Number Placeholder 3"/>
          <p:cNvSpPr>
            <a:spLocks noGrp="1"/>
          </p:cNvSpPr>
          <p:nvPr>
            <p:ph type="sldNum" sz="quarter" idx="5"/>
          </p:nvPr>
        </p:nvSpPr>
        <p:spPr>
          <a:xfrm>
            <a:off x="3765724" y="9290589"/>
            <a:ext cx="2881284" cy="488383"/>
          </a:xfrm>
          <a:prstGeom prst="rect">
            <a:avLst/>
          </a:prstGeom>
          <a:noFill/>
        </p:spPr>
        <p:txBody>
          <a:bodyPr/>
          <a:lstStyle>
            <a:lvl1pPr defTabSz="966788">
              <a:defRPr sz="2000">
                <a:solidFill>
                  <a:schemeClr val="tx1"/>
                </a:solidFill>
                <a:latin typeface="Comic Sans MS" charset="0"/>
                <a:ea typeface="ＭＳ Ｐゴシック" charset="0"/>
                <a:cs typeface="ＭＳ Ｐゴシック" charset="0"/>
              </a:defRPr>
            </a:lvl1pPr>
            <a:lvl2pPr marL="742950" indent="-285750" defTabSz="966788">
              <a:defRPr sz="2000">
                <a:solidFill>
                  <a:schemeClr val="tx1"/>
                </a:solidFill>
                <a:latin typeface="Comic Sans MS" charset="0"/>
                <a:ea typeface="ＭＳ Ｐゴシック" charset="0"/>
              </a:defRPr>
            </a:lvl2pPr>
            <a:lvl3pPr marL="1143000" indent="-228600" defTabSz="966788">
              <a:defRPr sz="2000">
                <a:solidFill>
                  <a:schemeClr val="tx1"/>
                </a:solidFill>
                <a:latin typeface="Comic Sans MS" charset="0"/>
                <a:ea typeface="ＭＳ Ｐゴシック" charset="0"/>
              </a:defRPr>
            </a:lvl3pPr>
            <a:lvl4pPr marL="1600200" indent="-228600" defTabSz="966788">
              <a:defRPr sz="2000">
                <a:solidFill>
                  <a:schemeClr val="tx1"/>
                </a:solidFill>
                <a:latin typeface="Comic Sans MS" charset="0"/>
                <a:ea typeface="ＭＳ Ｐゴシック" charset="0"/>
              </a:defRPr>
            </a:lvl4pPr>
            <a:lvl5pPr marL="2057400" indent="-228600" defTabSz="966788">
              <a:defRPr sz="2000">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sz="2000">
                <a:solidFill>
                  <a:schemeClr val="tx1"/>
                </a:solidFill>
                <a:latin typeface="Comic Sans MS" charset="0"/>
                <a:ea typeface="ＭＳ Ｐゴシック" charset="0"/>
              </a:defRPr>
            </a:lvl9pPr>
          </a:lstStyle>
          <a:p>
            <a:fld id="{E7E155B8-85D7-064C-A3DC-9AC8D6642442}" type="slidenum">
              <a:rPr lang="en-US" sz="1300">
                <a:solidFill>
                  <a:prstClr val="black"/>
                </a:solidFill>
                <a:latin typeface="Times New Roman" charset="0"/>
              </a:rPr>
              <a:pPr/>
              <a:t>43</a:t>
            </a:fld>
            <a:endParaRPr lang="en-US" sz="1300" dirty="0">
              <a:solidFill>
                <a:prstClr val="black"/>
              </a:solidFill>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
          <p:cNvSpPr>
            <a:spLocks noGrp="1" noRot="1" noChangeAspect="1" noChangeArrowheads="1" noTextEdit="1"/>
          </p:cNvSpPr>
          <p:nvPr>
            <p:ph type="sldImg"/>
          </p:nvPr>
        </p:nvSpPr>
        <p:spPr>
          <a:ln/>
        </p:spPr>
      </p:sp>
      <p:sp>
        <p:nvSpPr>
          <p:cNvPr id="98307"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1"/>
          <p:cNvSpPr>
            <a:spLocks noGrp="1" noRot="1" noChangeAspect="1" noChangeArrowheads="1" noTextEdit="1"/>
          </p:cNvSpPr>
          <p:nvPr>
            <p:ph type="sldImg"/>
          </p:nvPr>
        </p:nvSpPr>
        <p:spPr>
          <a:ln/>
        </p:spPr>
      </p:sp>
      <p:sp>
        <p:nvSpPr>
          <p:cNvPr id="12288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
          <p:cNvSpPr>
            <a:spLocks noGrp="1" noRot="1" noChangeAspect="1" noChangeArrowheads="1" noTextEdit="1"/>
          </p:cNvSpPr>
          <p:nvPr>
            <p:ph type="sldImg"/>
          </p:nvPr>
        </p:nvSpPr>
        <p:spPr>
          <a:ln/>
        </p:spPr>
      </p:sp>
      <p:sp>
        <p:nvSpPr>
          <p:cNvPr id="123907"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rgbClr val="000000"/>
                </a:solidFill>
                <a:effectLst/>
                <a:latin typeface="Times New Roman" pitchFamily="18" charset="0"/>
                <a:ea typeface="+mn-ea"/>
                <a:cs typeface="+mn-cs"/>
              </a:rPr>
              <a:t>A </a:t>
            </a:r>
            <a:r>
              <a:rPr lang="en-NZ" sz="1200" b="1" i="0" kern="1200" dirty="0" smtClean="0">
                <a:solidFill>
                  <a:srgbClr val="000000"/>
                </a:solidFill>
                <a:effectLst/>
                <a:latin typeface="Times New Roman" pitchFamily="18" charset="0"/>
                <a:ea typeface="+mn-ea"/>
                <a:cs typeface="+mn-cs"/>
              </a:rPr>
              <a:t>chosen-plaintext attack</a:t>
            </a:r>
            <a:r>
              <a:rPr lang="en-NZ" sz="1200" b="0" i="0" kern="1200" dirty="0" smtClean="0">
                <a:solidFill>
                  <a:srgbClr val="000000"/>
                </a:solidFill>
                <a:effectLst/>
                <a:latin typeface="Times New Roman" pitchFamily="18" charset="0"/>
                <a:ea typeface="+mn-ea"/>
                <a:cs typeface="+mn-cs"/>
              </a:rPr>
              <a:t> (</a:t>
            </a:r>
            <a:r>
              <a:rPr lang="en-NZ" sz="1200" b="1" i="0" kern="1200" dirty="0" smtClean="0">
                <a:solidFill>
                  <a:srgbClr val="000000"/>
                </a:solidFill>
                <a:effectLst/>
                <a:latin typeface="Times New Roman" pitchFamily="18" charset="0"/>
                <a:ea typeface="+mn-ea"/>
                <a:cs typeface="+mn-cs"/>
              </a:rPr>
              <a:t>CPA</a:t>
            </a:r>
            <a:r>
              <a:rPr lang="en-NZ" sz="1200" b="0" i="0" kern="1200" dirty="0" smtClean="0">
                <a:solidFill>
                  <a:srgbClr val="000000"/>
                </a:solidFill>
                <a:effectLst/>
                <a:latin typeface="Times New Roman" pitchFamily="18" charset="0"/>
                <a:ea typeface="+mn-ea"/>
                <a:cs typeface="+mn-cs"/>
              </a:rPr>
              <a:t>) is an </a:t>
            </a:r>
            <a:r>
              <a:rPr lang="en-NZ" sz="1200" b="0" i="0" u="none" strike="noStrike" kern="1200" dirty="0" smtClean="0">
                <a:solidFill>
                  <a:srgbClr val="000000"/>
                </a:solidFill>
                <a:effectLst/>
                <a:latin typeface="Times New Roman" pitchFamily="18" charset="0"/>
                <a:ea typeface="+mn-ea"/>
                <a:cs typeface="+mn-cs"/>
                <a:hlinkClick r:id="rId3" tooltip="Attack model"/>
              </a:rPr>
              <a:t>attack model</a:t>
            </a:r>
            <a:r>
              <a:rPr lang="en-NZ" sz="1200" b="0" i="0" kern="1200" dirty="0" smtClean="0">
                <a:solidFill>
                  <a:srgbClr val="000000"/>
                </a:solidFill>
                <a:effectLst/>
                <a:latin typeface="Times New Roman" pitchFamily="18" charset="0"/>
                <a:ea typeface="+mn-ea"/>
                <a:cs typeface="+mn-cs"/>
              </a:rPr>
              <a:t> for </a:t>
            </a:r>
            <a:r>
              <a:rPr lang="en-NZ" sz="1200" b="0" i="0" u="none" strike="noStrike" kern="1200" dirty="0" smtClean="0">
                <a:solidFill>
                  <a:srgbClr val="000000"/>
                </a:solidFill>
                <a:effectLst/>
                <a:latin typeface="Times New Roman" pitchFamily="18" charset="0"/>
                <a:ea typeface="+mn-ea"/>
                <a:cs typeface="+mn-cs"/>
                <a:hlinkClick r:id="rId4" tooltip="Cryptanalysis"/>
              </a:rPr>
              <a:t>cryptanalysis</a:t>
            </a:r>
            <a:r>
              <a:rPr lang="en-NZ" sz="1200" b="0" i="0" kern="1200" dirty="0" smtClean="0">
                <a:solidFill>
                  <a:srgbClr val="000000"/>
                </a:solidFill>
                <a:effectLst/>
                <a:latin typeface="Times New Roman" pitchFamily="18" charset="0"/>
                <a:ea typeface="+mn-ea"/>
                <a:cs typeface="+mn-cs"/>
              </a:rPr>
              <a:t> which presumes that the attacker can obtain the </a:t>
            </a:r>
            <a:r>
              <a:rPr lang="en-NZ" sz="1200" b="0" i="0" u="none" strike="noStrike" kern="1200" dirty="0" err="1" smtClean="0">
                <a:solidFill>
                  <a:srgbClr val="000000"/>
                </a:solidFill>
                <a:effectLst/>
                <a:latin typeface="Times New Roman" pitchFamily="18" charset="0"/>
                <a:ea typeface="+mn-ea"/>
                <a:cs typeface="+mn-cs"/>
                <a:hlinkClick r:id="rId5" tooltip="Ciphertext"/>
              </a:rPr>
              <a:t>ciphertexts</a:t>
            </a:r>
            <a:r>
              <a:rPr lang="en-NZ" sz="1200" b="0" i="0" kern="1200" dirty="0" smtClean="0">
                <a:solidFill>
                  <a:srgbClr val="000000"/>
                </a:solidFill>
                <a:effectLst/>
                <a:latin typeface="Times New Roman" pitchFamily="18" charset="0"/>
                <a:ea typeface="+mn-ea"/>
                <a:cs typeface="+mn-cs"/>
              </a:rPr>
              <a:t> for arbitrary </a:t>
            </a:r>
            <a:r>
              <a:rPr lang="en-NZ" sz="1200" b="0" i="0" u="none" strike="noStrike" kern="1200" dirty="0" smtClean="0">
                <a:solidFill>
                  <a:srgbClr val="000000"/>
                </a:solidFill>
                <a:effectLst/>
                <a:latin typeface="Times New Roman" pitchFamily="18" charset="0"/>
                <a:ea typeface="+mn-ea"/>
                <a:cs typeface="+mn-cs"/>
                <a:hlinkClick r:id="rId6" tooltip="Plaintext"/>
              </a:rPr>
              <a:t>plaintexts</a:t>
            </a:r>
            <a:r>
              <a:rPr lang="en-NZ" sz="1200" b="0" i="0" kern="1200" dirty="0" smtClean="0">
                <a:solidFill>
                  <a:srgbClr val="000000"/>
                </a:solidFill>
                <a:effectLst/>
                <a:latin typeface="Times New Roman" pitchFamily="18" charset="0"/>
                <a:ea typeface="+mn-ea"/>
                <a:cs typeface="+mn-cs"/>
              </a:rPr>
              <a:t>.</a:t>
            </a:r>
            <a:r>
              <a:rPr lang="en-NZ" sz="1200" b="0" i="0" u="none" strike="noStrike" kern="1200" baseline="30000" dirty="0" smtClean="0">
                <a:solidFill>
                  <a:srgbClr val="000000"/>
                </a:solidFill>
                <a:effectLst/>
                <a:latin typeface="Times New Roman" pitchFamily="18" charset="0"/>
                <a:ea typeface="+mn-ea"/>
                <a:cs typeface="+mn-cs"/>
                <a:hlinkClick r:id="rId7"/>
              </a:rPr>
              <a:t>[1]</a:t>
            </a:r>
            <a:r>
              <a:rPr lang="en-NZ" sz="1200" b="0" i="0" kern="1200" dirty="0" smtClean="0">
                <a:solidFill>
                  <a:srgbClr val="000000"/>
                </a:solidFill>
                <a:effectLst/>
                <a:latin typeface="Times New Roman" pitchFamily="18" charset="0"/>
                <a:ea typeface="+mn-ea"/>
                <a:cs typeface="+mn-cs"/>
              </a:rPr>
              <a:t> The goal of the attack is to gain information which reduces the security of the encryption scheme.</a:t>
            </a:r>
          </a:p>
          <a:p>
            <a:endParaRPr lang="en-NZ" dirty="0"/>
          </a:p>
        </p:txBody>
      </p:sp>
    </p:spTree>
    <p:extLst>
      <p:ext uri="{BB962C8B-B14F-4D97-AF65-F5344CB8AC3E}">
        <p14:creationId xmlns:p14="http://schemas.microsoft.com/office/powerpoint/2010/main" val="2944250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5" name="Text Box 1"/>
          <p:cNvSpPr txBox="1">
            <a:spLocks noChangeArrowheads="1"/>
          </p:cNvSpPr>
          <p:nvPr/>
        </p:nvSpPr>
        <p:spPr bwMode="auto">
          <a:xfrm>
            <a:off x="1143000" y="733425"/>
            <a:ext cx="4364038" cy="366712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34146"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NZ"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
          <p:cNvSpPr>
            <a:spLocks noGrp="1" noRot="1" noChangeAspect="1" noChangeArrowheads="1" noTextEdit="1"/>
          </p:cNvSpPr>
          <p:nvPr>
            <p:ph type="sldImg"/>
          </p:nvPr>
        </p:nvSpPr>
        <p:spPr>
          <a:ln/>
        </p:spPr>
      </p:sp>
      <p:sp>
        <p:nvSpPr>
          <p:cNvPr id="12800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
          <p:cNvSpPr>
            <a:spLocks noGrp="1" noRot="1" noChangeAspect="1" noChangeArrowheads="1" noTextEdit="1"/>
          </p:cNvSpPr>
          <p:nvPr>
            <p:ph type="sldImg"/>
          </p:nvPr>
        </p:nvSpPr>
        <p:spPr>
          <a:ln/>
        </p:spPr>
      </p:sp>
      <p:sp>
        <p:nvSpPr>
          <p:cNvPr id="12800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
          <p:cNvSpPr>
            <a:spLocks noGrp="1" noRot="1" noChangeAspect="1" noChangeArrowheads="1" noTextEdit="1"/>
          </p:cNvSpPr>
          <p:nvPr>
            <p:ph type="sldImg"/>
          </p:nvPr>
        </p:nvSpPr>
        <p:spPr>
          <a:ln/>
        </p:spPr>
      </p:sp>
      <p:sp>
        <p:nvSpPr>
          <p:cNvPr id="12800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
          <p:cNvSpPr>
            <a:spLocks noGrp="1" noRot="1" noChangeAspect="1" noChangeArrowheads="1" noTextEdit="1"/>
          </p:cNvSpPr>
          <p:nvPr>
            <p:ph type="sldImg"/>
          </p:nvPr>
        </p:nvSpPr>
        <p:spPr>
          <a:ln/>
        </p:spPr>
      </p:sp>
      <p:sp>
        <p:nvSpPr>
          <p:cNvPr id="12800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
          <p:cNvSpPr>
            <a:spLocks noGrp="1" noRot="1" noChangeAspect="1" noChangeArrowheads="1" noTextEdit="1"/>
          </p:cNvSpPr>
          <p:nvPr>
            <p:ph type="sldImg"/>
          </p:nvPr>
        </p:nvSpPr>
        <p:spPr>
          <a:ln/>
        </p:spPr>
      </p:sp>
      <p:sp>
        <p:nvSpPr>
          <p:cNvPr id="12800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NZ" b="1" u="sng" dirty="0" smtClean="0"/>
              <a:t>TCP</a:t>
            </a:r>
          </a:p>
          <a:p>
            <a:pPr>
              <a:defRPr/>
            </a:pPr>
            <a:endParaRPr lang="en-NZ" dirty="0" smtClean="0"/>
          </a:p>
          <a:p>
            <a:pPr marL="228600" indent="-228600">
              <a:buFont typeface="+mj-lt"/>
              <a:buAutoNum type="arabicPeriod"/>
              <a:defRPr/>
            </a:pPr>
            <a:r>
              <a:rPr lang="en-NZ" dirty="0" smtClean="0"/>
              <a:t>PIPE-LINED PROTOCOL</a:t>
            </a:r>
          </a:p>
          <a:p>
            <a:pPr marL="228600" indent="-228600">
              <a:buFont typeface="+mj-lt"/>
              <a:buAutoNum type="arabicPeriod"/>
              <a:defRPr/>
            </a:pPr>
            <a:r>
              <a:rPr lang="en-NZ" dirty="0" smtClean="0"/>
              <a:t>SEQUENCE NUMBER - Uses byte-stream order of data</a:t>
            </a:r>
          </a:p>
          <a:p>
            <a:pPr marL="228600" indent="-228600">
              <a:buFont typeface="+mj-lt"/>
              <a:buAutoNum type="arabicPeriod"/>
              <a:defRPr/>
            </a:pPr>
            <a:r>
              <a:rPr lang="en-NZ" dirty="0" smtClean="0"/>
              <a:t>CUMULATIVE ACK </a:t>
            </a:r>
          </a:p>
          <a:p>
            <a:pPr marL="228600" indent="-228600">
              <a:buFont typeface="+mj-lt"/>
              <a:buAutoNum type="arabicPeriod"/>
              <a:defRPr/>
            </a:pPr>
            <a:r>
              <a:rPr lang="en-NZ" dirty="0" smtClean="0"/>
              <a:t>1 TIMER CONTROL – associated with the oldest </a:t>
            </a:r>
            <a:r>
              <a:rPr lang="en-NZ" dirty="0" err="1" smtClean="0"/>
              <a:t>unACKed</a:t>
            </a:r>
            <a:r>
              <a:rPr lang="en-NZ" dirty="0" smtClean="0"/>
              <a:t> segment</a:t>
            </a:r>
          </a:p>
          <a:p>
            <a:pPr marL="228600" indent="-228600">
              <a:buFont typeface="+mj-lt"/>
              <a:buAutoNum type="arabicPeriod"/>
              <a:defRPr/>
            </a:pPr>
            <a:r>
              <a:rPr lang="en-NZ" dirty="0" smtClean="0"/>
              <a:t>Dynamically estimates the Timeout interval using an Exponential Weighted Moving Average technique</a:t>
            </a:r>
          </a:p>
          <a:p>
            <a:pPr marL="228600" indent="-228600">
              <a:buFont typeface="+mj-lt"/>
              <a:buAutoNum type="arabicPeriod"/>
              <a:defRPr/>
            </a:pPr>
            <a:r>
              <a:rPr lang="en-NZ" dirty="0" smtClean="0"/>
              <a:t>Buffers out-of-order segments</a:t>
            </a:r>
          </a:p>
          <a:p>
            <a:pPr marL="228600" indent="-228600">
              <a:buFont typeface="+mj-lt"/>
              <a:buAutoNum type="arabicPeriod"/>
              <a:defRPr/>
            </a:pPr>
            <a:r>
              <a:rPr lang="en-NZ" dirty="0" smtClean="0"/>
              <a:t>Employs a flow control mechanism</a:t>
            </a:r>
          </a:p>
          <a:p>
            <a:pPr marL="228600" indent="-228600">
              <a:buFont typeface="+mj-lt"/>
              <a:buAutoNum type="arabicPeriod"/>
              <a:defRPr/>
            </a:pPr>
            <a:r>
              <a:rPr lang="en-NZ" dirty="0" smtClean="0"/>
              <a:t>Employs a congestion control mechanism</a:t>
            </a:r>
          </a:p>
          <a:p>
            <a:pPr marL="228600" indent="-228600">
              <a:buFont typeface="+mj-lt"/>
              <a:buAutoNum type="arabicPeriod"/>
              <a:defRPr/>
            </a:pPr>
            <a:r>
              <a:rPr lang="en-NZ" dirty="0" smtClean="0"/>
              <a:t>Tries to allocate bandwidth fairly among users of TCP.</a:t>
            </a:r>
          </a:p>
          <a:p>
            <a:pPr marL="228600" indent="-228600">
              <a:buFont typeface="+mj-lt"/>
              <a:buAutoNum type="arabicPeriod"/>
              <a:defRPr/>
            </a:pPr>
            <a:endParaRPr lang="en-NZ" dirty="0" smtClean="0"/>
          </a:p>
          <a:p>
            <a:pPr marL="228600" indent="-228600">
              <a:buFont typeface="+mj-lt"/>
              <a:buAutoNum type="arabicPeriod"/>
              <a:defRPr/>
            </a:pPr>
            <a:endParaRPr lang="en-NZ" dirty="0" smtClean="0"/>
          </a:p>
          <a:p>
            <a:pPr>
              <a:defRPr/>
            </a:pPr>
            <a:endParaRPr lang="en-NZ"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1"/>
          <p:cNvSpPr>
            <a:spLocks noGrp="1" noRot="1" noChangeAspect="1" noChangeArrowheads="1" noTextEdit="1"/>
          </p:cNvSpPr>
          <p:nvPr>
            <p:ph type="sldImg"/>
          </p:nvPr>
        </p:nvSpPr>
        <p:spPr>
          <a:ln/>
        </p:spPr>
      </p:sp>
      <p:sp>
        <p:nvSpPr>
          <p:cNvPr id="125955"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1"/>
          <p:cNvSpPr>
            <a:spLocks noGrp="1" noRot="1" noChangeAspect="1" noChangeArrowheads="1" noTextEdit="1"/>
          </p:cNvSpPr>
          <p:nvPr>
            <p:ph type="sldImg"/>
          </p:nvPr>
        </p:nvSpPr>
        <p:spPr>
          <a:ln/>
        </p:spPr>
      </p:sp>
      <p:sp>
        <p:nvSpPr>
          <p:cNvPr id="126979"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
          <p:cNvSpPr>
            <a:spLocks noGrp="1" noRot="1" noChangeAspect="1" noChangeArrowheads="1" noTextEdit="1"/>
          </p:cNvSpPr>
          <p:nvPr>
            <p:ph type="sldImg"/>
          </p:nvPr>
        </p:nvSpPr>
        <p:spPr>
          <a:ln/>
        </p:spPr>
      </p:sp>
      <p:sp>
        <p:nvSpPr>
          <p:cNvPr id="12800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1"/>
          <p:cNvSpPr>
            <a:spLocks noGrp="1" noRot="1" noChangeAspect="1" noChangeArrowheads="1" noTextEdit="1"/>
          </p:cNvSpPr>
          <p:nvPr>
            <p:ph type="sldImg"/>
          </p:nvPr>
        </p:nvSpPr>
        <p:spPr>
          <a:ln/>
        </p:spPr>
      </p:sp>
      <p:sp>
        <p:nvSpPr>
          <p:cNvPr id="129027"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1"/>
          <p:cNvSpPr>
            <a:spLocks noGrp="1" noRot="1" noChangeAspect="1" noChangeArrowheads="1" noTextEdit="1"/>
          </p:cNvSpPr>
          <p:nvPr>
            <p:ph type="sldImg"/>
          </p:nvPr>
        </p:nvSpPr>
        <p:spPr>
          <a:ln/>
        </p:spPr>
      </p:sp>
      <p:sp>
        <p:nvSpPr>
          <p:cNvPr id="130051"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1"/>
          <p:cNvSpPr>
            <a:spLocks noGrp="1" noRot="1" noChangeAspect="1" noChangeArrowheads="1" noTextEdit="1"/>
          </p:cNvSpPr>
          <p:nvPr>
            <p:ph type="sldImg"/>
          </p:nvPr>
        </p:nvSpPr>
        <p:spPr>
          <a:ln/>
        </p:spPr>
      </p:sp>
      <p:sp>
        <p:nvSpPr>
          <p:cNvPr id="132099"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228600" indent="-228600">
              <a:buFont typeface="+mj-lt"/>
              <a:buAutoNum type="arabicPeriod"/>
              <a:defRPr/>
            </a:pPr>
            <a:endParaRPr lang="en-NZ" dirty="0" smtClean="0"/>
          </a:p>
          <a:p>
            <a:pPr marL="228600" indent="-228600">
              <a:buFont typeface="+mj-lt"/>
              <a:buAutoNum type="arabicPeriod"/>
              <a:defRPr/>
            </a:pPr>
            <a:endParaRPr lang="en-NZ" dirty="0" smtClean="0"/>
          </a:p>
          <a:p>
            <a:pPr>
              <a:defRPr/>
            </a:pPr>
            <a:endParaRPr lang="en-NZ"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1"/>
          <p:cNvSpPr>
            <a:spLocks noGrp="1" noRot="1" noChangeAspect="1" noChangeArrowheads="1" noTextEdit="1"/>
          </p:cNvSpPr>
          <p:nvPr>
            <p:ph type="sldImg"/>
          </p:nvPr>
        </p:nvSpPr>
        <p:spPr>
          <a:ln/>
        </p:spPr>
      </p:sp>
      <p:sp>
        <p:nvSpPr>
          <p:cNvPr id="131075"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228600" indent="-228600">
              <a:buFont typeface="+mj-lt"/>
              <a:buAutoNum type="arabicPeriod"/>
              <a:defRPr/>
            </a:pPr>
            <a:endParaRPr lang="en-NZ" dirty="0" smtClean="0"/>
          </a:p>
          <a:p>
            <a:pPr marL="228600" indent="-228600">
              <a:buFont typeface="+mj-lt"/>
              <a:buAutoNum type="arabicPeriod"/>
              <a:defRPr/>
            </a:pPr>
            <a:endParaRPr lang="en-NZ" dirty="0" smtClean="0"/>
          </a:p>
          <a:p>
            <a:pPr>
              <a:defRPr/>
            </a:pPr>
            <a:endParaRPr lang="en-NZ"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NZ" b="1" u="sng" dirty="0" smtClean="0"/>
              <a:t>TCP</a:t>
            </a:r>
          </a:p>
          <a:p>
            <a:pPr>
              <a:defRPr/>
            </a:pPr>
            <a:endParaRPr lang="en-NZ" dirty="0" smtClean="0"/>
          </a:p>
          <a:p>
            <a:pPr marL="228600" indent="-228600">
              <a:buFont typeface="+mj-lt"/>
              <a:buAutoNum type="arabicPeriod"/>
              <a:defRPr/>
            </a:pPr>
            <a:r>
              <a:rPr lang="en-NZ" dirty="0" smtClean="0"/>
              <a:t>PIPE-LINED PROTOCOL</a:t>
            </a:r>
          </a:p>
          <a:p>
            <a:pPr marL="228600" indent="-228600">
              <a:buFont typeface="+mj-lt"/>
              <a:buAutoNum type="arabicPeriod"/>
              <a:defRPr/>
            </a:pPr>
            <a:r>
              <a:rPr lang="en-NZ" dirty="0" smtClean="0"/>
              <a:t>SEQUENCE NUMBER - Uses byte-stream order of data</a:t>
            </a:r>
          </a:p>
          <a:p>
            <a:pPr marL="228600" indent="-228600">
              <a:buFont typeface="+mj-lt"/>
              <a:buAutoNum type="arabicPeriod"/>
              <a:defRPr/>
            </a:pPr>
            <a:r>
              <a:rPr lang="en-NZ" dirty="0" smtClean="0"/>
              <a:t>CUMULATIVE ACK </a:t>
            </a:r>
          </a:p>
          <a:p>
            <a:pPr marL="228600" indent="-228600">
              <a:buFont typeface="+mj-lt"/>
              <a:buAutoNum type="arabicPeriod"/>
              <a:defRPr/>
            </a:pPr>
            <a:r>
              <a:rPr lang="en-NZ" dirty="0" smtClean="0"/>
              <a:t>1 TIMER CONTROL – associated with the oldest </a:t>
            </a:r>
            <a:r>
              <a:rPr lang="en-NZ" dirty="0" err="1" smtClean="0"/>
              <a:t>unACKed</a:t>
            </a:r>
            <a:r>
              <a:rPr lang="en-NZ" dirty="0" smtClean="0"/>
              <a:t> segment</a:t>
            </a:r>
          </a:p>
          <a:p>
            <a:pPr marL="228600" indent="-228600">
              <a:buFont typeface="+mj-lt"/>
              <a:buAutoNum type="arabicPeriod"/>
              <a:defRPr/>
            </a:pPr>
            <a:r>
              <a:rPr lang="en-NZ" dirty="0" smtClean="0"/>
              <a:t>Dynamically estimates the Timeout interval using an Exponential Weighted Moving Average technique</a:t>
            </a:r>
          </a:p>
          <a:p>
            <a:pPr marL="228600" indent="-228600">
              <a:buFont typeface="+mj-lt"/>
              <a:buAutoNum type="arabicPeriod"/>
              <a:defRPr/>
            </a:pPr>
            <a:r>
              <a:rPr lang="en-NZ" dirty="0" smtClean="0"/>
              <a:t>Buffers out-of-order segments</a:t>
            </a:r>
          </a:p>
          <a:p>
            <a:pPr marL="228600" indent="-228600">
              <a:buFont typeface="+mj-lt"/>
              <a:buAutoNum type="arabicPeriod"/>
              <a:defRPr/>
            </a:pPr>
            <a:r>
              <a:rPr lang="en-NZ" dirty="0" smtClean="0"/>
              <a:t>Employs a flow control mechanism</a:t>
            </a:r>
          </a:p>
          <a:p>
            <a:pPr marL="228600" indent="-228600">
              <a:buFont typeface="+mj-lt"/>
              <a:buAutoNum type="arabicPeriod"/>
              <a:defRPr/>
            </a:pPr>
            <a:r>
              <a:rPr lang="en-NZ" dirty="0" smtClean="0"/>
              <a:t>Employs a congestion control mechanism</a:t>
            </a:r>
          </a:p>
          <a:p>
            <a:pPr marL="228600" indent="-228600">
              <a:buFont typeface="+mj-lt"/>
              <a:buAutoNum type="arabicPeriod"/>
              <a:defRPr/>
            </a:pPr>
            <a:r>
              <a:rPr lang="en-NZ" dirty="0" smtClean="0"/>
              <a:t>Tries to allocate bandwidth fairly among users of TCP.</a:t>
            </a:r>
          </a:p>
          <a:p>
            <a:pPr marL="228600" indent="-228600">
              <a:buFont typeface="+mj-lt"/>
              <a:buAutoNum type="arabicPeriod"/>
              <a:defRPr/>
            </a:pPr>
            <a:endParaRPr lang="en-NZ" dirty="0" smtClean="0"/>
          </a:p>
          <a:p>
            <a:pPr marL="228600" indent="-228600">
              <a:buFont typeface="+mj-lt"/>
              <a:buAutoNum type="arabicPeriod"/>
              <a:defRPr/>
            </a:pPr>
            <a:endParaRPr lang="en-NZ" dirty="0" smtClean="0"/>
          </a:p>
          <a:p>
            <a:pPr>
              <a:defRPr/>
            </a:pPr>
            <a:endParaRPr lang="en-NZ"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3"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46434"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1"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48482"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29"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0530"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29"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0530"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29"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0530"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5"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49506"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5"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49506"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2579"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2" name="Notes Placeholder 1"/>
          <p:cNvSpPr>
            <a:spLocks noGrp="1"/>
          </p:cNvSpPr>
          <p:nvPr>
            <p:ph type="body" idx="1"/>
          </p:nvPr>
        </p:nvSpPr>
        <p:spPr/>
        <p:txBody>
          <a:bodyPr/>
          <a:lstStyle/>
          <a:p>
            <a:r>
              <a:rPr lang="en-AU" dirty="0" smtClean="0"/>
              <a:t>1. Place z at the remainder column. Calculate for x and y.</a:t>
            </a:r>
          </a:p>
          <a:p>
            <a:r>
              <a:rPr lang="en-AU" dirty="0" smtClean="0"/>
              <a:t>2. Place</a:t>
            </a:r>
            <a:r>
              <a:rPr lang="en-AU" baseline="0" dirty="0" smtClean="0"/>
              <a:t> e at the remainder column. </a:t>
            </a:r>
            <a:r>
              <a:rPr lang="en-AU" dirty="0" smtClean="0"/>
              <a:t>Calculate for x and y.</a:t>
            </a:r>
            <a:endParaRPr lang="en-AU" baseline="0" dirty="0" smtClean="0"/>
          </a:p>
          <a:p>
            <a:r>
              <a:rPr lang="en-AU" baseline="0" dirty="0" smtClean="0"/>
              <a:t>3. Calculate for the integer quotient (z/e) and remainder of (z/e). </a:t>
            </a:r>
            <a:r>
              <a:rPr lang="en-AU" dirty="0" smtClean="0"/>
              <a:t>Calculate for x and y.</a:t>
            </a:r>
          </a:p>
          <a:p>
            <a:r>
              <a:rPr lang="en-AU" dirty="0" smtClean="0"/>
              <a:t>4. Repeat step 3, until remainder is 1.</a:t>
            </a:r>
            <a:endParaRPr lang="en-AU"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1555"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1"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3602"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5"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4626"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5"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4626"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5"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4626"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49"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5650"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NZ" b="1" u="sng" dirty="0" smtClean="0"/>
              <a:t>TCP</a:t>
            </a:r>
          </a:p>
          <a:p>
            <a:pPr>
              <a:defRPr/>
            </a:pPr>
            <a:endParaRPr lang="en-NZ" dirty="0" smtClean="0"/>
          </a:p>
          <a:p>
            <a:pPr marL="228600" indent="-228600">
              <a:buFont typeface="+mj-lt"/>
              <a:buAutoNum type="arabicPeriod"/>
              <a:defRPr/>
            </a:pPr>
            <a:r>
              <a:rPr lang="en-NZ" dirty="0" smtClean="0"/>
              <a:t>PIPE-LINED PROTOCOL</a:t>
            </a:r>
          </a:p>
          <a:p>
            <a:pPr marL="228600" indent="-228600">
              <a:buFont typeface="+mj-lt"/>
              <a:buAutoNum type="arabicPeriod"/>
              <a:defRPr/>
            </a:pPr>
            <a:r>
              <a:rPr lang="en-NZ" dirty="0" smtClean="0"/>
              <a:t>SEQUENCE NUMBER - Uses byte-stream order of data</a:t>
            </a:r>
          </a:p>
          <a:p>
            <a:pPr marL="228600" indent="-228600">
              <a:buFont typeface="+mj-lt"/>
              <a:buAutoNum type="arabicPeriod"/>
              <a:defRPr/>
            </a:pPr>
            <a:r>
              <a:rPr lang="en-NZ" dirty="0" smtClean="0"/>
              <a:t>CUMULATIVE ACK </a:t>
            </a:r>
          </a:p>
          <a:p>
            <a:pPr marL="228600" indent="-228600">
              <a:buFont typeface="+mj-lt"/>
              <a:buAutoNum type="arabicPeriod"/>
              <a:defRPr/>
            </a:pPr>
            <a:r>
              <a:rPr lang="en-NZ" dirty="0" smtClean="0"/>
              <a:t>1 TIMER CONTROL – associated with the oldest </a:t>
            </a:r>
            <a:r>
              <a:rPr lang="en-NZ" dirty="0" err="1" smtClean="0"/>
              <a:t>unACKed</a:t>
            </a:r>
            <a:r>
              <a:rPr lang="en-NZ" dirty="0" smtClean="0"/>
              <a:t> segment</a:t>
            </a:r>
          </a:p>
          <a:p>
            <a:pPr marL="228600" indent="-228600">
              <a:buFont typeface="+mj-lt"/>
              <a:buAutoNum type="arabicPeriod"/>
              <a:defRPr/>
            </a:pPr>
            <a:r>
              <a:rPr lang="en-NZ" dirty="0" smtClean="0"/>
              <a:t>Dynamically estimates the Timeout interval using an Exponential Weighted Moving Average technique</a:t>
            </a:r>
          </a:p>
          <a:p>
            <a:pPr marL="228600" indent="-228600">
              <a:buFont typeface="+mj-lt"/>
              <a:buAutoNum type="arabicPeriod"/>
              <a:defRPr/>
            </a:pPr>
            <a:r>
              <a:rPr lang="en-NZ" dirty="0" smtClean="0"/>
              <a:t>Buffers out-of-order segments</a:t>
            </a:r>
          </a:p>
          <a:p>
            <a:pPr marL="228600" indent="-228600">
              <a:buFont typeface="+mj-lt"/>
              <a:buAutoNum type="arabicPeriod"/>
              <a:defRPr/>
            </a:pPr>
            <a:r>
              <a:rPr lang="en-NZ" dirty="0" smtClean="0"/>
              <a:t>Employs a flow control mechanism</a:t>
            </a:r>
          </a:p>
          <a:p>
            <a:pPr marL="228600" indent="-228600">
              <a:buFont typeface="+mj-lt"/>
              <a:buAutoNum type="arabicPeriod"/>
              <a:defRPr/>
            </a:pPr>
            <a:r>
              <a:rPr lang="en-NZ" dirty="0" smtClean="0"/>
              <a:t>Employs a congestion control mechanism</a:t>
            </a:r>
          </a:p>
          <a:p>
            <a:pPr marL="228600" indent="-228600">
              <a:buFont typeface="+mj-lt"/>
              <a:buAutoNum type="arabicPeriod"/>
              <a:defRPr/>
            </a:pPr>
            <a:r>
              <a:rPr lang="en-NZ" dirty="0" smtClean="0"/>
              <a:t>Tries to allocate bandwidth fairly among users of TCP.</a:t>
            </a:r>
          </a:p>
          <a:p>
            <a:pPr marL="228600" indent="-228600">
              <a:buFont typeface="+mj-lt"/>
              <a:buAutoNum type="arabicPeriod"/>
              <a:defRPr/>
            </a:pPr>
            <a:endParaRPr lang="en-NZ" dirty="0" smtClean="0"/>
          </a:p>
          <a:p>
            <a:pPr marL="228600" indent="-228600">
              <a:buFont typeface="+mj-lt"/>
              <a:buAutoNum type="arabicPeriod"/>
              <a:defRPr/>
            </a:pPr>
            <a:endParaRPr lang="en-NZ" dirty="0" smtClean="0"/>
          </a:p>
          <a:p>
            <a:pPr>
              <a:defRPr/>
            </a:pPr>
            <a:endParaRPr lang="en-NZ"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3"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6674"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7"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7698"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7"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7698"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1"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8722"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NZ"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1" name="Text Box 1"/>
          <p:cNvSpPr txBox="1">
            <a:spLocks noChangeArrowheads="1"/>
          </p:cNvSpPr>
          <p:nvPr/>
        </p:nvSpPr>
        <p:spPr bwMode="auto">
          <a:xfrm>
            <a:off x="879475" y="733425"/>
            <a:ext cx="4891088" cy="36687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158722" name="Text Box 2"/>
          <p:cNvSpPr txBox="1">
            <a:spLocks noChangeArrowheads="1"/>
          </p:cNvSpPr>
          <p:nvPr/>
        </p:nvSpPr>
        <p:spPr bwMode="auto">
          <a:xfrm>
            <a:off x="885825" y="4646613"/>
            <a:ext cx="4867275"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49263">
              <a:lnSpc>
                <a:spcPct val="116000"/>
              </a:lnSpc>
              <a:buClr>
                <a:srgbClr val="000000"/>
              </a:buClr>
              <a:buSzPct val="100000"/>
              <a:buFont typeface="Times New Roman" pitchFamily="18" charset="0"/>
              <a:buNone/>
            </a:pPr>
            <a:endParaRPr lang="en-NZ" smtClean="0">
              <a:solidFill>
                <a:prstClr val="white"/>
              </a:solidFill>
            </a:endParaRPr>
          </a:p>
        </p:txBody>
      </p:sp>
      <p:sp>
        <p:nvSpPr>
          <p:cNvPr id="2" name="Notes Placeholder 1"/>
          <p:cNvSpPr>
            <a:spLocks noGrp="1"/>
          </p:cNvSpPr>
          <p:nvPr>
            <p:ph type="body" idx="1"/>
          </p:nvPr>
        </p:nvSpPr>
        <p:spPr/>
        <p:txBody>
          <a:bodyPr/>
          <a:lstStyle/>
          <a:p>
            <a:r>
              <a:rPr lang="en-NZ" dirty="0" smtClean="0"/>
              <a:t>C:\CORE\Massey_Papers_2016\159334-2016\159334\Demo\RSA&gt;</a:t>
            </a:r>
            <a:endParaRPr lang="en-NZ"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NZ"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881063" y="733425"/>
            <a:ext cx="4889500" cy="3667125"/>
          </a:xfrm>
          <a:ln/>
        </p:spPr>
      </p:sp>
      <p:sp>
        <p:nvSpPr>
          <p:cNvPr id="134147" name="Rectangle 3"/>
          <p:cNvSpPr txBox="1">
            <a:spLocks noGrp="1" noChangeArrowheads="1"/>
          </p:cNvSpPr>
          <p:nvPr>
            <p:ph type="body" idx="1"/>
          </p:nvPr>
        </p:nvSpPr>
        <p:spPr>
          <a:xfrm>
            <a:off x="885825" y="4645025"/>
            <a:ext cx="4876800" cy="4402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1"/>
          <p:cNvSpPr>
            <a:spLocks noGrp="1" noRot="1" noChangeAspect="1" noChangeArrowheads="1" noTextEdit="1"/>
          </p:cNvSpPr>
          <p:nvPr>
            <p:ph type="sldImg"/>
          </p:nvPr>
        </p:nvSpPr>
        <p:spPr>
          <a:ln/>
        </p:spPr>
      </p:sp>
      <p:sp>
        <p:nvSpPr>
          <p:cNvPr id="13824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881063" y="733425"/>
            <a:ext cx="4889500" cy="3667125"/>
          </a:xfrm>
          <a:ln/>
        </p:spPr>
      </p:sp>
      <p:sp>
        <p:nvSpPr>
          <p:cNvPr id="139267" name="Rectangle 3"/>
          <p:cNvSpPr txBox="1">
            <a:spLocks noGrp="1" noChangeArrowheads="1"/>
          </p:cNvSpPr>
          <p:nvPr>
            <p:ph type="body" idx="1"/>
          </p:nvPr>
        </p:nvSpPr>
        <p:spPr>
          <a:xfrm>
            <a:off x="885825" y="4645025"/>
            <a:ext cx="4876800" cy="4402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1"/>
          <p:cNvSpPr>
            <a:spLocks noGrp="1" noRot="1" noChangeAspect="1" noChangeArrowheads="1" noTextEdit="1"/>
          </p:cNvSpPr>
          <p:nvPr>
            <p:ph type="sldImg"/>
          </p:nvPr>
        </p:nvSpPr>
        <p:spPr>
          <a:ln/>
        </p:spPr>
      </p:sp>
      <p:sp>
        <p:nvSpPr>
          <p:cNvPr id="140291"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1"/>
          <p:cNvSpPr>
            <a:spLocks noGrp="1" noRot="1" noChangeAspect="1" noChangeArrowheads="1" noTextEdit="1"/>
          </p:cNvSpPr>
          <p:nvPr>
            <p:ph type="sldImg"/>
          </p:nvPr>
        </p:nvSpPr>
        <p:spPr>
          <a:ln/>
        </p:spPr>
      </p:sp>
      <p:sp>
        <p:nvSpPr>
          <p:cNvPr id="141315"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1"/>
          <p:cNvSpPr>
            <a:spLocks noGrp="1" noRot="1" noChangeAspect="1" noChangeArrowheads="1" noTextEdit="1"/>
          </p:cNvSpPr>
          <p:nvPr>
            <p:ph type="sldImg"/>
          </p:nvPr>
        </p:nvSpPr>
        <p:spPr>
          <a:ln/>
        </p:spPr>
      </p:sp>
      <p:sp>
        <p:nvSpPr>
          <p:cNvPr id="119811"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1"/>
          <p:cNvSpPr>
            <a:spLocks noGrp="1" noRot="1" noChangeAspect="1" noChangeArrowheads="1" noTextEdit="1"/>
          </p:cNvSpPr>
          <p:nvPr>
            <p:ph type="sldImg"/>
          </p:nvPr>
        </p:nvSpPr>
        <p:spPr>
          <a:ln/>
        </p:spPr>
      </p:sp>
      <p:sp>
        <p:nvSpPr>
          <p:cNvPr id="142339"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1"/>
          <p:cNvSpPr>
            <a:spLocks noGrp="1" noRot="1" noChangeAspect="1" noChangeArrowheads="1" noTextEdit="1"/>
          </p:cNvSpPr>
          <p:nvPr>
            <p:ph type="sldImg"/>
          </p:nvPr>
        </p:nvSpPr>
        <p:spPr>
          <a:ln/>
        </p:spPr>
      </p:sp>
      <p:sp>
        <p:nvSpPr>
          <p:cNvPr id="14336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1"/>
          <p:cNvSpPr>
            <a:spLocks noGrp="1" noRot="1" noChangeAspect="1" noChangeArrowheads="1" noTextEdit="1"/>
          </p:cNvSpPr>
          <p:nvPr>
            <p:ph type="sldImg"/>
          </p:nvPr>
        </p:nvSpPr>
        <p:spPr>
          <a:ln/>
        </p:spPr>
      </p:sp>
      <p:sp>
        <p:nvSpPr>
          <p:cNvPr id="144387"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1"/>
          <p:cNvSpPr>
            <a:spLocks noGrp="1" noRot="1" noChangeAspect="1" noChangeArrowheads="1" noTextEdit="1"/>
          </p:cNvSpPr>
          <p:nvPr>
            <p:ph type="sldImg"/>
          </p:nvPr>
        </p:nvSpPr>
        <p:spPr>
          <a:ln/>
        </p:spPr>
      </p:sp>
      <p:sp>
        <p:nvSpPr>
          <p:cNvPr id="145411"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1"/>
          <p:cNvSpPr>
            <a:spLocks noGrp="1" noRot="1" noChangeAspect="1" noChangeArrowheads="1" noTextEdit="1"/>
          </p:cNvSpPr>
          <p:nvPr>
            <p:ph type="sldImg"/>
          </p:nvPr>
        </p:nvSpPr>
        <p:spPr>
          <a:ln/>
        </p:spPr>
      </p:sp>
      <p:sp>
        <p:nvSpPr>
          <p:cNvPr id="146435"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1"/>
          <p:cNvSpPr>
            <a:spLocks noGrp="1" noRot="1" noChangeAspect="1" noChangeArrowheads="1" noTextEdit="1"/>
          </p:cNvSpPr>
          <p:nvPr>
            <p:ph type="sldImg"/>
          </p:nvPr>
        </p:nvSpPr>
        <p:spPr>
          <a:ln/>
        </p:spPr>
      </p:sp>
      <p:sp>
        <p:nvSpPr>
          <p:cNvPr id="147459"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smtClean="0"/>
              <a:t>Secure hash algorithm</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NZ" b="1" u="sng" dirty="0" smtClean="0"/>
              <a:t>TCP</a:t>
            </a:r>
          </a:p>
          <a:p>
            <a:pPr>
              <a:defRPr/>
            </a:pPr>
            <a:endParaRPr lang="en-NZ" dirty="0" smtClean="0"/>
          </a:p>
          <a:p>
            <a:pPr marL="228600" indent="-228600">
              <a:buFont typeface="+mj-lt"/>
              <a:buAutoNum type="arabicPeriod"/>
              <a:defRPr/>
            </a:pPr>
            <a:r>
              <a:rPr lang="en-NZ" dirty="0" smtClean="0"/>
              <a:t>PIPE-LINED PROTOCOL</a:t>
            </a:r>
          </a:p>
          <a:p>
            <a:pPr marL="228600" indent="-228600">
              <a:buFont typeface="+mj-lt"/>
              <a:buAutoNum type="arabicPeriod"/>
              <a:defRPr/>
            </a:pPr>
            <a:r>
              <a:rPr lang="en-NZ" dirty="0" smtClean="0"/>
              <a:t>SEQUENCE NUMBER - Uses byte-stream order of data</a:t>
            </a:r>
          </a:p>
          <a:p>
            <a:pPr marL="228600" indent="-228600">
              <a:buFont typeface="+mj-lt"/>
              <a:buAutoNum type="arabicPeriod"/>
              <a:defRPr/>
            </a:pPr>
            <a:r>
              <a:rPr lang="en-NZ" dirty="0" smtClean="0"/>
              <a:t>CUMULATIVE ACK </a:t>
            </a:r>
          </a:p>
          <a:p>
            <a:pPr marL="228600" indent="-228600">
              <a:buFont typeface="+mj-lt"/>
              <a:buAutoNum type="arabicPeriod"/>
              <a:defRPr/>
            </a:pPr>
            <a:r>
              <a:rPr lang="en-NZ" dirty="0" smtClean="0"/>
              <a:t>1 TIMER CONTROL – associated with the oldest </a:t>
            </a:r>
            <a:r>
              <a:rPr lang="en-NZ" dirty="0" err="1" smtClean="0"/>
              <a:t>unACKed</a:t>
            </a:r>
            <a:r>
              <a:rPr lang="en-NZ" dirty="0" smtClean="0"/>
              <a:t> segment</a:t>
            </a:r>
          </a:p>
          <a:p>
            <a:pPr marL="228600" indent="-228600">
              <a:buFont typeface="+mj-lt"/>
              <a:buAutoNum type="arabicPeriod"/>
              <a:defRPr/>
            </a:pPr>
            <a:r>
              <a:rPr lang="en-NZ" dirty="0" smtClean="0"/>
              <a:t>Dynamically estimates the Timeout interval using an Exponential Weighted Moving Average technique</a:t>
            </a:r>
          </a:p>
          <a:p>
            <a:pPr marL="228600" indent="-228600">
              <a:buFont typeface="+mj-lt"/>
              <a:buAutoNum type="arabicPeriod"/>
              <a:defRPr/>
            </a:pPr>
            <a:r>
              <a:rPr lang="en-NZ" dirty="0" smtClean="0"/>
              <a:t>Buffers out-of-order segments</a:t>
            </a:r>
          </a:p>
          <a:p>
            <a:pPr marL="228600" indent="-228600">
              <a:buFont typeface="+mj-lt"/>
              <a:buAutoNum type="arabicPeriod"/>
              <a:defRPr/>
            </a:pPr>
            <a:r>
              <a:rPr lang="en-NZ" dirty="0" smtClean="0"/>
              <a:t>Employs a flow control mechanism</a:t>
            </a:r>
          </a:p>
          <a:p>
            <a:pPr marL="228600" indent="-228600">
              <a:buFont typeface="+mj-lt"/>
              <a:buAutoNum type="arabicPeriod"/>
              <a:defRPr/>
            </a:pPr>
            <a:r>
              <a:rPr lang="en-NZ" dirty="0" smtClean="0"/>
              <a:t>Employs a congestion control mechanism</a:t>
            </a:r>
          </a:p>
          <a:p>
            <a:pPr marL="228600" indent="-228600">
              <a:buFont typeface="+mj-lt"/>
              <a:buAutoNum type="arabicPeriod"/>
              <a:defRPr/>
            </a:pPr>
            <a:r>
              <a:rPr lang="en-NZ" dirty="0" smtClean="0"/>
              <a:t>Tries to allocate bandwidth fairly among users of TCP.</a:t>
            </a:r>
          </a:p>
          <a:p>
            <a:pPr marL="228600" indent="-228600">
              <a:buFont typeface="+mj-lt"/>
              <a:buAutoNum type="arabicPeriod"/>
              <a:defRPr/>
            </a:pPr>
            <a:endParaRPr lang="en-NZ" dirty="0" smtClean="0"/>
          </a:p>
          <a:p>
            <a:pPr marL="228600" indent="-228600">
              <a:buFont typeface="+mj-lt"/>
              <a:buAutoNum type="arabicPeriod"/>
              <a:defRPr/>
            </a:pPr>
            <a:endParaRPr lang="en-NZ" dirty="0" smtClean="0"/>
          </a:p>
          <a:p>
            <a:pPr>
              <a:defRPr/>
            </a:pPr>
            <a:endParaRPr lang="en-NZ"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1"/>
          <p:cNvSpPr>
            <a:spLocks noGrp="1" noRot="1" noChangeAspect="1" noChangeArrowheads="1" noTextEdit="1"/>
          </p:cNvSpPr>
          <p:nvPr>
            <p:ph type="sldImg"/>
          </p:nvPr>
        </p:nvSpPr>
        <p:spPr>
          <a:ln/>
        </p:spPr>
      </p:sp>
      <p:sp>
        <p:nvSpPr>
          <p:cNvPr id="148483"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1"/>
          <p:cNvSpPr>
            <a:spLocks noGrp="1" noRot="1" noChangeAspect="1" noChangeArrowheads="1" noTextEdit="1"/>
          </p:cNvSpPr>
          <p:nvPr>
            <p:ph type="sldImg"/>
          </p:nvPr>
        </p:nvSpPr>
        <p:spPr>
          <a:ln/>
        </p:spPr>
      </p:sp>
      <p:sp>
        <p:nvSpPr>
          <p:cNvPr id="149507"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1"/>
          <p:cNvSpPr>
            <a:spLocks noGrp="1" noRot="1" noChangeAspect="1" noChangeArrowheads="1" noTextEdit="1"/>
          </p:cNvSpPr>
          <p:nvPr>
            <p:ph type="sldImg"/>
          </p:nvPr>
        </p:nvSpPr>
        <p:spPr>
          <a:ln/>
        </p:spPr>
      </p:sp>
      <p:sp>
        <p:nvSpPr>
          <p:cNvPr id="150531" name="Rectangle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30388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90441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3079876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863811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0289716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3863656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5507667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5697703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5340454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2203962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6178762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86597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106363"/>
            <a:ext cx="1941513" cy="6140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106363"/>
            <a:ext cx="5676900" cy="6140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891786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3893085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4402801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0271892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1554631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1651651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9440925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149077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82011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89770005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454134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106363"/>
            <a:ext cx="7770813" cy="6140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1602403"/>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855374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24435969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6754911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6666792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04097979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1075755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8075234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17489010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6385302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317927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70813" cy="1385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08413"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4213" y="1600200"/>
            <a:ext cx="3810000"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6331073"/>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4355840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19571503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2132163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1709435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91990669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35071341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0455142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53673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3752534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795425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70813" cy="1385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08413"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4213" y="1600200"/>
            <a:ext cx="3810000" cy="2246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4213" y="3998913"/>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0338337"/>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3546738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0307258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58874148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0007185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40067160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5105739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0294264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00376650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381264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372947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29340212"/>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21495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9917371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50446538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11120025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9508983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74227398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27302147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61562416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67867070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686775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5510364"/>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74648106"/>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8311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5189278"/>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08413" cy="4646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4213" y="1600200"/>
            <a:ext cx="3810000" cy="4646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0074352"/>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2572672"/>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4873552"/>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50152"/>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27486226"/>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24120568"/>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35015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43912755"/>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106363"/>
            <a:ext cx="1941513" cy="6140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106363"/>
            <a:ext cx="5676900" cy="6140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3655076"/>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106363"/>
            <a:ext cx="7770813" cy="6140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9755909"/>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70813" cy="1385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08413"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4213" y="1600200"/>
            <a:ext cx="3810000"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1299605"/>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70813" cy="1385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08413"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4213" y="1600200"/>
            <a:ext cx="3810000" cy="2246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4213" y="3998913"/>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2670035"/>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71381731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92944693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9539317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49772383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53473635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319608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08413" cy="4646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4213" y="1600200"/>
            <a:ext cx="3810000" cy="4646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9767530"/>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05815057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1920028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6772181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747116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89164445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25964168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72850088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00911480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93111651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316939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1803858"/>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67442426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51752386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2694341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55813547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21957727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2098765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86352919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07787755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5342705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362829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770234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3483949"/>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6223649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01213678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78177566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69157155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6595639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65810113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72750008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03002517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45391663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92086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438763"/>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71414372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6168332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30766192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72755478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84400003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2466748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00433772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05875180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3177589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508180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84128260"/>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58942381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54488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3541751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28940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106363"/>
            <a:ext cx="1941513" cy="6140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106363"/>
            <a:ext cx="5676900" cy="6140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176339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106363"/>
            <a:ext cx="7770813" cy="6140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681836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70813" cy="1385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08413"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4213" y="1600200"/>
            <a:ext cx="3810000"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207865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70813" cy="1385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08413"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4213" y="1600200"/>
            <a:ext cx="3810000" cy="2246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4213" y="3998913"/>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037812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0238754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6074495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44291860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85371023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57246138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66456803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7154361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13595372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8520460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07649318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75337499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9454464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08413" cy="4646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4213" y="1600200"/>
            <a:ext cx="3810000" cy="4646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784636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79831826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65777263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1910219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60626463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20014116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NZ"/>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NZ"/>
          </a:p>
        </p:txBody>
      </p:sp>
    </p:spTree>
    <p:extLst>
      <p:ext uri="{BB962C8B-B14F-4D97-AF65-F5344CB8AC3E}">
        <p14:creationId xmlns:p14="http://schemas.microsoft.com/office/powerpoint/2010/main" val="53397935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402752642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2694577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533400" y="1600200"/>
            <a:ext cx="3798888" cy="4625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484688" y="1600200"/>
            <a:ext cx="3798887" cy="4625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10557999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24494260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326280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Tree>
    <p:extLst>
      <p:ext uri="{BB962C8B-B14F-4D97-AF65-F5344CB8AC3E}">
        <p14:creationId xmlns:p14="http://schemas.microsoft.com/office/powerpoint/2010/main" val="92567439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778517"/>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N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1858470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9535593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284695115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6825" y="106363"/>
            <a:ext cx="1936750" cy="6119812"/>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533400" y="106363"/>
            <a:ext cx="5661025" cy="61198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2208852839"/>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50175" cy="1366837"/>
          </a:xfrm>
        </p:spPr>
        <p:txBody>
          <a:bodyPr/>
          <a:lstStyle>
            <a:lvl1pPr>
              <a:defRPr>
                <a:latin typeface="Arial" pitchFamily="34" charset="0"/>
                <a:cs typeface="Arial" pitchFamily="34" charset="0"/>
              </a:defRPr>
            </a:lvl1pPr>
          </a:lstStyle>
          <a:p>
            <a:r>
              <a:rPr lang="en-US" smtClean="0"/>
              <a:t>Click to edit Master title style</a:t>
            </a:r>
            <a:endParaRPr lang="en-NZ"/>
          </a:p>
        </p:txBody>
      </p:sp>
    </p:spTree>
    <p:extLst>
      <p:ext uri="{BB962C8B-B14F-4D97-AF65-F5344CB8AC3E}">
        <p14:creationId xmlns:p14="http://schemas.microsoft.com/office/powerpoint/2010/main" val="154925047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50175" cy="1366837"/>
          </a:xfrm>
        </p:spPr>
        <p:txBody>
          <a:bodyPr/>
          <a:lstStyle>
            <a:lvl1pPr>
              <a:defRPr>
                <a:latin typeface="Arial" pitchFamily="34" charset="0"/>
                <a:cs typeface="Arial" pitchFamily="34" charset="0"/>
              </a:defRPr>
            </a:lvl1pPr>
          </a:lstStyle>
          <a:p>
            <a:r>
              <a:rPr lang="en-US" smtClean="0"/>
              <a:t>Click to edit Master title style</a:t>
            </a:r>
            <a:endParaRPr lang="en-NZ"/>
          </a:p>
        </p:txBody>
      </p:sp>
      <p:sp>
        <p:nvSpPr>
          <p:cNvPr id="3" name="Table Placeholder 2"/>
          <p:cNvSpPr>
            <a:spLocks noGrp="1"/>
          </p:cNvSpPr>
          <p:nvPr>
            <p:ph type="tbl" idx="1"/>
          </p:nvPr>
        </p:nvSpPr>
        <p:spPr>
          <a:xfrm>
            <a:off x="533400" y="1600200"/>
            <a:ext cx="7750175" cy="4625975"/>
          </a:xfrm>
        </p:spPr>
        <p:txBody>
          <a:bodyPr/>
          <a:lstStyle>
            <a:lvl1pPr>
              <a:defRPr>
                <a:latin typeface="Arial" pitchFamily="34" charset="0"/>
                <a:cs typeface="Arial" pitchFamily="34" charset="0"/>
              </a:defRPr>
            </a:lvl1pPr>
          </a:lstStyle>
          <a:p>
            <a:endParaRPr lang="en-NZ"/>
          </a:p>
        </p:txBody>
      </p:sp>
    </p:spTree>
    <p:extLst>
      <p:ext uri="{BB962C8B-B14F-4D97-AF65-F5344CB8AC3E}">
        <p14:creationId xmlns:p14="http://schemas.microsoft.com/office/powerpoint/2010/main" val="215821202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161144702"/>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9319911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07776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07335135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28255066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037046854"/>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4014387350"/>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16622621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47101539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64600327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500630932"/>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65558057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8249658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98600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57947427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367378671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41096546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110295798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smtClean="0"/>
              <a:t>Click to edit Master title style</a:t>
            </a:r>
            <a:endParaRPr lang="en-NZ"/>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NZ"/>
          </a:p>
        </p:txBody>
      </p:sp>
    </p:spTree>
    <p:extLst>
      <p:ext uri="{BB962C8B-B14F-4D97-AF65-F5344CB8AC3E}">
        <p14:creationId xmlns:p14="http://schemas.microsoft.com/office/powerpoint/2010/main" val="20872492"/>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4262597674"/>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22932481"/>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533400" y="1600200"/>
            <a:ext cx="3798888" cy="4625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484688" y="1600200"/>
            <a:ext cx="3798887" cy="4625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115441320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5763623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NZ"/>
          </a:p>
        </p:txBody>
      </p:sp>
    </p:spTree>
    <p:extLst>
      <p:ext uri="{BB962C8B-B14F-4D97-AF65-F5344CB8AC3E}">
        <p14:creationId xmlns:p14="http://schemas.microsoft.com/office/powerpoint/2010/main" val="382630232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26886727"/>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87723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N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79555519"/>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NZ"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844093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155367651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6825" y="106363"/>
            <a:ext cx="1936750" cy="6119812"/>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533400" y="106363"/>
            <a:ext cx="5661025" cy="61198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100354164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50175" cy="1366837"/>
          </a:xfrm>
        </p:spPr>
        <p:txBody>
          <a:bodyPr/>
          <a:lstStyle>
            <a:lvl1pPr>
              <a:defRPr>
                <a:latin typeface="Arial" pitchFamily="34" charset="0"/>
                <a:cs typeface="Arial" pitchFamily="34" charset="0"/>
              </a:defRPr>
            </a:lvl1pPr>
          </a:lstStyle>
          <a:p>
            <a:r>
              <a:rPr lang="en-US" smtClean="0"/>
              <a:t>Click to edit Master title style</a:t>
            </a:r>
            <a:endParaRPr lang="en-NZ"/>
          </a:p>
        </p:txBody>
      </p:sp>
    </p:spTree>
    <p:extLst>
      <p:ext uri="{BB962C8B-B14F-4D97-AF65-F5344CB8AC3E}">
        <p14:creationId xmlns:p14="http://schemas.microsoft.com/office/powerpoint/2010/main" val="34674996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50175" cy="1366837"/>
          </a:xfrm>
        </p:spPr>
        <p:txBody>
          <a:bodyPr/>
          <a:lstStyle>
            <a:lvl1pPr>
              <a:defRPr>
                <a:latin typeface="Arial" pitchFamily="34" charset="0"/>
                <a:cs typeface="Arial" pitchFamily="34" charset="0"/>
              </a:defRPr>
            </a:lvl1pPr>
          </a:lstStyle>
          <a:p>
            <a:r>
              <a:rPr lang="en-US" smtClean="0"/>
              <a:t>Click to edit Master title style</a:t>
            </a:r>
            <a:endParaRPr lang="en-NZ"/>
          </a:p>
        </p:txBody>
      </p:sp>
      <p:sp>
        <p:nvSpPr>
          <p:cNvPr id="3" name="Table Placeholder 2"/>
          <p:cNvSpPr>
            <a:spLocks noGrp="1"/>
          </p:cNvSpPr>
          <p:nvPr>
            <p:ph type="tbl" idx="1"/>
          </p:nvPr>
        </p:nvSpPr>
        <p:spPr>
          <a:xfrm>
            <a:off x="533400" y="1600200"/>
            <a:ext cx="7750175" cy="4625975"/>
          </a:xfrm>
        </p:spPr>
        <p:txBody>
          <a:bodyPr/>
          <a:lstStyle>
            <a:lvl1pPr>
              <a:defRPr>
                <a:latin typeface="Arial" pitchFamily="34" charset="0"/>
                <a:cs typeface="Arial" pitchFamily="34" charset="0"/>
              </a:defRPr>
            </a:lvl1pPr>
          </a:lstStyle>
          <a:p>
            <a:pPr lvl="0"/>
            <a:endParaRPr lang="en-NZ" noProof="0" smtClean="0"/>
          </a:p>
        </p:txBody>
      </p:sp>
    </p:spTree>
    <p:extLst>
      <p:ext uri="{BB962C8B-B14F-4D97-AF65-F5344CB8AC3E}">
        <p14:creationId xmlns:p14="http://schemas.microsoft.com/office/powerpoint/2010/main" val="708594058"/>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dirty="0">
                <a:solidFill>
                  <a:srgbClr val="000000"/>
                </a:solidFill>
              </a:rPr>
              <a:t>Network Layer</a:t>
            </a:r>
          </a:p>
        </p:txBody>
      </p:sp>
      <p:sp>
        <p:nvSpPr>
          <p:cNvPr id="4"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dirty="0">
                <a:solidFill>
                  <a:srgbClr val="000000"/>
                </a:solidFill>
              </a:rPr>
              <a:t>4-</a:t>
            </a:r>
            <a:fld id="{7EFC9773-7379-5049-A6C9-0C8EEEC5C54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350026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xfrm>
            <a:off x="4648200" y="6477000"/>
            <a:ext cx="3862388" cy="311150"/>
          </a:xfrm>
          <a:prstGeom prst="rect">
            <a:avLst/>
          </a:prstGeom>
          <a:ln/>
        </p:spPr>
        <p:txBody>
          <a:bodyPr/>
          <a:lstStyle>
            <a:lvl1pPr>
              <a:defRPr/>
            </a:lvl1pPr>
          </a:lstStyle>
          <a:p>
            <a:pPr>
              <a:defRPr/>
            </a:pPr>
            <a:r>
              <a:rPr lang="en-US" dirty="0">
                <a:solidFill>
                  <a:srgbClr val="000000"/>
                </a:solidFill>
              </a:rPr>
              <a:t>Network Security</a:t>
            </a:r>
          </a:p>
        </p:txBody>
      </p:sp>
    </p:spTree>
    <p:extLst>
      <p:ext uri="{BB962C8B-B14F-4D97-AF65-F5344CB8AC3E}">
        <p14:creationId xmlns:p14="http://schemas.microsoft.com/office/powerpoint/2010/main" val="4831920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xfrm>
            <a:off x="4648200" y="6477000"/>
            <a:ext cx="3862388" cy="311150"/>
          </a:xfrm>
          <a:prstGeom prst="rect">
            <a:avLst/>
          </a:prstGeom>
          <a:ln/>
        </p:spPr>
        <p:txBody>
          <a:bodyPr/>
          <a:lstStyle>
            <a:lvl1pPr>
              <a:defRPr/>
            </a:lvl1pPr>
          </a:lstStyle>
          <a:p>
            <a:pPr>
              <a:defRPr/>
            </a:pPr>
            <a:r>
              <a:rPr lang="en-US" dirty="0">
                <a:solidFill>
                  <a:srgbClr val="000000"/>
                </a:solidFill>
              </a:rPr>
              <a:t>Network Security</a:t>
            </a:r>
          </a:p>
        </p:txBody>
      </p:sp>
    </p:spTree>
    <p:extLst>
      <p:ext uri="{BB962C8B-B14F-4D97-AF65-F5344CB8AC3E}">
        <p14:creationId xmlns:p14="http://schemas.microsoft.com/office/powerpoint/2010/main" val="358766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42316391"/>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xfrm>
            <a:off x="4648200" y="6477000"/>
            <a:ext cx="3862388" cy="311150"/>
          </a:xfrm>
          <a:prstGeom prst="rect">
            <a:avLst/>
          </a:prstGeom>
          <a:ln/>
        </p:spPr>
        <p:txBody>
          <a:bodyPr/>
          <a:lstStyle>
            <a:lvl1pPr>
              <a:defRPr/>
            </a:lvl1pPr>
          </a:lstStyle>
          <a:p>
            <a:pPr>
              <a:defRPr/>
            </a:pPr>
            <a:r>
              <a:rPr lang="en-US" dirty="0">
                <a:solidFill>
                  <a:srgbClr val="000000"/>
                </a:solidFill>
              </a:rPr>
              <a:t>Network Security</a:t>
            </a:r>
          </a:p>
        </p:txBody>
      </p:sp>
    </p:spTree>
    <p:extLst>
      <p:ext uri="{BB962C8B-B14F-4D97-AF65-F5344CB8AC3E}">
        <p14:creationId xmlns:p14="http://schemas.microsoft.com/office/powerpoint/2010/main" val="18846404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xfrm>
            <a:off x="4648200" y="6477000"/>
            <a:ext cx="3862388" cy="311150"/>
          </a:xfrm>
          <a:prstGeom prst="rect">
            <a:avLst/>
          </a:prstGeom>
          <a:ln/>
        </p:spPr>
        <p:txBody>
          <a:bodyPr/>
          <a:lstStyle>
            <a:lvl1pPr>
              <a:defRPr/>
            </a:lvl1pPr>
          </a:lstStyle>
          <a:p>
            <a:pPr>
              <a:defRPr/>
            </a:pPr>
            <a:r>
              <a:rPr lang="en-US" dirty="0">
                <a:solidFill>
                  <a:srgbClr val="000000"/>
                </a:solidFill>
              </a:rPr>
              <a:t>Network Security</a:t>
            </a:r>
          </a:p>
        </p:txBody>
      </p:sp>
    </p:spTree>
    <p:extLst>
      <p:ext uri="{BB962C8B-B14F-4D97-AF65-F5344CB8AC3E}">
        <p14:creationId xmlns:p14="http://schemas.microsoft.com/office/powerpoint/2010/main" val="29859178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noChangeArrowheads="1"/>
          </p:cNvSpPr>
          <p:nvPr>
            <p:ph type="ftr" sz="quarter" idx="10"/>
          </p:nvPr>
        </p:nvSpPr>
        <p:spPr>
          <a:xfrm>
            <a:off x="4648200" y="6477000"/>
            <a:ext cx="3862388" cy="311150"/>
          </a:xfrm>
          <a:prstGeom prst="rect">
            <a:avLst/>
          </a:prstGeom>
          <a:ln/>
        </p:spPr>
        <p:txBody>
          <a:bodyPr/>
          <a:lstStyle>
            <a:lvl1pPr>
              <a:defRPr/>
            </a:lvl1pPr>
          </a:lstStyle>
          <a:p>
            <a:pPr>
              <a:defRPr/>
            </a:pPr>
            <a:r>
              <a:rPr lang="en-US" dirty="0">
                <a:solidFill>
                  <a:srgbClr val="000000"/>
                </a:solidFill>
              </a:rPr>
              <a:t>Network Security</a:t>
            </a:r>
          </a:p>
        </p:txBody>
      </p:sp>
    </p:spTree>
    <p:extLst>
      <p:ext uri="{BB962C8B-B14F-4D97-AF65-F5344CB8AC3E}">
        <p14:creationId xmlns:p14="http://schemas.microsoft.com/office/powerpoint/2010/main" val="24029703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xfrm>
            <a:off x="4648200" y="6477000"/>
            <a:ext cx="3862388" cy="311150"/>
          </a:xfrm>
          <a:prstGeom prst="rect">
            <a:avLst/>
          </a:prstGeom>
          <a:ln/>
        </p:spPr>
        <p:txBody>
          <a:bodyPr/>
          <a:lstStyle>
            <a:lvl1pPr>
              <a:defRPr/>
            </a:lvl1pPr>
          </a:lstStyle>
          <a:p>
            <a:pPr>
              <a:defRPr/>
            </a:pPr>
            <a:r>
              <a:rPr lang="en-US" dirty="0">
                <a:solidFill>
                  <a:srgbClr val="000000"/>
                </a:solidFill>
              </a:rPr>
              <a:t>Network Security</a:t>
            </a:r>
          </a:p>
        </p:txBody>
      </p:sp>
    </p:spTree>
    <p:extLst>
      <p:ext uri="{BB962C8B-B14F-4D97-AF65-F5344CB8AC3E}">
        <p14:creationId xmlns:p14="http://schemas.microsoft.com/office/powerpoint/2010/main" val="40959469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noChangeArrowheads="1"/>
          </p:cNvSpPr>
          <p:nvPr>
            <p:ph type="ftr" sz="quarter" idx="10"/>
          </p:nvPr>
        </p:nvSpPr>
        <p:spPr>
          <a:xfrm>
            <a:off x="4648200" y="6477000"/>
            <a:ext cx="3862388" cy="311150"/>
          </a:xfrm>
          <a:prstGeom prst="rect">
            <a:avLst/>
          </a:prstGeom>
          <a:ln/>
        </p:spPr>
        <p:txBody>
          <a:bodyPr/>
          <a:lstStyle>
            <a:lvl1pPr>
              <a:defRPr/>
            </a:lvl1pPr>
          </a:lstStyle>
          <a:p>
            <a:pPr>
              <a:defRPr/>
            </a:pPr>
            <a:r>
              <a:rPr lang="en-US" dirty="0">
                <a:solidFill>
                  <a:srgbClr val="000000"/>
                </a:solidFill>
              </a:rPr>
              <a:t>Network Security</a:t>
            </a:r>
          </a:p>
        </p:txBody>
      </p:sp>
    </p:spTree>
    <p:extLst>
      <p:ext uri="{BB962C8B-B14F-4D97-AF65-F5344CB8AC3E}">
        <p14:creationId xmlns:p14="http://schemas.microsoft.com/office/powerpoint/2010/main" val="2475466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dirty="0" smtClean="0"/>
          </a:p>
        </p:txBody>
      </p:sp>
      <p:sp>
        <p:nvSpPr>
          <p:cNvPr id="4" name="Rectangle 5"/>
          <p:cNvSpPr>
            <a:spLocks noGrp="1" noChangeArrowheads="1"/>
          </p:cNvSpPr>
          <p:nvPr>
            <p:ph type="ftr" sz="quarter" idx="10"/>
          </p:nvPr>
        </p:nvSpPr>
        <p:spPr>
          <a:xfrm>
            <a:off x="4648200" y="6477000"/>
            <a:ext cx="3862388" cy="311150"/>
          </a:xfrm>
          <a:prstGeom prst="rect">
            <a:avLst/>
          </a:prstGeom>
          <a:ln/>
        </p:spPr>
        <p:txBody>
          <a:bodyPr/>
          <a:lstStyle>
            <a:lvl1pPr>
              <a:defRPr/>
            </a:lvl1pPr>
          </a:lstStyle>
          <a:p>
            <a:pPr>
              <a:defRPr/>
            </a:pPr>
            <a:r>
              <a:rPr lang="en-US" dirty="0">
                <a:solidFill>
                  <a:srgbClr val="000000"/>
                </a:solidFill>
              </a:rPr>
              <a:t>Network Security</a:t>
            </a:r>
          </a:p>
        </p:txBody>
      </p:sp>
    </p:spTree>
    <p:extLst>
      <p:ext uri="{BB962C8B-B14F-4D97-AF65-F5344CB8AC3E}">
        <p14:creationId xmlns:p14="http://schemas.microsoft.com/office/powerpoint/2010/main" val="31020968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8867457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818725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585245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u="none">
                <a:latin typeface="Gill Sans MT"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Network Security</a:t>
            </a:r>
          </a:p>
        </p:txBody>
      </p:sp>
    </p:spTree>
    <p:extLst>
      <p:ext uri="{BB962C8B-B14F-4D97-AF65-F5344CB8AC3E}">
        <p14:creationId xmlns:p14="http://schemas.microsoft.com/office/powerpoint/2010/main" val="283773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theme" Target="../theme/theme1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theme" Target="../theme/theme11.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theme" Target="../theme/theme12.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theme" Target="../theme/theme13.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theme" Target="../theme/theme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theme" Target="../theme/theme15.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10" Type="http://schemas.openxmlformats.org/officeDocument/2006/relationships/theme" Target="../theme/theme7.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theme" Target="../theme/theme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theme" Target="../theme/theme9.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8305800" y="6400800"/>
            <a:ext cx="4572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9pPr>
          </a:lstStyle>
          <a:p>
            <a:pPr algn="r">
              <a:lnSpc>
                <a:spcPct val="92000"/>
              </a:lnSpc>
              <a:buClr>
                <a:srgbClr val="000000"/>
              </a:buClr>
              <a:buSzPct val="100000"/>
              <a:buFont typeface="Times New Roman" pitchFamily="18" charset="0"/>
              <a:buNone/>
              <a:defRPr/>
            </a:pPr>
            <a:fld id="{BF404B59-3CCD-4799-9A16-4172F2E2A56B}" type="slidenum">
              <a:rPr lang="en-GB" sz="1400" smtClean="0">
                <a:solidFill>
                  <a:schemeClr val="tx1"/>
                </a:solidFill>
              </a:rPr>
              <a:pPr algn="r">
                <a:lnSpc>
                  <a:spcPct val="92000"/>
                </a:lnSpc>
                <a:buClr>
                  <a:srgbClr val="000000"/>
                </a:buClr>
                <a:buSzPct val="100000"/>
                <a:buFont typeface="Times New Roman" pitchFamily="18" charset="0"/>
                <a:buNone/>
                <a:defRPr/>
              </a:pPr>
              <a:t>‹#›</a:t>
            </a:fld>
            <a:endParaRPr lang="en-GB" sz="1400" smtClean="0">
              <a:solidFill>
                <a:schemeClr val="tx1"/>
              </a:solidFill>
            </a:endParaRPr>
          </a:p>
        </p:txBody>
      </p:sp>
      <p:sp>
        <p:nvSpPr>
          <p:cNvPr id="1027" name="Rectangle 3"/>
          <p:cNvSpPr>
            <a:spLocks noGrp="1" noChangeArrowheads="1"/>
          </p:cNvSpPr>
          <p:nvPr>
            <p:ph type="title"/>
          </p:nvPr>
        </p:nvSpPr>
        <p:spPr bwMode="auto">
          <a:xfrm>
            <a:off x="533400" y="106363"/>
            <a:ext cx="7770813"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8" name="Rectangle 4"/>
          <p:cNvSpPr>
            <a:spLocks noGrp="1" noChangeArrowheads="1"/>
          </p:cNvSpPr>
          <p:nvPr>
            <p:ph type="body" idx="1"/>
          </p:nvPr>
        </p:nvSpPr>
        <p:spPr bwMode="auto">
          <a:xfrm>
            <a:off x="533400" y="1600200"/>
            <a:ext cx="7770813"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iming>
    <p:tnLst>
      <p:par>
        <p:cTn id="1" dur="indefinite" restart="never" nodeType="tmRoot"/>
      </p:par>
    </p:tnLst>
  </p:timing>
  <p:txStyles>
    <p:titleStyle>
      <a:lvl1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mj-lt"/>
          <a:ea typeface="+mj-ea"/>
          <a:cs typeface="+mj-cs"/>
        </a:defRPr>
      </a:lvl1pPr>
      <a:lvl2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2pPr>
      <a:lvl3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3pPr>
      <a:lvl4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4pPr>
      <a:lvl5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5pPr>
      <a:lvl6pPr marL="4572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6pPr>
      <a:lvl7pPr marL="9144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7pPr>
      <a:lvl8pPr marL="13716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8pPr>
      <a:lvl9pPr marL="18288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9pPr>
    </p:titleStyle>
    <p:bodyStyle>
      <a:lvl1pPr marL="341313" indent="-341313" algn="l" defTabSz="449263" rtl="0" eaLnBrk="0" fontAlgn="base" hangingPunct="0">
        <a:spcBef>
          <a:spcPts val="700"/>
        </a:spcBef>
        <a:spcAft>
          <a:spcPct val="0"/>
        </a:spcAft>
        <a:buClr>
          <a:srgbClr val="3333CC"/>
        </a:buClr>
        <a:buSzPct val="85000"/>
        <a:buFont typeface="ZapfDingbats" pitchFamily="80" charset="2"/>
        <a:buChar char=""/>
        <a:defRPr sz="2800">
          <a:solidFill>
            <a:srgbClr val="000000"/>
          </a:solidFill>
          <a:latin typeface="+mn-lt"/>
          <a:ea typeface="+mn-ea"/>
          <a:cs typeface="+mn-cs"/>
        </a:defRPr>
      </a:lvl1pPr>
      <a:lvl2pPr marL="741363" indent="-284163" algn="l" defTabSz="449263" rtl="0" eaLnBrk="0" fontAlgn="base" hangingPunct="0">
        <a:spcBef>
          <a:spcPts val="600"/>
        </a:spcBef>
        <a:spcAft>
          <a:spcPct val="0"/>
        </a:spcAft>
        <a:buClr>
          <a:srgbClr val="3333CC"/>
        </a:buClr>
        <a:buSzPct val="75000"/>
        <a:buFont typeface="ZapfDingbats" pitchFamily="80" charset="2"/>
        <a:buChar char=""/>
        <a:defRPr sz="2400">
          <a:solidFill>
            <a:srgbClr val="000000"/>
          </a:solidFill>
          <a:latin typeface="+mn-lt"/>
        </a:defRPr>
      </a:lvl2pPr>
      <a:lvl3pPr marL="1143000" indent="-228600" algn="l" defTabSz="449263" rtl="0" eaLnBrk="0" fontAlgn="base" hangingPunct="0">
        <a:spcBef>
          <a:spcPts val="500"/>
        </a:spcBef>
        <a:spcAft>
          <a:spcPct val="0"/>
        </a:spcAft>
        <a:buClr>
          <a:srgbClr val="000000"/>
        </a:buClr>
        <a:buSzPct val="100000"/>
        <a:buFont typeface="Comic Sans MS" pitchFamily="66" charset="0"/>
        <a:buChar char="•"/>
        <a:defRPr sz="2000">
          <a:solidFill>
            <a:srgbClr val="000000"/>
          </a:solidFill>
          <a:latin typeface="+mn-lt"/>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2293" name="Rectangle 5"/>
          <p:cNvSpPr>
            <a:spLocks noGrp="1" noChangeArrowheads="1"/>
          </p:cNvSpPr>
          <p:nvPr>
            <p:ph type="ftr" sz="quarter" idx="3"/>
          </p:nvPr>
        </p:nvSpPr>
        <p:spPr bwMode="auto">
          <a:xfrm>
            <a:off x="4648200" y="6477000"/>
            <a:ext cx="38623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r>
              <a:rPr lang="en-US">
                <a:solidFill>
                  <a:srgbClr val="000000"/>
                </a:solidFill>
              </a:rPr>
              <a:t>Network Security</a:t>
            </a:r>
          </a:p>
        </p:txBody>
      </p:sp>
      <p:sp>
        <p:nvSpPr>
          <p:cNvPr id="1029" name="Rectangle 6"/>
          <p:cNvSpPr>
            <a:spLocks noChangeArrowheads="1"/>
          </p:cNvSpPr>
          <p:nvPr/>
        </p:nvSpPr>
        <p:spPr bwMode="auto">
          <a:xfrm>
            <a:off x="8315325" y="64770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r"/>
            <a:r>
              <a:rPr lang="en-US" altLang="en-US" sz="1200">
                <a:solidFill>
                  <a:srgbClr val="000000"/>
                </a:solidFill>
                <a:latin typeface="Arial" pitchFamily="34" charset="0"/>
                <a:cs typeface="Arial" pitchFamily="34" charset="0"/>
              </a:rPr>
              <a:t>8-</a:t>
            </a:r>
            <a:fld id="{3B3F798C-972F-4E0B-BBEB-F03AA77EC7D7}" type="slidenum">
              <a:rPr lang="en-US" altLang="en-US" sz="1200">
                <a:solidFill>
                  <a:srgbClr val="000000"/>
                </a:solidFill>
                <a:latin typeface="Arial" pitchFamily="34" charset="0"/>
                <a:cs typeface="Arial" pitchFamily="34" charset="0"/>
              </a:rPr>
              <a:pPr algn="r"/>
              <a:t>‹#›</a:t>
            </a:fld>
            <a:endParaRPr lang="en-US" altLang="en-US" sz="120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92280977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Lst>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itchFamily="34" charset="-128"/>
          <a:cs typeface="+mj-cs"/>
        </a:defRPr>
      </a:lvl1pPr>
      <a:lvl2pPr algn="l" rtl="0" eaLnBrk="0" fontAlgn="base" hangingPunct="0">
        <a:spcBef>
          <a:spcPct val="0"/>
        </a:spcBef>
        <a:spcAft>
          <a:spcPct val="0"/>
        </a:spcAft>
        <a:defRPr sz="4400">
          <a:solidFill>
            <a:srgbClr val="000099"/>
          </a:solidFill>
          <a:latin typeface="Gill Sans MT" pitchFamily="34" charset="0"/>
          <a:ea typeface="MS PGothic" pitchFamily="34" charset="-128"/>
        </a:defRPr>
      </a:lvl2pPr>
      <a:lvl3pPr algn="l" rtl="0" eaLnBrk="0" fontAlgn="base" hangingPunct="0">
        <a:spcBef>
          <a:spcPct val="0"/>
        </a:spcBef>
        <a:spcAft>
          <a:spcPct val="0"/>
        </a:spcAft>
        <a:defRPr sz="4400">
          <a:solidFill>
            <a:srgbClr val="000099"/>
          </a:solidFill>
          <a:latin typeface="Gill Sans MT" pitchFamily="34" charset="0"/>
          <a:ea typeface="MS PGothic" pitchFamily="34" charset="-128"/>
        </a:defRPr>
      </a:lvl3pPr>
      <a:lvl4pPr algn="l" rtl="0" eaLnBrk="0" fontAlgn="base" hangingPunct="0">
        <a:spcBef>
          <a:spcPct val="0"/>
        </a:spcBef>
        <a:spcAft>
          <a:spcPct val="0"/>
        </a:spcAft>
        <a:defRPr sz="4400">
          <a:solidFill>
            <a:srgbClr val="000099"/>
          </a:solidFill>
          <a:latin typeface="Gill Sans MT" pitchFamily="34" charset="0"/>
          <a:ea typeface="MS PGothic" pitchFamily="34" charset="-128"/>
        </a:defRPr>
      </a:lvl4pPr>
      <a:lvl5pPr algn="l" rtl="0" eaLnBrk="0" fontAlgn="base" hangingPunct="0">
        <a:spcBef>
          <a:spcPct val="0"/>
        </a:spcBef>
        <a:spcAft>
          <a:spcPct val="0"/>
        </a:spcAft>
        <a:defRPr sz="4400">
          <a:solidFill>
            <a:srgbClr val="000099"/>
          </a:solidFill>
          <a:latin typeface="Gill Sans MT" pitchFamily="34" charset="0"/>
          <a:ea typeface="MS PGothic" pitchFamily="34" charset="-128"/>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rgbClr val="000099"/>
        </a:buClr>
        <a:buSzPct val="70000"/>
        <a:buFont typeface="Wingdings" pitchFamily="2" charset="2"/>
        <a:buChar char="v"/>
        <a:defRPr sz="2800">
          <a:solidFill>
            <a:schemeClr val="tx1"/>
          </a:solidFill>
          <a:latin typeface="Gill Sans MT" pitchFamily="34" charset="0"/>
          <a:ea typeface="MS PGothic" pitchFamily="34" charset="-128"/>
          <a:cs typeface="+mn-cs"/>
        </a:defRPr>
      </a:lvl1pPr>
      <a:lvl2pPr marL="742950" indent="-285750" algn="l" rtl="0" eaLnBrk="0" fontAlgn="base" hangingPunct="0">
        <a:spcBef>
          <a:spcPct val="20000"/>
        </a:spcBef>
        <a:spcAft>
          <a:spcPct val="0"/>
        </a:spcAft>
        <a:buClr>
          <a:srgbClr val="000099"/>
        </a:buClr>
        <a:buFont typeface="Wingdings" pitchFamily="2" charset="2"/>
        <a:buChar char="§"/>
        <a:defRPr sz="2400">
          <a:solidFill>
            <a:schemeClr val="tx1"/>
          </a:solidFill>
          <a:latin typeface="Gill Sans MT" pitchFamily="34" charset="0"/>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2293" name="Rectangle 5"/>
          <p:cNvSpPr>
            <a:spLocks noGrp="1" noChangeArrowheads="1"/>
          </p:cNvSpPr>
          <p:nvPr>
            <p:ph type="ftr" sz="quarter" idx="3"/>
          </p:nvPr>
        </p:nvSpPr>
        <p:spPr bwMode="auto">
          <a:xfrm>
            <a:off x="4648200" y="6477000"/>
            <a:ext cx="38623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r>
              <a:rPr lang="en-US">
                <a:solidFill>
                  <a:srgbClr val="000000"/>
                </a:solidFill>
              </a:rPr>
              <a:t>Network Security</a:t>
            </a:r>
          </a:p>
        </p:txBody>
      </p:sp>
      <p:sp>
        <p:nvSpPr>
          <p:cNvPr id="1029" name="Rectangle 6"/>
          <p:cNvSpPr>
            <a:spLocks noChangeArrowheads="1"/>
          </p:cNvSpPr>
          <p:nvPr/>
        </p:nvSpPr>
        <p:spPr bwMode="auto">
          <a:xfrm>
            <a:off x="8315325" y="64770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r"/>
            <a:r>
              <a:rPr lang="en-US" altLang="en-US" sz="1200">
                <a:solidFill>
                  <a:srgbClr val="000000"/>
                </a:solidFill>
                <a:latin typeface="Arial" pitchFamily="34" charset="0"/>
                <a:cs typeface="Arial" pitchFamily="34" charset="0"/>
              </a:rPr>
              <a:t>8-</a:t>
            </a:r>
            <a:fld id="{3B3F798C-972F-4E0B-BBEB-F03AA77EC7D7}" type="slidenum">
              <a:rPr lang="en-US" altLang="en-US" sz="1200">
                <a:solidFill>
                  <a:srgbClr val="000000"/>
                </a:solidFill>
                <a:latin typeface="Arial" pitchFamily="34" charset="0"/>
                <a:cs typeface="Arial" pitchFamily="34" charset="0"/>
              </a:rPr>
              <a:pPr algn="r"/>
              <a:t>‹#›</a:t>
            </a:fld>
            <a:endParaRPr lang="en-US" altLang="en-US" sz="120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154817700"/>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Lst>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itchFamily="34" charset="-128"/>
          <a:cs typeface="+mj-cs"/>
        </a:defRPr>
      </a:lvl1pPr>
      <a:lvl2pPr algn="l" rtl="0" eaLnBrk="0" fontAlgn="base" hangingPunct="0">
        <a:spcBef>
          <a:spcPct val="0"/>
        </a:spcBef>
        <a:spcAft>
          <a:spcPct val="0"/>
        </a:spcAft>
        <a:defRPr sz="4400">
          <a:solidFill>
            <a:srgbClr val="000099"/>
          </a:solidFill>
          <a:latin typeface="Gill Sans MT" pitchFamily="34" charset="0"/>
          <a:ea typeface="MS PGothic" pitchFamily="34" charset="-128"/>
        </a:defRPr>
      </a:lvl2pPr>
      <a:lvl3pPr algn="l" rtl="0" eaLnBrk="0" fontAlgn="base" hangingPunct="0">
        <a:spcBef>
          <a:spcPct val="0"/>
        </a:spcBef>
        <a:spcAft>
          <a:spcPct val="0"/>
        </a:spcAft>
        <a:defRPr sz="4400">
          <a:solidFill>
            <a:srgbClr val="000099"/>
          </a:solidFill>
          <a:latin typeface="Gill Sans MT" pitchFamily="34" charset="0"/>
          <a:ea typeface="MS PGothic" pitchFamily="34" charset="-128"/>
        </a:defRPr>
      </a:lvl3pPr>
      <a:lvl4pPr algn="l" rtl="0" eaLnBrk="0" fontAlgn="base" hangingPunct="0">
        <a:spcBef>
          <a:spcPct val="0"/>
        </a:spcBef>
        <a:spcAft>
          <a:spcPct val="0"/>
        </a:spcAft>
        <a:defRPr sz="4400">
          <a:solidFill>
            <a:srgbClr val="000099"/>
          </a:solidFill>
          <a:latin typeface="Gill Sans MT" pitchFamily="34" charset="0"/>
          <a:ea typeface="MS PGothic" pitchFamily="34" charset="-128"/>
        </a:defRPr>
      </a:lvl4pPr>
      <a:lvl5pPr algn="l" rtl="0" eaLnBrk="0" fontAlgn="base" hangingPunct="0">
        <a:spcBef>
          <a:spcPct val="0"/>
        </a:spcBef>
        <a:spcAft>
          <a:spcPct val="0"/>
        </a:spcAft>
        <a:defRPr sz="4400">
          <a:solidFill>
            <a:srgbClr val="000099"/>
          </a:solidFill>
          <a:latin typeface="Gill Sans MT" pitchFamily="34" charset="0"/>
          <a:ea typeface="MS PGothic" pitchFamily="34" charset="-128"/>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rgbClr val="000099"/>
        </a:buClr>
        <a:buSzPct val="70000"/>
        <a:buFont typeface="Wingdings" pitchFamily="2" charset="2"/>
        <a:buChar char="v"/>
        <a:defRPr sz="2800">
          <a:solidFill>
            <a:schemeClr val="tx1"/>
          </a:solidFill>
          <a:latin typeface="Gill Sans MT" pitchFamily="34" charset="0"/>
          <a:ea typeface="MS PGothic" pitchFamily="34" charset="-128"/>
          <a:cs typeface="+mn-cs"/>
        </a:defRPr>
      </a:lvl1pPr>
      <a:lvl2pPr marL="742950" indent="-285750" algn="l" rtl="0" eaLnBrk="0" fontAlgn="base" hangingPunct="0">
        <a:spcBef>
          <a:spcPct val="20000"/>
        </a:spcBef>
        <a:spcAft>
          <a:spcPct val="0"/>
        </a:spcAft>
        <a:buClr>
          <a:srgbClr val="000099"/>
        </a:buClr>
        <a:buFont typeface="Wingdings" pitchFamily="2" charset="2"/>
        <a:buChar char="§"/>
        <a:defRPr sz="2400">
          <a:solidFill>
            <a:schemeClr val="tx1"/>
          </a:solidFill>
          <a:latin typeface="Gill Sans MT" pitchFamily="34" charset="0"/>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8305800" y="6400800"/>
            <a:ext cx="4572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9pPr>
          </a:lstStyle>
          <a:p>
            <a:pPr algn="r">
              <a:lnSpc>
                <a:spcPct val="92000"/>
              </a:lnSpc>
              <a:buClr>
                <a:srgbClr val="000000"/>
              </a:buClr>
              <a:buSzPct val="100000"/>
              <a:buFont typeface="Times New Roman" pitchFamily="18" charset="0"/>
              <a:buNone/>
              <a:defRPr/>
            </a:pPr>
            <a:fld id="{BF404B59-3CCD-4799-9A16-4172F2E2A56B}" type="slidenum">
              <a:rPr lang="en-GB" sz="1400" smtClean="0">
                <a:solidFill>
                  <a:srgbClr val="000000"/>
                </a:solidFill>
              </a:rPr>
              <a:pPr algn="r">
                <a:lnSpc>
                  <a:spcPct val="92000"/>
                </a:lnSpc>
                <a:buClr>
                  <a:srgbClr val="000000"/>
                </a:buClr>
                <a:buSzPct val="100000"/>
                <a:buFont typeface="Times New Roman" pitchFamily="18" charset="0"/>
                <a:buNone/>
                <a:defRPr/>
              </a:pPr>
              <a:t>‹#›</a:t>
            </a:fld>
            <a:endParaRPr lang="en-GB" sz="1400" smtClean="0">
              <a:solidFill>
                <a:srgbClr val="000000"/>
              </a:solidFill>
            </a:endParaRPr>
          </a:p>
        </p:txBody>
      </p:sp>
      <p:sp>
        <p:nvSpPr>
          <p:cNvPr id="1027" name="Rectangle 3"/>
          <p:cNvSpPr>
            <a:spLocks noGrp="1" noChangeArrowheads="1"/>
          </p:cNvSpPr>
          <p:nvPr>
            <p:ph type="title"/>
          </p:nvPr>
        </p:nvSpPr>
        <p:spPr bwMode="auto">
          <a:xfrm>
            <a:off x="533400" y="106363"/>
            <a:ext cx="7770813"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8" name="Rectangle 4"/>
          <p:cNvSpPr>
            <a:spLocks noGrp="1" noChangeArrowheads="1"/>
          </p:cNvSpPr>
          <p:nvPr>
            <p:ph type="body" idx="1"/>
          </p:nvPr>
        </p:nvSpPr>
        <p:spPr bwMode="auto">
          <a:xfrm>
            <a:off x="533400" y="1600200"/>
            <a:ext cx="7770813"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Tree>
    <p:extLst>
      <p:ext uri="{BB962C8B-B14F-4D97-AF65-F5344CB8AC3E}">
        <p14:creationId xmlns:p14="http://schemas.microsoft.com/office/powerpoint/2010/main" val="3750190772"/>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Lst>
  <p:timing>
    <p:tnLst>
      <p:par>
        <p:cTn id="1" dur="indefinite" restart="never" nodeType="tmRoot"/>
      </p:par>
    </p:tnLst>
  </p:timing>
  <p:txStyles>
    <p:titleStyle>
      <a:lvl1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mj-lt"/>
          <a:ea typeface="+mj-ea"/>
          <a:cs typeface="+mj-cs"/>
        </a:defRPr>
      </a:lvl1pPr>
      <a:lvl2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2pPr>
      <a:lvl3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3pPr>
      <a:lvl4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4pPr>
      <a:lvl5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5pPr>
      <a:lvl6pPr marL="4572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6pPr>
      <a:lvl7pPr marL="9144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7pPr>
      <a:lvl8pPr marL="13716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8pPr>
      <a:lvl9pPr marL="18288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9pPr>
    </p:titleStyle>
    <p:bodyStyle>
      <a:lvl1pPr marL="341313" indent="-341313" algn="l" defTabSz="449263" rtl="0" eaLnBrk="0" fontAlgn="base" hangingPunct="0">
        <a:spcBef>
          <a:spcPts val="700"/>
        </a:spcBef>
        <a:spcAft>
          <a:spcPct val="0"/>
        </a:spcAft>
        <a:buClr>
          <a:srgbClr val="3333CC"/>
        </a:buClr>
        <a:buSzPct val="85000"/>
        <a:buFont typeface="ZapfDingbats" pitchFamily="80" charset="2"/>
        <a:buChar char=""/>
        <a:defRPr sz="2800">
          <a:solidFill>
            <a:srgbClr val="000000"/>
          </a:solidFill>
          <a:latin typeface="+mn-lt"/>
          <a:ea typeface="+mn-ea"/>
          <a:cs typeface="+mn-cs"/>
        </a:defRPr>
      </a:lvl1pPr>
      <a:lvl2pPr marL="741363" indent="-284163" algn="l" defTabSz="449263" rtl="0" eaLnBrk="0" fontAlgn="base" hangingPunct="0">
        <a:spcBef>
          <a:spcPts val="600"/>
        </a:spcBef>
        <a:spcAft>
          <a:spcPct val="0"/>
        </a:spcAft>
        <a:buClr>
          <a:srgbClr val="3333CC"/>
        </a:buClr>
        <a:buSzPct val="75000"/>
        <a:buFont typeface="ZapfDingbats" pitchFamily="80" charset="2"/>
        <a:buChar char=""/>
        <a:defRPr sz="2400">
          <a:solidFill>
            <a:srgbClr val="000000"/>
          </a:solidFill>
          <a:latin typeface="+mn-lt"/>
        </a:defRPr>
      </a:lvl2pPr>
      <a:lvl3pPr marL="1143000" indent="-228600" algn="l" defTabSz="449263" rtl="0" eaLnBrk="0" fontAlgn="base" hangingPunct="0">
        <a:spcBef>
          <a:spcPts val="500"/>
        </a:spcBef>
        <a:spcAft>
          <a:spcPct val="0"/>
        </a:spcAft>
        <a:buClr>
          <a:srgbClr val="000000"/>
        </a:buClr>
        <a:buSzPct val="100000"/>
        <a:buFont typeface="Comic Sans MS" pitchFamily="66" charset="0"/>
        <a:buChar char="•"/>
        <a:defRPr sz="2000">
          <a:solidFill>
            <a:srgbClr val="000000"/>
          </a:solidFill>
          <a:latin typeface="+mn-lt"/>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2293" name="Rectangle 5"/>
          <p:cNvSpPr>
            <a:spLocks noGrp="1" noChangeArrowheads="1"/>
          </p:cNvSpPr>
          <p:nvPr>
            <p:ph type="ftr" sz="quarter" idx="3"/>
          </p:nvPr>
        </p:nvSpPr>
        <p:spPr bwMode="auto">
          <a:xfrm>
            <a:off x="4648200" y="6477000"/>
            <a:ext cx="38623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r>
              <a:rPr lang="en-US">
                <a:solidFill>
                  <a:srgbClr val="000000"/>
                </a:solidFill>
              </a:rPr>
              <a:t>Network Security</a:t>
            </a:r>
          </a:p>
        </p:txBody>
      </p:sp>
      <p:sp>
        <p:nvSpPr>
          <p:cNvPr id="1029" name="Rectangle 6"/>
          <p:cNvSpPr>
            <a:spLocks noChangeArrowheads="1"/>
          </p:cNvSpPr>
          <p:nvPr/>
        </p:nvSpPr>
        <p:spPr bwMode="auto">
          <a:xfrm>
            <a:off x="8315325" y="64770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r"/>
            <a:r>
              <a:rPr lang="en-US" altLang="en-US" sz="1200">
                <a:solidFill>
                  <a:srgbClr val="000000"/>
                </a:solidFill>
                <a:latin typeface="Arial" pitchFamily="34" charset="0"/>
                <a:cs typeface="Arial" pitchFamily="34" charset="0"/>
              </a:rPr>
              <a:t>8-</a:t>
            </a:r>
            <a:fld id="{3B3F798C-972F-4E0B-BBEB-F03AA77EC7D7}" type="slidenum">
              <a:rPr lang="en-US" altLang="en-US" sz="1200">
                <a:solidFill>
                  <a:srgbClr val="000000"/>
                </a:solidFill>
                <a:latin typeface="Arial" pitchFamily="34" charset="0"/>
                <a:cs typeface="Arial" pitchFamily="34" charset="0"/>
              </a:rPr>
              <a:pPr algn="r"/>
              <a:t>‹#›</a:t>
            </a:fld>
            <a:endParaRPr lang="en-US" altLang="en-US" sz="120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95924372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Lst>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itchFamily="34" charset="-128"/>
          <a:cs typeface="+mj-cs"/>
        </a:defRPr>
      </a:lvl1pPr>
      <a:lvl2pPr algn="l" rtl="0" eaLnBrk="0" fontAlgn="base" hangingPunct="0">
        <a:spcBef>
          <a:spcPct val="0"/>
        </a:spcBef>
        <a:spcAft>
          <a:spcPct val="0"/>
        </a:spcAft>
        <a:defRPr sz="4400">
          <a:solidFill>
            <a:srgbClr val="000099"/>
          </a:solidFill>
          <a:latin typeface="Gill Sans MT" pitchFamily="34" charset="0"/>
          <a:ea typeface="MS PGothic" pitchFamily="34" charset="-128"/>
        </a:defRPr>
      </a:lvl2pPr>
      <a:lvl3pPr algn="l" rtl="0" eaLnBrk="0" fontAlgn="base" hangingPunct="0">
        <a:spcBef>
          <a:spcPct val="0"/>
        </a:spcBef>
        <a:spcAft>
          <a:spcPct val="0"/>
        </a:spcAft>
        <a:defRPr sz="4400">
          <a:solidFill>
            <a:srgbClr val="000099"/>
          </a:solidFill>
          <a:latin typeface="Gill Sans MT" pitchFamily="34" charset="0"/>
          <a:ea typeface="MS PGothic" pitchFamily="34" charset="-128"/>
        </a:defRPr>
      </a:lvl3pPr>
      <a:lvl4pPr algn="l" rtl="0" eaLnBrk="0" fontAlgn="base" hangingPunct="0">
        <a:spcBef>
          <a:spcPct val="0"/>
        </a:spcBef>
        <a:spcAft>
          <a:spcPct val="0"/>
        </a:spcAft>
        <a:defRPr sz="4400">
          <a:solidFill>
            <a:srgbClr val="000099"/>
          </a:solidFill>
          <a:latin typeface="Gill Sans MT" pitchFamily="34" charset="0"/>
          <a:ea typeface="MS PGothic" pitchFamily="34" charset="-128"/>
        </a:defRPr>
      </a:lvl4pPr>
      <a:lvl5pPr algn="l" rtl="0" eaLnBrk="0" fontAlgn="base" hangingPunct="0">
        <a:spcBef>
          <a:spcPct val="0"/>
        </a:spcBef>
        <a:spcAft>
          <a:spcPct val="0"/>
        </a:spcAft>
        <a:defRPr sz="4400">
          <a:solidFill>
            <a:srgbClr val="000099"/>
          </a:solidFill>
          <a:latin typeface="Gill Sans MT" pitchFamily="34" charset="0"/>
          <a:ea typeface="MS PGothic" pitchFamily="34" charset="-128"/>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rgbClr val="000099"/>
        </a:buClr>
        <a:buSzPct val="70000"/>
        <a:buFont typeface="Wingdings" pitchFamily="2" charset="2"/>
        <a:buChar char="v"/>
        <a:defRPr sz="2800">
          <a:solidFill>
            <a:schemeClr val="tx1"/>
          </a:solidFill>
          <a:latin typeface="Gill Sans MT" pitchFamily="34" charset="0"/>
          <a:ea typeface="MS PGothic" pitchFamily="34" charset="-128"/>
          <a:cs typeface="+mn-cs"/>
        </a:defRPr>
      </a:lvl1pPr>
      <a:lvl2pPr marL="742950" indent="-285750" algn="l" rtl="0" eaLnBrk="0" fontAlgn="base" hangingPunct="0">
        <a:spcBef>
          <a:spcPct val="20000"/>
        </a:spcBef>
        <a:spcAft>
          <a:spcPct val="0"/>
        </a:spcAft>
        <a:buClr>
          <a:srgbClr val="000099"/>
        </a:buClr>
        <a:buFont typeface="Wingdings" pitchFamily="2" charset="2"/>
        <a:buChar char="§"/>
        <a:defRPr sz="2400">
          <a:solidFill>
            <a:schemeClr val="tx1"/>
          </a:solidFill>
          <a:latin typeface="Gill Sans MT" pitchFamily="34" charset="0"/>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2293" name="Rectangle 5"/>
          <p:cNvSpPr>
            <a:spLocks noGrp="1" noChangeArrowheads="1"/>
          </p:cNvSpPr>
          <p:nvPr>
            <p:ph type="ftr" sz="quarter" idx="3"/>
          </p:nvPr>
        </p:nvSpPr>
        <p:spPr bwMode="auto">
          <a:xfrm>
            <a:off x="4648200" y="6477000"/>
            <a:ext cx="38623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r>
              <a:rPr lang="en-US">
                <a:solidFill>
                  <a:srgbClr val="000000"/>
                </a:solidFill>
              </a:rPr>
              <a:t>Network Security</a:t>
            </a:r>
          </a:p>
        </p:txBody>
      </p:sp>
      <p:sp>
        <p:nvSpPr>
          <p:cNvPr id="1029" name="Rectangle 6"/>
          <p:cNvSpPr>
            <a:spLocks noChangeArrowheads="1"/>
          </p:cNvSpPr>
          <p:nvPr/>
        </p:nvSpPr>
        <p:spPr bwMode="auto">
          <a:xfrm>
            <a:off x="8315325" y="64770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r"/>
            <a:r>
              <a:rPr lang="en-US" altLang="en-US" sz="1200">
                <a:solidFill>
                  <a:srgbClr val="000000"/>
                </a:solidFill>
                <a:latin typeface="Arial" pitchFamily="34" charset="0"/>
                <a:cs typeface="Arial" pitchFamily="34" charset="0"/>
              </a:rPr>
              <a:t>8-</a:t>
            </a:r>
            <a:fld id="{3B3F798C-972F-4E0B-BBEB-F03AA77EC7D7}" type="slidenum">
              <a:rPr lang="en-US" altLang="en-US" sz="1200">
                <a:solidFill>
                  <a:srgbClr val="000000"/>
                </a:solidFill>
                <a:latin typeface="Arial" pitchFamily="34" charset="0"/>
                <a:cs typeface="Arial" pitchFamily="34" charset="0"/>
              </a:rPr>
              <a:pPr algn="r"/>
              <a:t>‹#›</a:t>
            </a:fld>
            <a:endParaRPr lang="en-US" altLang="en-US" sz="120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423190672"/>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Lst>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itchFamily="34" charset="-128"/>
          <a:cs typeface="+mj-cs"/>
        </a:defRPr>
      </a:lvl1pPr>
      <a:lvl2pPr algn="l" rtl="0" eaLnBrk="0" fontAlgn="base" hangingPunct="0">
        <a:spcBef>
          <a:spcPct val="0"/>
        </a:spcBef>
        <a:spcAft>
          <a:spcPct val="0"/>
        </a:spcAft>
        <a:defRPr sz="4400">
          <a:solidFill>
            <a:srgbClr val="000099"/>
          </a:solidFill>
          <a:latin typeface="Gill Sans MT" pitchFamily="34" charset="0"/>
          <a:ea typeface="MS PGothic" pitchFamily="34" charset="-128"/>
        </a:defRPr>
      </a:lvl2pPr>
      <a:lvl3pPr algn="l" rtl="0" eaLnBrk="0" fontAlgn="base" hangingPunct="0">
        <a:spcBef>
          <a:spcPct val="0"/>
        </a:spcBef>
        <a:spcAft>
          <a:spcPct val="0"/>
        </a:spcAft>
        <a:defRPr sz="4400">
          <a:solidFill>
            <a:srgbClr val="000099"/>
          </a:solidFill>
          <a:latin typeface="Gill Sans MT" pitchFamily="34" charset="0"/>
          <a:ea typeface="MS PGothic" pitchFamily="34" charset="-128"/>
        </a:defRPr>
      </a:lvl3pPr>
      <a:lvl4pPr algn="l" rtl="0" eaLnBrk="0" fontAlgn="base" hangingPunct="0">
        <a:spcBef>
          <a:spcPct val="0"/>
        </a:spcBef>
        <a:spcAft>
          <a:spcPct val="0"/>
        </a:spcAft>
        <a:defRPr sz="4400">
          <a:solidFill>
            <a:srgbClr val="000099"/>
          </a:solidFill>
          <a:latin typeface="Gill Sans MT" pitchFamily="34" charset="0"/>
          <a:ea typeface="MS PGothic" pitchFamily="34" charset="-128"/>
        </a:defRPr>
      </a:lvl4pPr>
      <a:lvl5pPr algn="l" rtl="0" eaLnBrk="0" fontAlgn="base" hangingPunct="0">
        <a:spcBef>
          <a:spcPct val="0"/>
        </a:spcBef>
        <a:spcAft>
          <a:spcPct val="0"/>
        </a:spcAft>
        <a:defRPr sz="4400">
          <a:solidFill>
            <a:srgbClr val="000099"/>
          </a:solidFill>
          <a:latin typeface="Gill Sans MT" pitchFamily="34" charset="0"/>
          <a:ea typeface="MS PGothic" pitchFamily="34" charset="-128"/>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rgbClr val="000099"/>
        </a:buClr>
        <a:buSzPct val="70000"/>
        <a:buFont typeface="Wingdings" pitchFamily="2" charset="2"/>
        <a:buChar char="v"/>
        <a:defRPr sz="2800">
          <a:solidFill>
            <a:schemeClr val="tx1"/>
          </a:solidFill>
          <a:latin typeface="Gill Sans MT" pitchFamily="34" charset="0"/>
          <a:ea typeface="MS PGothic" pitchFamily="34" charset="-128"/>
          <a:cs typeface="+mn-cs"/>
        </a:defRPr>
      </a:lvl1pPr>
      <a:lvl2pPr marL="742950" indent="-285750" algn="l" rtl="0" eaLnBrk="0" fontAlgn="base" hangingPunct="0">
        <a:spcBef>
          <a:spcPct val="20000"/>
        </a:spcBef>
        <a:spcAft>
          <a:spcPct val="0"/>
        </a:spcAft>
        <a:buClr>
          <a:srgbClr val="000099"/>
        </a:buClr>
        <a:buFont typeface="Wingdings" pitchFamily="2" charset="2"/>
        <a:buChar char="§"/>
        <a:defRPr sz="2400">
          <a:solidFill>
            <a:schemeClr val="tx1"/>
          </a:solidFill>
          <a:latin typeface="Gill Sans MT" pitchFamily="34" charset="0"/>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2293" name="Rectangle 5"/>
          <p:cNvSpPr>
            <a:spLocks noGrp="1" noChangeArrowheads="1"/>
          </p:cNvSpPr>
          <p:nvPr>
            <p:ph type="ftr" sz="quarter" idx="3"/>
          </p:nvPr>
        </p:nvSpPr>
        <p:spPr bwMode="auto">
          <a:xfrm>
            <a:off x="4648200" y="6477000"/>
            <a:ext cx="38623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r>
              <a:rPr lang="en-US">
                <a:solidFill>
                  <a:srgbClr val="000000"/>
                </a:solidFill>
              </a:rPr>
              <a:t>Network Security</a:t>
            </a:r>
          </a:p>
        </p:txBody>
      </p:sp>
      <p:sp>
        <p:nvSpPr>
          <p:cNvPr id="1029" name="Rectangle 6"/>
          <p:cNvSpPr>
            <a:spLocks noChangeArrowheads="1"/>
          </p:cNvSpPr>
          <p:nvPr/>
        </p:nvSpPr>
        <p:spPr bwMode="auto">
          <a:xfrm>
            <a:off x="8315325" y="64770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r"/>
            <a:r>
              <a:rPr lang="en-US" altLang="en-US" sz="1200">
                <a:solidFill>
                  <a:srgbClr val="000000"/>
                </a:solidFill>
                <a:latin typeface="Arial" pitchFamily="34" charset="0"/>
                <a:cs typeface="Arial" pitchFamily="34" charset="0"/>
              </a:rPr>
              <a:t>8-</a:t>
            </a:r>
            <a:fld id="{3B3F798C-972F-4E0B-BBEB-F03AA77EC7D7}" type="slidenum">
              <a:rPr lang="en-US" altLang="en-US" sz="1200">
                <a:solidFill>
                  <a:srgbClr val="000000"/>
                </a:solidFill>
                <a:latin typeface="Arial" pitchFamily="34" charset="0"/>
                <a:cs typeface="Arial" pitchFamily="34" charset="0"/>
              </a:rPr>
              <a:pPr algn="r"/>
              <a:t>‹#›</a:t>
            </a:fld>
            <a:endParaRPr lang="en-US" altLang="en-US" sz="120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29340308"/>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Lst>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itchFamily="34" charset="-128"/>
          <a:cs typeface="+mj-cs"/>
        </a:defRPr>
      </a:lvl1pPr>
      <a:lvl2pPr algn="l" rtl="0" eaLnBrk="0" fontAlgn="base" hangingPunct="0">
        <a:spcBef>
          <a:spcPct val="0"/>
        </a:spcBef>
        <a:spcAft>
          <a:spcPct val="0"/>
        </a:spcAft>
        <a:defRPr sz="4400">
          <a:solidFill>
            <a:srgbClr val="000099"/>
          </a:solidFill>
          <a:latin typeface="Gill Sans MT" pitchFamily="34" charset="0"/>
          <a:ea typeface="MS PGothic" pitchFamily="34" charset="-128"/>
        </a:defRPr>
      </a:lvl2pPr>
      <a:lvl3pPr algn="l" rtl="0" eaLnBrk="0" fontAlgn="base" hangingPunct="0">
        <a:spcBef>
          <a:spcPct val="0"/>
        </a:spcBef>
        <a:spcAft>
          <a:spcPct val="0"/>
        </a:spcAft>
        <a:defRPr sz="4400">
          <a:solidFill>
            <a:srgbClr val="000099"/>
          </a:solidFill>
          <a:latin typeface="Gill Sans MT" pitchFamily="34" charset="0"/>
          <a:ea typeface="MS PGothic" pitchFamily="34" charset="-128"/>
        </a:defRPr>
      </a:lvl3pPr>
      <a:lvl4pPr algn="l" rtl="0" eaLnBrk="0" fontAlgn="base" hangingPunct="0">
        <a:spcBef>
          <a:spcPct val="0"/>
        </a:spcBef>
        <a:spcAft>
          <a:spcPct val="0"/>
        </a:spcAft>
        <a:defRPr sz="4400">
          <a:solidFill>
            <a:srgbClr val="000099"/>
          </a:solidFill>
          <a:latin typeface="Gill Sans MT" pitchFamily="34" charset="0"/>
          <a:ea typeface="MS PGothic" pitchFamily="34" charset="-128"/>
        </a:defRPr>
      </a:lvl4pPr>
      <a:lvl5pPr algn="l" rtl="0" eaLnBrk="0" fontAlgn="base" hangingPunct="0">
        <a:spcBef>
          <a:spcPct val="0"/>
        </a:spcBef>
        <a:spcAft>
          <a:spcPct val="0"/>
        </a:spcAft>
        <a:defRPr sz="4400">
          <a:solidFill>
            <a:srgbClr val="000099"/>
          </a:solidFill>
          <a:latin typeface="Gill Sans MT" pitchFamily="34" charset="0"/>
          <a:ea typeface="MS PGothic" pitchFamily="34" charset="-128"/>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rgbClr val="000099"/>
        </a:buClr>
        <a:buSzPct val="70000"/>
        <a:buFont typeface="Wingdings" pitchFamily="2" charset="2"/>
        <a:buChar char="v"/>
        <a:defRPr sz="2800">
          <a:solidFill>
            <a:schemeClr val="tx1"/>
          </a:solidFill>
          <a:latin typeface="Gill Sans MT" pitchFamily="34" charset="0"/>
          <a:ea typeface="MS PGothic" pitchFamily="34" charset="-128"/>
          <a:cs typeface="+mn-cs"/>
        </a:defRPr>
      </a:lvl1pPr>
      <a:lvl2pPr marL="742950" indent="-285750" algn="l" rtl="0" eaLnBrk="0" fontAlgn="base" hangingPunct="0">
        <a:spcBef>
          <a:spcPct val="20000"/>
        </a:spcBef>
        <a:spcAft>
          <a:spcPct val="0"/>
        </a:spcAft>
        <a:buClr>
          <a:srgbClr val="000099"/>
        </a:buClr>
        <a:buFont typeface="Wingdings" pitchFamily="2" charset="2"/>
        <a:buChar char="§"/>
        <a:defRPr sz="2400">
          <a:solidFill>
            <a:schemeClr val="tx1"/>
          </a:solidFill>
          <a:latin typeface="Gill Sans MT" pitchFamily="34" charset="0"/>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8305800" y="6400800"/>
            <a:ext cx="4572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9pPr>
          </a:lstStyle>
          <a:p>
            <a:pPr algn="r">
              <a:lnSpc>
                <a:spcPct val="92000"/>
              </a:lnSpc>
              <a:buClr>
                <a:srgbClr val="000000"/>
              </a:buClr>
              <a:buSzPct val="100000"/>
              <a:buFont typeface="Times New Roman" pitchFamily="18" charset="0"/>
              <a:buNone/>
              <a:defRPr/>
            </a:pPr>
            <a:fld id="{BF404B59-3CCD-4799-9A16-4172F2E2A56B}" type="slidenum">
              <a:rPr lang="en-GB" sz="1400" smtClean="0">
                <a:solidFill>
                  <a:srgbClr val="000000"/>
                </a:solidFill>
              </a:rPr>
              <a:pPr algn="r">
                <a:lnSpc>
                  <a:spcPct val="92000"/>
                </a:lnSpc>
                <a:buClr>
                  <a:srgbClr val="000000"/>
                </a:buClr>
                <a:buSzPct val="100000"/>
                <a:buFont typeface="Times New Roman" pitchFamily="18" charset="0"/>
                <a:buNone/>
                <a:defRPr/>
              </a:pPr>
              <a:t>‹#›</a:t>
            </a:fld>
            <a:endParaRPr lang="en-GB" sz="1400" smtClean="0">
              <a:solidFill>
                <a:srgbClr val="000000"/>
              </a:solidFill>
            </a:endParaRPr>
          </a:p>
        </p:txBody>
      </p:sp>
      <p:sp>
        <p:nvSpPr>
          <p:cNvPr id="1027" name="Rectangle 3"/>
          <p:cNvSpPr>
            <a:spLocks noGrp="1" noChangeArrowheads="1"/>
          </p:cNvSpPr>
          <p:nvPr>
            <p:ph type="title"/>
          </p:nvPr>
        </p:nvSpPr>
        <p:spPr bwMode="auto">
          <a:xfrm>
            <a:off x="533400" y="106363"/>
            <a:ext cx="7770813"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8" name="Rectangle 4"/>
          <p:cNvSpPr>
            <a:spLocks noGrp="1" noChangeArrowheads="1"/>
          </p:cNvSpPr>
          <p:nvPr>
            <p:ph type="body" idx="1"/>
          </p:nvPr>
        </p:nvSpPr>
        <p:spPr bwMode="auto">
          <a:xfrm>
            <a:off x="533400" y="1600200"/>
            <a:ext cx="7770813"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Tree>
    <p:extLst>
      <p:ext uri="{BB962C8B-B14F-4D97-AF65-F5344CB8AC3E}">
        <p14:creationId xmlns:p14="http://schemas.microsoft.com/office/powerpoint/2010/main" val="33371999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iming>
    <p:tnLst>
      <p:par>
        <p:cTn id="1" dur="indefinite" restart="never" nodeType="tmRoot"/>
      </p:par>
    </p:tnLst>
  </p:timing>
  <p:txStyles>
    <p:titleStyle>
      <a:lvl1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mj-lt"/>
          <a:ea typeface="+mj-ea"/>
          <a:cs typeface="+mj-cs"/>
        </a:defRPr>
      </a:lvl1pPr>
      <a:lvl2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2pPr>
      <a:lvl3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3pPr>
      <a:lvl4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4pPr>
      <a:lvl5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5pPr>
      <a:lvl6pPr marL="4572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6pPr>
      <a:lvl7pPr marL="9144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7pPr>
      <a:lvl8pPr marL="13716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8pPr>
      <a:lvl9pPr marL="18288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9pPr>
    </p:titleStyle>
    <p:bodyStyle>
      <a:lvl1pPr marL="341313" indent="-341313" algn="l" defTabSz="449263" rtl="0" eaLnBrk="0" fontAlgn="base" hangingPunct="0">
        <a:spcBef>
          <a:spcPts val="700"/>
        </a:spcBef>
        <a:spcAft>
          <a:spcPct val="0"/>
        </a:spcAft>
        <a:buClr>
          <a:srgbClr val="3333CC"/>
        </a:buClr>
        <a:buSzPct val="85000"/>
        <a:buFont typeface="ZapfDingbats" pitchFamily="80" charset="2"/>
        <a:buChar char=""/>
        <a:defRPr sz="2800">
          <a:solidFill>
            <a:srgbClr val="000000"/>
          </a:solidFill>
          <a:latin typeface="+mn-lt"/>
          <a:ea typeface="+mn-ea"/>
          <a:cs typeface="+mn-cs"/>
        </a:defRPr>
      </a:lvl1pPr>
      <a:lvl2pPr marL="741363" indent="-284163" algn="l" defTabSz="449263" rtl="0" eaLnBrk="0" fontAlgn="base" hangingPunct="0">
        <a:spcBef>
          <a:spcPts val="600"/>
        </a:spcBef>
        <a:spcAft>
          <a:spcPct val="0"/>
        </a:spcAft>
        <a:buClr>
          <a:srgbClr val="3333CC"/>
        </a:buClr>
        <a:buSzPct val="75000"/>
        <a:buFont typeface="ZapfDingbats" pitchFamily="80" charset="2"/>
        <a:buChar char=""/>
        <a:defRPr sz="2400">
          <a:solidFill>
            <a:srgbClr val="000000"/>
          </a:solidFill>
          <a:latin typeface="+mn-lt"/>
        </a:defRPr>
      </a:lvl2pPr>
      <a:lvl3pPr marL="1143000" indent="-228600" algn="l" defTabSz="449263" rtl="0" eaLnBrk="0" fontAlgn="base" hangingPunct="0">
        <a:spcBef>
          <a:spcPts val="500"/>
        </a:spcBef>
        <a:spcAft>
          <a:spcPct val="0"/>
        </a:spcAft>
        <a:buClr>
          <a:srgbClr val="000000"/>
        </a:buClr>
        <a:buSzPct val="100000"/>
        <a:buFont typeface="Comic Sans MS" pitchFamily="66" charset="0"/>
        <a:buChar char="•"/>
        <a:defRPr sz="2000">
          <a:solidFill>
            <a:srgbClr val="000000"/>
          </a:solidFill>
          <a:latin typeface="+mn-lt"/>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93" name="Rectangle 5"/>
          <p:cNvSpPr>
            <a:spLocks noGrp="1" noChangeArrowheads="1"/>
          </p:cNvSpPr>
          <p:nvPr>
            <p:ph type="ftr" sz="quarter" idx="3"/>
          </p:nvPr>
        </p:nvSpPr>
        <p:spPr bwMode="auto">
          <a:xfrm>
            <a:off x="4648200" y="6477000"/>
            <a:ext cx="38623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r>
              <a:rPr lang="en-US">
                <a:solidFill>
                  <a:srgbClr val="000000"/>
                </a:solidFill>
              </a:rPr>
              <a:t>Network Security</a:t>
            </a:r>
          </a:p>
        </p:txBody>
      </p:sp>
      <p:sp>
        <p:nvSpPr>
          <p:cNvPr id="1029" name="Rectangle 6"/>
          <p:cNvSpPr>
            <a:spLocks noChangeArrowheads="1"/>
          </p:cNvSpPr>
          <p:nvPr/>
        </p:nvSpPr>
        <p:spPr bwMode="auto">
          <a:xfrm>
            <a:off x="8315325" y="64770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r"/>
            <a:r>
              <a:rPr lang="en-US" sz="1200" smtClean="0">
                <a:solidFill>
                  <a:srgbClr val="000000"/>
                </a:solidFill>
                <a:latin typeface="Arial" pitchFamily="34" charset="0"/>
                <a:ea typeface="MS PGothic" pitchFamily="34" charset="-128"/>
                <a:cs typeface="Arial" pitchFamily="34" charset="0"/>
              </a:rPr>
              <a:t>8-</a:t>
            </a:r>
            <a:fld id="{73237C9E-7B28-4B2B-9BA8-5A31453B14A8}" type="slidenum">
              <a:rPr lang="en-US" sz="1200" smtClean="0">
                <a:solidFill>
                  <a:srgbClr val="000000"/>
                </a:solidFill>
                <a:latin typeface="Arial" pitchFamily="34" charset="0"/>
                <a:ea typeface="MS PGothic" pitchFamily="34" charset="-128"/>
                <a:cs typeface="Arial" pitchFamily="34" charset="0"/>
              </a:rPr>
              <a:pPr algn="r"/>
              <a:t>‹#›</a:t>
            </a:fld>
            <a:endParaRPr lang="en-US" sz="1200" smtClean="0">
              <a:solidFill>
                <a:srgbClr val="000000"/>
              </a:solidFill>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284209621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timing>
    <p:tnLst>
      <p:par>
        <p:cTn id="1" dur="indefinite" restart="never" nodeType="tmRoot"/>
      </p:par>
    </p:tnLst>
  </p:timing>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itchFamily="34" charset="-128"/>
          <a:cs typeface="+mj-cs"/>
        </a:defRPr>
      </a:lvl1pPr>
      <a:lvl2pPr algn="l" rtl="0" eaLnBrk="0" fontAlgn="base" hangingPunct="0">
        <a:spcBef>
          <a:spcPct val="0"/>
        </a:spcBef>
        <a:spcAft>
          <a:spcPct val="0"/>
        </a:spcAft>
        <a:defRPr sz="4400">
          <a:solidFill>
            <a:srgbClr val="000099"/>
          </a:solidFill>
          <a:latin typeface="Gill Sans MT" pitchFamily="34" charset="0"/>
          <a:ea typeface="MS PGothic" pitchFamily="34" charset="-128"/>
        </a:defRPr>
      </a:lvl2pPr>
      <a:lvl3pPr algn="l" rtl="0" eaLnBrk="0" fontAlgn="base" hangingPunct="0">
        <a:spcBef>
          <a:spcPct val="0"/>
        </a:spcBef>
        <a:spcAft>
          <a:spcPct val="0"/>
        </a:spcAft>
        <a:defRPr sz="4400">
          <a:solidFill>
            <a:srgbClr val="000099"/>
          </a:solidFill>
          <a:latin typeface="Gill Sans MT" pitchFamily="34" charset="0"/>
          <a:ea typeface="MS PGothic" pitchFamily="34" charset="-128"/>
        </a:defRPr>
      </a:lvl3pPr>
      <a:lvl4pPr algn="l" rtl="0" eaLnBrk="0" fontAlgn="base" hangingPunct="0">
        <a:spcBef>
          <a:spcPct val="0"/>
        </a:spcBef>
        <a:spcAft>
          <a:spcPct val="0"/>
        </a:spcAft>
        <a:defRPr sz="4400">
          <a:solidFill>
            <a:srgbClr val="000099"/>
          </a:solidFill>
          <a:latin typeface="Gill Sans MT" pitchFamily="34" charset="0"/>
          <a:ea typeface="MS PGothic" pitchFamily="34" charset="-128"/>
        </a:defRPr>
      </a:lvl4pPr>
      <a:lvl5pPr algn="l" rtl="0" eaLnBrk="0" fontAlgn="base" hangingPunct="0">
        <a:spcBef>
          <a:spcPct val="0"/>
        </a:spcBef>
        <a:spcAft>
          <a:spcPct val="0"/>
        </a:spcAft>
        <a:defRPr sz="4400">
          <a:solidFill>
            <a:srgbClr val="000099"/>
          </a:solidFill>
          <a:latin typeface="Gill Sans MT" pitchFamily="34" charset="0"/>
          <a:ea typeface="MS PGothic" pitchFamily="34" charset="-128"/>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rgbClr val="000099"/>
        </a:buClr>
        <a:buSzPct val="70000"/>
        <a:buFont typeface="Wingdings" pitchFamily="2" charset="2"/>
        <a:buChar char="v"/>
        <a:defRPr sz="2800">
          <a:solidFill>
            <a:schemeClr val="tx1"/>
          </a:solidFill>
          <a:latin typeface="Gill Sans MT" pitchFamily="34" charset="0"/>
          <a:ea typeface="MS PGothic" pitchFamily="34" charset="-128"/>
          <a:cs typeface="+mn-cs"/>
        </a:defRPr>
      </a:lvl1pPr>
      <a:lvl2pPr marL="742950" indent="-285750" algn="l" rtl="0" eaLnBrk="0" fontAlgn="base" hangingPunct="0">
        <a:spcBef>
          <a:spcPct val="20000"/>
        </a:spcBef>
        <a:spcAft>
          <a:spcPct val="0"/>
        </a:spcAft>
        <a:buClr>
          <a:srgbClr val="000099"/>
        </a:buClr>
        <a:buFont typeface="Wingdings" pitchFamily="2" charset="2"/>
        <a:buChar char="§"/>
        <a:defRPr sz="2400">
          <a:solidFill>
            <a:schemeClr val="tx1"/>
          </a:solidFill>
          <a:latin typeface="Gill Sans MT" pitchFamily="34" charset="0"/>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Text Box 1"/>
          <p:cNvSpPr txBox="1">
            <a:spLocks noChangeArrowheads="1"/>
          </p:cNvSpPr>
          <p:nvPr/>
        </p:nvSpPr>
        <p:spPr bwMode="auto">
          <a:xfrm>
            <a:off x="5410200" y="6400800"/>
            <a:ext cx="28956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algn="r" defTabSz="449263">
              <a:buSzPct val="100000"/>
            </a:pPr>
            <a:r>
              <a:rPr lang="en-GB" sz="1400" smtClean="0">
                <a:latin typeface="Comic Sans MS" pitchFamily="66" charset="0"/>
              </a:rPr>
              <a:t>Network Security</a:t>
            </a:r>
          </a:p>
        </p:txBody>
      </p:sp>
      <p:sp>
        <p:nvSpPr>
          <p:cNvPr id="1026" name="Text Box 2"/>
          <p:cNvSpPr txBox="1">
            <a:spLocks noChangeArrowheads="1"/>
          </p:cNvSpPr>
          <p:nvPr/>
        </p:nvSpPr>
        <p:spPr bwMode="auto">
          <a:xfrm>
            <a:off x="8305800" y="6400800"/>
            <a:ext cx="45720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algn="r" defTabSz="449263">
              <a:lnSpc>
                <a:spcPct val="92000"/>
              </a:lnSpc>
              <a:buSzPct val="100000"/>
            </a:pPr>
            <a:fld id="{8500CCD7-F649-4F01-A448-694EA636452E}" type="slidenum">
              <a:rPr lang="en-GB" sz="1400" smtClean="0"/>
              <a:pPr algn="r" defTabSz="449263">
                <a:lnSpc>
                  <a:spcPct val="92000"/>
                </a:lnSpc>
                <a:buSzPct val="100000"/>
              </a:pPr>
              <a:t>‹#›</a:t>
            </a:fld>
            <a:endParaRPr lang="en-GB" sz="1400" smtClean="0"/>
          </a:p>
        </p:txBody>
      </p:sp>
      <p:sp>
        <p:nvSpPr>
          <p:cNvPr id="1027" name="Rectangle 3"/>
          <p:cNvSpPr>
            <a:spLocks noGrp="1" noChangeArrowheads="1"/>
          </p:cNvSpPr>
          <p:nvPr>
            <p:ph type="title"/>
          </p:nvPr>
        </p:nvSpPr>
        <p:spPr bwMode="auto">
          <a:xfrm>
            <a:off x="533400" y="106363"/>
            <a:ext cx="7750175" cy="136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8" name="Rectangle 4"/>
          <p:cNvSpPr>
            <a:spLocks noGrp="1" noChangeArrowheads="1"/>
          </p:cNvSpPr>
          <p:nvPr>
            <p:ph type="body" idx="1"/>
          </p:nvPr>
        </p:nvSpPr>
        <p:spPr bwMode="auto">
          <a:xfrm>
            <a:off x="533400" y="1600200"/>
            <a:ext cx="7750175"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Tree>
    <p:extLst>
      <p:ext uri="{BB962C8B-B14F-4D97-AF65-F5344CB8AC3E}">
        <p14:creationId xmlns:p14="http://schemas.microsoft.com/office/powerpoint/2010/main" val="56697413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iming>
    <p:tnLst>
      <p:par>
        <p:cTn id="1" dur="indefinite" restart="never" nodeType="tmRoot"/>
      </p:par>
    </p:tnLst>
  </p:timing>
  <p:txStyles>
    <p:titleStyle>
      <a:lvl1pPr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mj-lt"/>
          <a:ea typeface="+mj-ea"/>
          <a:cs typeface="+mj-cs"/>
        </a:defRPr>
      </a:lvl1pPr>
      <a:lvl2pPr marL="742950" indent="-28575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2pPr>
      <a:lvl3pPr marL="11430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3pPr>
      <a:lvl4pPr marL="16002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4pPr>
      <a:lvl5pPr marL="20574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5pPr>
      <a:lvl6pPr marL="25146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6pPr>
      <a:lvl7pPr marL="29718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7pPr>
      <a:lvl8pPr marL="34290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8pPr>
      <a:lvl9pPr marL="38862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9pPr>
    </p:titleStyle>
    <p:bodyStyle>
      <a:lvl1pPr marL="342900" indent="-342900" algn="l" defTabSz="449263" rtl="0" eaLnBrk="0" fontAlgn="base" hangingPunct="0">
        <a:lnSpc>
          <a:spcPct val="102000"/>
        </a:lnSpc>
        <a:spcBef>
          <a:spcPts val="700"/>
        </a:spcBef>
        <a:spcAft>
          <a:spcPct val="0"/>
        </a:spcAft>
        <a:buClr>
          <a:srgbClr val="000000"/>
        </a:buClr>
        <a:buSzPct val="100000"/>
        <a:buFont typeface="Times New Roman" pitchFamily="18" charset="0"/>
        <a:defRPr sz="2800">
          <a:solidFill>
            <a:srgbClr val="000000"/>
          </a:solidFill>
          <a:latin typeface="+mn-lt"/>
          <a:ea typeface="+mn-ea"/>
          <a:cs typeface="+mn-cs"/>
        </a:defRPr>
      </a:lvl1pPr>
      <a:lvl2pPr marL="742950" indent="-285750" algn="l" defTabSz="449263" rtl="0" eaLnBrk="0" fontAlgn="base" hangingPunct="0">
        <a:lnSpc>
          <a:spcPct val="102000"/>
        </a:lnSpc>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2pPr>
      <a:lvl3pPr marL="1143000" indent="-228600" algn="l" defTabSz="449263" rtl="0" eaLnBrk="0" fontAlgn="base" hangingPunct="0">
        <a:lnSpc>
          <a:spcPct val="102000"/>
        </a:lnSpc>
        <a:spcBef>
          <a:spcPts val="500"/>
        </a:spcBef>
        <a:spcAft>
          <a:spcPct val="0"/>
        </a:spcAft>
        <a:buClr>
          <a:srgbClr val="000000"/>
        </a:buClr>
        <a:buSzPct val="100000"/>
        <a:buFont typeface="Times New Roman" pitchFamily="18" charset="0"/>
        <a:defRPr sz="2000">
          <a:solidFill>
            <a:srgbClr val="000000"/>
          </a:solidFill>
          <a:latin typeface="+mn-lt"/>
          <a:ea typeface="+mn-ea"/>
          <a:cs typeface="+mn-cs"/>
        </a:defRPr>
      </a:lvl3pPr>
      <a:lvl4pPr marL="16002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4pPr>
      <a:lvl5pPr marL="20574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5pPr>
      <a:lvl6pPr marL="25146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6pPr>
      <a:lvl7pPr marL="29718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7pPr>
      <a:lvl8pPr marL="34290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8pPr>
      <a:lvl9pPr marL="38862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93" name="Rectangle 5"/>
          <p:cNvSpPr>
            <a:spLocks noGrp="1" noChangeArrowheads="1"/>
          </p:cNvSpPr>
          <p:nvPr>
            <p:ph type="ftr" sz="quarter" idx="3"/>
          </p:nvPr>
        </p:nvSpPr>
        <p:spPr bwMode="auto">
          <a:xfrm>
            <a:off x="4648200" y="6477000"/>
            <a:ext cx="38623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r>
              <a:rPr lang="en-US">
                <a:solidFill>
                  <a:srgbClr val="000000"/>
                </a:solidFill>
              </a:rPr>
              <a:t>Network Security</a:t>
            </a:r>
          </a:p>
        </p:txBody>
      </p:sp>
      <p:sp>
        <p:nvSpPr>
          <p:cNvPr id="1029" name="Rectangle 6"/>
          <p:cNvSpPr>
            <a:spLocks noChangeArrowheads="1"/>
          </p:cNvSpPr>
          <p:nvPr/>
        </p:nvSpPr>
        <p:spPr bwMode="auto">
          <a:xfrm>
            <a:off x="8315325" y="64770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r"/>
            <a:r>
              <a:rPr lang="en-US" sz="1200" smtClean="0">
                <a:solidFill>
                  <a:srgbClr val="000000"/>
                </a:solidFill>
                <a:latin typeface="Arial" pitchFamily="34" charset="0"/>
                <a:ea typeface="MS PGothic" pitchFamily="34" charset="-128"/>
                <a:cs typeface="Arial" pitchFamily="34" charset="0"/>
              </a:rPr>
              <a:t>8-</a:t>
            </a:r>
            <a:fld id="{73237C9E-7B28-4B2B-9BA8-5A31453B14A8}" type="slidenum">
              <a:rPr lang="en-US" sz="1200" smtClean="0">
                <a:solidFill>
                  <a:srgbClr val="000000"/>
                </a:solidFill>
                <a:latin typeface="Arial" pitchFamily="34" charset="0"/>
                <a:ea typeface="MS PGothic" pitchFamily="34" charset="-128"/>
                <a:cs typeface="Arial" pitchFamily="34" charset="0"/>
              </a:rPr>
              <a:pPr algn="r"/>
              <a:t>‹#›</a:t>
            </a:fld>
            <a:endParaRPr lang="en-US" sz="1200" smtClean="0">
              <a:solidFill>
                <a:srgbClr val="000000"/>
              </a:solidFill>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2000956861"/>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Lst>
  <p:timing>
    <p:tnLst>
      <p:par>
        <p:cTn id="1" dur="indefinite" restart="never" nodeType="tmRoot"/>
      </p:par>
    </p:tnLst>
  </p:timing>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itchFamily="34" charset="-128"/>
          <a:cs typeface="+mj-cs"/>
        </a:defRPr>
      </a:lvl1pPr>
      <a:lvl2pPr algn="l" rtl="0" eaLnBrk="0" fontAlgn="base" hangingPunct="0">
        <a:spcBef>
          <a:spcPct val="0"/>
        </a:spcBef>
        <a:spcAft>
          <a:spcPct val="0"/>
        </a:spcAft>
        <a:defRPr sz="4400">
          <a:solidFill>
            <a:srgbClr val="000099"/>
          </a:solidFill>
          <a:latin typeface="Gill Sans MT" pitchFamily="34" charset="0"/>
          <a:ea typeface="MS PGothic" pitchFamily="34" charset="-128"/>
        </a:defRPr>
      </a:lvl2pPr>
      <a:lvl3pPr algn="l" rtl="0" eaLnBrk="0" fontAlgn="base" hangingPunct="0">
        <a:spcBef>
          <a:spcPct val="0"/>
        </a:spcBef>
        <a:spcAft>
          <a:spcPct val="0"/>
        </a:spcAft>
        <a:defRPr sz="4400">
          <a:solidFill>
            <a:srgbClr val="000099"/>
          </a:solidFill>
          <a:latin typeface="Gill Sans MT" pitchFamily="34" charset="0"/>
          <a:ea typeface="MS PGothic" pitchFamily="34" charset="-128"/>
        </a:defRPr>
      </a:lvl3pPr>
      <a:lvl4pPr algn="l" rtl="0" eaLnBrk="0" fontAlgn="base" hangingPunct="0">
        <a:spcBef>
          <a:spcPct val="0"/>
        </a:spcBef>
        <a:spcAft>
          <a:spcPct val="0"/>
        </a:spcAft>
        <a:defRPr sz="4400">
          <a:solidFill>
            <a:srgbClr val="000099"/>
          </a:solidFill>
          <a:latin typeface="Gill Sans MT" pitchFamily="34" charset="0"/>
          <a:ea typeface="MS PGothic" pitchFamily="34" charset="-128"/>
        </a:defRPr>
      </a:lvl4pPr>
      <a:lvl5pPr algn="l" rtl="0" eaLnBrk="0" fontAlgn="base" hangingPunct="0">
        <a:spcBef>
          <a:spcPct val="0"/>
        </a:spcBef>
        <a:spcAft>
          <a:spcPct val="0"/>
        </a:spcAft>
        <a:defRPr sz="4400">
          <a:solidFill>
            <a:srgbClr val="000099"/>
          </a:solidFill>
          <a:latin typeface="Gill Sans MT" pitchFamily="34" charset="0"/>
          <a:ea typeface="MS PGothic" pitchFamily="34" charset="-128"/>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rgbClr val="000099"/>
        </a:buClr>
        <a:buSzPct val="70000"/>
        <a:buFont typeface="Wingdings" pitchFamily="2" charset="2"/>
        <a:buChar char="v"/>
        <a:defRPr sz="2800">
          <a:solidFill>
            <a:schemeClr val="tx1"/>
          </a:solidFill>
          <a:latin typeface="Gill Sans MT" pitchFamily="34" charset="0"/>
          <a:ea typeface="MS PGothic" pitchFamily="34" charset="-128"/>
          <a:cs typeface="+mn-cs"/>
        </a:defRPr>
      </a:lvl1pPr>
      <a:lvl2pPr marL="742950" indent="-285750" algn="l" rtl="0" eaLnBrk="0" fontAlgn="base" hangingPunct="0">
        <a:spcBef>
          <a:spcPct val="20000"/>
        </a:spcBef>
        <a:spcAft>
          <a:spcPct val="0"/>
        </a:spcAft>
        <a:buClr>
          <a:srgbClr val="000099"/>
        </a:buClr>
        <a:buFont typeface="Wingdings" pitchFamily="2" charset="2"/>
        <a:buChar char="§"/>
        <a:defRPr sz="2400">
          <a:solidFill>
            <a:schemeClr val="tx1"/>
          </a:solidFill>
          <a:latin typeface="Gill Sans MT" pitchFamily="34" charset="0"/>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Text Box 1"/>
          <p:cNvSpPr txBox="1">
            <a:spLocks noChangeArrowheads="1"/>
          </p:cNvSpPr>
          <p:nvPr/>
        </p:nvSpPr>
        <p:spPr bwMode="auto">
          <a:xfrm>
            <a:off x="5410200" y="6400800"/>
            <a:ext cx="28956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algn="r" defTabSz="449263">
              <a:buSzPct val="100000"/>
              <a:defRPr/>
            </a:pPr>
            <a:r>
              <a:rPr lang="en-GB" sz="1400" smtClean="0">
                <a:latin typeface="Comic Sans MS" pitchFamily="66" charset="0"/>
              </a:rPr>
              <a:t>Network Security</a:t>
            </a:r>
          </a:p>
        </p:txBody>
      </p:sp>
      <p:sp>
        <p:nvSpPr>
          <p:cNvPr id="1026" name="Text Box 2"/>
          <p:cNvSpPr txBox="1">
            <a:spLocks noChangeArrowheads="1"/>
          </p:cNvSpPr>
          <p:nvPr/>
        </p:nvSpPr>
        <p:spPr bwMode="auto">
          <a:xfrm>
            <a:off x="8305800" y="6400800"/>
            <a:ext cx="45720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algn="r" defTabSz="449263">
              <a:lnSpc>
                <a:spcPct val="92000"/>
              </a:lnSpc>
              <a:buSzPct val="100000"/>
              <a:defRPr/>
            </a:pPr>
            <a:fld id="{944C1155-BBB0-4506-B422-B17BF01C413B}" type="slidenum">
              <a:rPr lang="en-GB" sz="1400" smtClean="0"/>
              <a:pPr algn="r" defTabSz="449263">
                <a:lnSpc>
                  <a:spcPct val="92000"/>
                </a:lnSpc>
                <a:buSzPct val="100000"/>
                <a:defRPr/>
              </a:pPr>
              <a:t>‹#›</a:t>
            </a:fld>
            <a:endParaRPr lang="en-GB" sz="1400" smtClean="0"/>
          </a:p>
        </p:txBody>
      </p:sp>
      <p:sp>
        <p:nvSpPr>
          <p:cNvPr id="1028" name="Rectangle 3"/>
          <p:cNvSpPr>
            <a:spLocks noGrp="1" noChangeArrowheads="1"/>
          </p:cNvSpPr>
          <p:nvPr>
            <p:ph type="title"/>
          </p:nvPr>
        </p:nvSpPr>
        <p:spPr bwMode="auto">
          <a:xfrm>
            <a:off x="533400" y="106363"/>
            <a:ext cx="7750175" cy="136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9" name="Rectangle 4"/>
          <p:cNvSpPr>
            <a:spLocks noGrp="1" noChangeArrowheads="1"/>
          </p:cNvSpPr>
          <p:nvPr>
            <p:ph type="body" idx="1"/>
          </p:nvPr>
        </p:nvSpPr>
        <p:spPr bwMode="auto">
          <a:xfrm>
            <a:off x="533400" y="1600200"/>
            <a:ext cx="7750175"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Tree>
    <p:extLst>
      <p:ext uri="{BB962C8B-B14F-4D97-AF65-F5344CB8AC3E}">
        <p14:creationId xmlns:p14="http://schemas.microsoft.com/office/powerpoint/2010/main" val="96710729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iming>
    <p:tnLst>
      <p:par>
        <p:cTn id="1" dur="indefinite" restart="never" nodeType="tmRoot"/>
      </p:par>
    </p:tnLst>
  </p:timing>
  <p:txStyles>
    <p:titleStyle>
      <a:lvl1pPr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mj-lt"/>
          <a:ea typeface="+mj-ea"/>
          <a:cs typeface="+mj-cs"/>
        </a:defRPr>
      </a:lvl1pPr>
      <a:lvl2pPr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2pPr>
      <a:lvl3pPr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3pPr>
      <a:lvl4pPr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4pPr>
      <a:lvl5pPr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5pPr>
      <a:lvl6pPr marL="25146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6pPr>
      <a:lvl7pPr marL="29718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7pPr>
      <a:lvl8pPr marL="34290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8pPr>
      <a:lvl9pPr marL="38862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9pPr>
    </p:titleStyle>
    <p:bodyStyle>
      <a:lvl1pPr marL="342900" indent="-342900" algn="l" defTabSz="449263" rtl="0" eaLnBrk="0" fontAlgn="base" hangingPunct="0">
        <a:lnSpc>
          <a:spcPct val="102000"/>
        </a:lnSpc>
        <a:spcBef>
          <a:spcPts val="700"/>
        </a:spcBef>
        <a:spcAft>
          <a:spcPct val="0"/>
        </a:spcAft>
        <a:buClr>
          <a:srgbClr val="000000"/>
        </a:buClr>
        <a:buSzPct val="100000"/>
        <a:buFont typeface="Times New Roman" pitchFamily="18" charset="0"/>
        <a:defRPr sz="2800">
          <a:solidFill>
            <a:srgbClr val="000000"/>
          </a:solidFill>
          <a:latin typeface="+mn-lt"/>
          <a:ea typeface="+mn-ea"/>
          <a:cs typeface="+mn-cs"/>
        </a:defRPr>
      </a:lvl1pPr>
      <a:lvl2pPr marL="742950" indent="-285750" algn="l" defTabSz="449263" rtl="0" eaLnBrk="0" fontAlgn="base" hangingPunct="0">
        <a:lnSpc>
          <a:spcPct val="102000"/>
        </a:lnSpc>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2pPr>
      <a:lvl3pPr marL="1143000" indent="-228600" algn="l" defTabSz="449263" rtl="0" eaLnBrk="0" fontAlgn="base" hangingPunct="0">
        <a:lnSpc>
          <a:spcPct val="102000"/>
        </a:lnSpc>
        <a:spcBef>
          <a:spcPts val="500"/>
        </a:spcBef>
        <a:spcAft>
          <a:spcPct val="0"/>
        </a:spcAft>
        <a:buClr>
          <a:srgbClr val="000000"/>
        </a:buClr>
        <a:buSzPct val="100000"/>
        <a:buFont typeface="Times New Roman" pitchFamily="18" charset="0"/>
        <a:defRPr sz="2000">
          <a:solidFill>
            <a:srgbClr val="000000"/>
          </a:solidFill>
          <a:latin typeface="+mn-lt"/>
          <a:ea typeface="+mn-ea"/>
          <a:cs typeface="+mn-cs"/>
        </a:defRPr>
      </a:lvl3pPr>
      <a:lvl4pPr marL="16002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4pPr>
      <a:lvl5pPr marL="20574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5pPr>
      <a:lvl6pPr marL="25146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6pPr>
      <a:lvl7pPr marL="29718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7pPr>
      <a:lvl8pPr marL="34290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8pPr>
      <a:lvl9pPr marL="38862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pPr>
              <a:defRPr/>
            </a:pPr>
            <a:endParaRPr lang="en-US" dirty="0">
              <a:solidFill>
                <a:srgbClr val="000000"/>
              </a:solidFill>
              <a:ea typeface="ＭＳ Ｐゴシック" charset="0"/>
            </a:endParaRPr>
          </a:p>
        </p:txBody>
      </p:sp>
      <p:sp>
        <p:nvSpPr>
          <p:cNvPr id="5" name="Slide Number Placeholder 5"/>
          <p:cNvSpPr>
            <a:spLocks noGrp="1"/>
          </p:cNvSpPr>
          <p:nvPr>
            <p:ph type="sldNum" sz="quarter" idx="4"/>
          </p:nvPr>
        </p:nvSpPr>
        <p:spPr>
          <a:xfrm>
            <a:off x="8456154" y="6512521"/>
            <a:ext cx="687846" cy="2723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rgbClr val="000000"/>
                </a:solidFill>
                <a:latin typeface="Tahoma" charset="0"/>
              </a:rPr>
              <a:t>8</a:t>
            </a:r>
            <a:r>
              <a:rPr lang="en-US" sz="1200" dirty="0" smtClean="0">
                <a:solidFill>
                  <a:srgbClr val="000000"/>
                </a:solidFill>
                <a:latin typeface="Tahoma" charset="0"/>
              </a:rPr>
              <a:t>-</a:t>
            </a:r>
            <a:fld id="{8E8C6E93-DF5B-BC4B-80F9-500DED1EEDCC}" type="slidenum">
              <a:rPr lang="en-US" sz="1200">
                <a:solidFill>
                  <a:srgbClr val="000000"/>
                </a:solidFill>
                <a:latin typeface="Tahoma" charset="0"/>
              </a:rPr>
              <a:pPr/>
              <a:t>‹#›</a:t>
            </a:fld>
            <a:endParaRPr lang="en-US" sz="1200" dirty="0">
              <a:solidFill>
                <a:srgbClr val="000000"/>
              </a:solidFill>
              <a:latin typeface="Tahoma" charset="0"/>
            </a:endParaRPr>
          </a:p>
        </p:txBody>
      </p:sp>
      <p:sp>
        <p:nvSpPr>
          <p:cNvPr id="6" name="Footer Placeholder 2"/>
          <p:cNvSpPr>
            <a:spLocks noGrp="1"/>
          </p:cNvSpPr>
          <p:nvPr>
            <p:ph type="ftr" sz="quarter" idx="3"/>
          </p:nvPr>
        </p:nvSpPr>
        <p:spPr>
          <a:xfrm>
            <a:off x="7831561" y="6508279"/>
            <a:ext cx="721408" cy="2548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smtClean="0">
                <a:solidFill>
                  <a:srgbClr val="000000"/>
                </a:solidFill>
                <a:latin typeface="Tahoma" charset="0"/>
                <a:cs typeface="Arial" charset="0"/>
              </a:rPr>
              <a:t>Security</a:t>
            </a:r>
            <a:endParaRPr lang="en-US" sz="1200" dirty="0">
              <a:solidFill>
                <a:srgbClr val="000000"/>
              </a:solidFill>
              <a:latin typeface="Tahoma" charset="0"/>
              <a:cs typeface="Arial" charset="0"/>
            </a:endParaRPr>
          </a:p>
        </p:txBody>
      </p:sp>
    </p:spTree>
    <p:extLst>
      <p:ext uri="{BB962C8B-B14F-4D97-AF65-F5344CB8AC3E}">
        <p14:creationId xmlns:p14="http://schemas.microsoft.com/office/powerpoint/2010/main" val="98078074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2293" name="Rectangle 5"/>
          <p:cNvSpPr>
            <a:spLocks noGrp="1" noChangeArrowheads="1"/>
          </p:cNvSpPr>
          <p:nvPr>
            <p:ph type="ftr" sz="quarter" idx="3"/>
          </p:nvPr>
        </p:nvSpPr>
        <p:spPr bwMode="auto">
          <a:xfrm>
            <a:off x="4648200" y="6477000"/>
            <a:ext cx="38623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r>
              <a:rPr lang="en-US">
                <a:solidFill>
                  <a:srgbClr val="000000"/>
                </a:solidFill>
              </a:rPr>
              <a:t>Network Security</a:t>
            </a:r>
          </a:p>
        </p:txBody>
      </p:sp>
      <p:sp>
        <p:nvSpPr>
          <p:cNvPr id="1029" name="Rectangle 6"/>
          <p:cNvSpPr>
            <a:spLocks noChangeArrowheads="1"/>
          </p:cNvSpPr>
          <p:nvPr/>
        </p:nvSpPr>
        <p:spPr bwMode="auto">
          <a:xfrm>
            <a:off x="8315325" y="64770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r"/>
            <a:r>
              <a:rPr lang="en-US" altLang="en-US" sz="1200">
                <a:solidFill>
                  <a:srgbClr val="000000"/>
                </a:solidFill>
                <a:latin typeface="Arial" pitchFamily="34" charset="0"/>
                <a:cs typeface="Arial" pitchFamily="34" charset="0"/>
              </a:rPr>
              <a:t>8-</a:t>
            </a:r>
            <a:fld id="{CD48A51D-D7D4-4C36-8321-5905721AB314}" type="slidenum">
              <a:rPr lang="en-US" altLang="en-US" sz="1200">
                <a:solidFill>
                  <a:srgbClr val="000000"/>
                </a:solidFill>
                <a:latin typeface="Arial" pitchFamily="34" charset="0"/>
                <a:cs typeface="Arial" pitchFamily="34" charset="0"/>
              </a:rPr>
              <a:pPr algn="r"/>
              <a:t>‹#›</a:t>
            </a:fld>
            <a:endParaRPr lang="en-US" altLang="en-US" sz="120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11327123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Lst>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itchFamily="34" charset="-128"/>
          <a:cs typeface="+mj-cs"/>
        </a:defRPr>
      </a:lvl1pPr>
      <a:lvl2pPr algn="l" rtl="0" eaLnBrk="0" fontAlgn="base" hangingPunct="0">
        <a:spcBef>
          <a:spcPct val="0"/>
        </a:spcBef>
        <a:spcAft>
          <a:spcPct val="0"/>
        </a:spcAft>
        <a:defRPr sz="4400">
          <a:solidFill>
            <a:srgbClr val="000099"/>
          </a:solidFill>
          <a:latin typeface="Gill Sans MT" pitchFamily="34" charset="0"/>
          <a:ea typeface="MS PGothic" pitchFamily="34" charset="-128"/>
        </a:defRPr>
      </a:lvl2pPr>
      <a:lvl3pPr algn="l" rtl="0" eaLnBrk="0" fontAlgn="base" hangingPunct="0">
        <a:spcBef>
          <a:spcPct val="0"/>
        </a:spcBef>
        <a:spcAft>
          <a:spcPct val="0"/>
        </a:spcAft>
        <a:defRPr sz="4400">
          <a:solidFill>
            <a:srgbClr val="000099"/>
          </a:solidFill>
          <a:latin typeface="Gill Sans MT" pitchFamily="34" charset="0"/>
          <a:ea typeface="MS PGothic" pitchFamily="34" charset="-128"/>
        </a:defRPr>
      </a:lvl3pPr>
      <a:lvl4pPr algn="l" rtl="0" eaLnBrk="0" fontAlgn="base" hangingPunct="0">
        <a:spcBef>
          <a:spcPct val="0"/>
        </a:spcBef>
        <a:spcAft>
          <a:spcPct val="0"/>
        </a:spcAft>
        <a:defRPr sz="4400">
          <a:solidFill>
            <a:srgbClr val="000099"/>
          </a:solidFill>
          <a:latin typeface="Gill Sans MT" pitchFamily="34" charset="0"/>
          <a:ea typeface="MS PGothic" pitchFamily="34" charset="-128"/>
        </a:defRPr>
      </a:lvl4pPr>
      <a:lvl5pPr algn="l" rtl="0" eaLnBrk="0" fontAlgn="base" hangingPunct="0">
        <a:spcBef>
          <a:spcPct val="0"/>
        </a:spcBef>
        <a:spcAft>
          <a:spcPct val="0"/>
        </a:spcAft>
        <a:defRPr sz="4400">
          <a:solidFill>
            <a:srgbClr val="000099"/>
          </a:solidFill>
          <a:latin typeface="Gill Sans MT" pitchFamily="34" charset="0"/>
          <a:ea typeface="MS PGothic" pitchFamily="34" charset="-128"/>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rgbClr val="000099"/>
        </a:buClr>
        <a:buSzPct val="70000"/>
        <a:buFont typeface="Wingdings" pitchFamily="2" charset="2"/>
        <a:buChar char="v"/>
        <a:defRPr sz="2800">
          <a:solidFill>
            <a:schemeClr val="tx1"/>
          </a:solidFill>
          <a:latin typeface="Gill Sans MT" pitchFamily="34" charset="0"/>
          <a:ea typeface="MS PGothic" pitchFamily="34" charset="-128"/>
          <a:cs typeface="+mn-cs"/>
        </a:defRPr>
      </a:lvl1pPr>
      <a:lvl2pPr marL="742950" indent="-285750" algn="l" rtl="0" eaLnBrk="0" fontAlgn="base" hangingPunct="0">
        <a:spcBef>
          <a:spcPct val="20000"/>
        </a:spcBef>
        <a:spcAft>
          <a:spcPct val="0"/>
        </a:spcAft>
        <a:buClr>
          <a:srgbClr val="000099"/>
        </a:buClr>
        <a:buFont typeface="Wingdings" pitchFamily="2" charset="2"/>
        <a:buChar char="§"/>
        <a:defRPr sz="2400">
          <a:solidFill>
            <a:schemeClr val="tx1"/>
          </a:solidFill>
          <a:latin typeface="Gill Sans MT" pitchFamily="34" charset="0"/>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2293" name="Rectangle 5"/>
          <p:cNvSpPr>
            <a:spLocks noGrp="1" noChangeArrowheads="1"/>
          </p:cNvSpPr>
          <p:nvPr>
            <p:ph type="ftr" sz="quarter" idx="3"/>
          </p:nvPr>
        </p:nvSpPr>
        <p:spPr bwMode="auto">
          <a:xfrm>
            <a:off x="4648200" y="6477000"/>
            <a:ext cx="38623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r>
              <a:rPr lang="en-US">
                <a:solidFill>
                  <a:srgbClr val="000000"/>
                </a:solidFill>
              </a:rPr>
              <a:t>Network Security</a:t>
            </a:r>
          </a:p>
        </p:txBody>
      </p:sp>
      <p:sp>
        <p:nvSpPr>
          <p:cNvPr id="1029" name="Rectangle 6"/>
          <p:cNvSpPr>
            <a:spLocks noChangeArrowheads="1"/>
          </p:cNvSpPr>
          <p:nvPr/>
        </p:nvSpPr>
        <p:spPr bwMode="auto">
          <a:xfrm>
            <a:off x="8315325" y="64770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r"/>
            <a:r>
              <a:rPr lang="en-US" altLang="en-US" sz="1200">
                <a:solidFill>
                  <a:srgbClr val="000000"/>
                </a:solidFill>
                <a:latin typeface="Arial" pitchFamily="34" charset="0"/>
                <a:cs typeface="Arial" pitchFamily="34" charset="0"/>
              </a:rPr>
              <a:t>8-</a:t>
            </a:r>
            <a:fld id="{3B3F798C-972F-4E0B-BBEB-F03AA77EC7D7}" type="slidenum">
              <a:rPr lang="en-US" altLang="en-US" sz="1200">
                <a:solidFill>
                  <a:srgbClr val="000000"/>
                </a:solidFill>
                <a:latin typeface="Arial" pitchFamily="34" charset="0"/>
                <a:cs typeface="Arial" pitchFamily="34" charset="0"/>
              </a:rPr>
              <a:pPr algn="r"/>
              <a:t>‹#›</a:t>
            </a:fld>
            <a:endParaRPr lang="en-US" altLang="en-US" sz="120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471752292"/>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itchFamily="34" charset="-128"/>
          <a:cs typeface="+mj-cs"/>
        </a:defRPr>
      </a:lvl1pPr>
      <a:lvl2pPr algn="l" rtl="0" eaLnBrk="0" fontAlgn="base" hangingPunct="0">
        <a:spcBef>
          <a:spcPct val="0"/>
        </a:spcBef>
        <a:spcAft>
          <a:spcPct val="0"/>
        </a:spcAft>
        <a:defRPr sz="4400">
          <a:solidFill>
            <a:srgbClr val="000099"/>
          </a:solidFill>
          <a:latin typeface="Gill Sans MT" pitchFamily="34" charset="0"/>
          <a:ea typeface="MS PGothic" pitchFamily="34" charset="-128"/>
        </a:defRPr>
      </a:lvl2pPr>
      <a:lvl3pPr algn="l" rtl="0" eaLnBrk="0" fontAlgn="base" hangingPunct="0">
        <a:spcBef>
          <a:spcPct val="0"/>
        </a:spcBef>
        <a:spcAft>
          <a:spcPct val="0"/>
        </a:spcAft>
        <a:defRPr sz="4400">
          <a:solidFill>
            <a:srgbClr val="000099"/>
          </a:solidFill>
          <a:latin typeface="Gill Sans MT" pitchFamily="34" charset="0"/>
          <a:ea typeface="MS PGothic" pitchFamily="34" charset="-128"/>
        </a:defRPr>
      </a:lvl3pPr>
      <a:lvl4pPr algn="l" rtl="0" eaLnBrk="0" fontAlgn="base" hangingPunct="0">
        <a:spcBef>
          <a:spcPct val="0"/>
        </a:spcBef>
        <a:spcAft>
          <a:spcPct val="0"/>
        </a:spcAft>
        <a:defRPr sz="4400">
          <a:solidFill>
            <a:srgbClr val="000099"/>
          </a:solidFill>
          <a:latin typeface="Gill Sans MT" pitchFamily="34" charset="0"/>
          <a:ea typeface="MS PGothic" pitchFamily="34" charset="-128"/>
        </a:defRPr>
      </a:lvl4pPr>
      <a:lvl5pPr algn="l" rtl="0" eaLnBrk="0" fontAlgn="base" hangingPunct="0">
        <a:spcBef>
          <a:spcPct val="0"/>
        </a:spcBef>
        <a:spcAft>
          <a:spcPct val="0"/>
        </a:spcAft>
        <a:defRPr sz="4400">
          <a:solidFill>
            <a:srgbClr val="000099"/>
          </a:solidFill>
          <a:latin typeface="Gill Sans MT" pitchFamily="34" charset="0"/>
          <a:ea typeface="MS PGothic" pitchFamily="34" charset="-128"/>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rgbClr val="000099"/>
        </a:buClr>
        <a:buSzPct val="70000"/>
        <a:buFont typeface="Wingdings" pitchFamily="2" charset="2"/>
        <a:buChar char="v"/>
        <a:defRPr sz="2800">
          <a:solidFill>
            <a:schemeClr val="tx1"/>
          </a:solidFill>
          <a:latin typeface="Gill Sans MT" pitchFamily="34" charset="0"/>
          <a:ea typeface="MS PGothic" pitchFamily="34" charset="-128"/>
          <a:cs typeface="+mn-cs"/>
        </a:defRPr>
      </a:lvl1pPr>
      <a:lvl2pPr marL="742950" indent="-285750" algn="l" rtl="0" eaLnBrk="0" fontAlgn="base" hangingPunct="0">
        <a:spcBef>
          <a:spcPct val="20000"/>
        </a:spcBef>
        <a:spcAft>
          <a:spcPct val="0"/>
        </a:spcAft>
        <a:buClr>
          <a:srgbClr val="000099"/>
        </a:buClr>
        <a:buFont typeface="Wingdings" pitchFamily="2" charset="2"/>
        <a:buChar char="§"/>
        <a:defRPr sz="2400">
          <a:solidFill>
            <a:schemeClr val="tx1"/>
          </a:solidFill>
          <a:latin typeface="Gill Sans MT" pitchFamily="34" charset="0"/>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1.xml"/></Relationships>
</file>

<file path=ppt/slides/_rels/slide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7.xml"/><Relationship Id="rId1" Type="http://schemas.openxmlformats.org/officeDocument/2006/relationships/vmlDrawing" Target="../drawings/vmlDrawing1.vml"/><Relationship Id="rId6" Type="http://schemas.openxmlformats.org/officeDocument/2006/relationships/image" Target="../media/image58.png"/><Relationship Id="rId5" Type="http://schemas.openxmlformats.org/officeDocument/2006/relationships/oleObject" Target="../embeddings/oleObject1.bin"/><Relationship Id="rId4" Type="http://schemas.openxmlformats.org/officeDocument/2006/relationships/image" Target="../media/image59.jpeg"/></Relationships>
</file>

<file path=ppt/slides/_rels/slide1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4.xml"/><Relationship Id="rId1" Type="http://schemas.openxmlformats.org/officeDocument/2006/relationships/slideLayout" Target="../slideLayouts/slideLayout18.xml"/><Relationship Id="rId4" Type="http://schemas.openxmlformats.org/officeDocument/2006/relationships/image" Target="../media/image65.jpe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4.xml"/><Relationship Id="rId1" Type="http://schemas.openxmlformats.org/officeDocument/2006/relationships/slideLayout" Target="../slideLayouts/slideLayout20.xml"/></Relationships>
</file>

<file path=ppt/slides/_rels/slide1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87.xml"/></Relationships>
</file>

<file path=ppt/slides/_rels/slide1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6.xml"/><Relationship Id="rId1" Type="http://schemas.openxmlformats.org/officeDocument/2006/relationships/slideLayout" Target="../slideLayouts/slideLayout163.xml"/><Relationship Id="rId4" Type="http://schemas.openxmlformats.org/officeDocument/2006/relationships/image" Target="../media/image77.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6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6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5.xml"/></Relationships>
</file>

<file path=ppt/slides/_rels/slide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7.xml"/></Relationships>
</file>

<file path=ppt/slides/_rels/slide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5.xml"/></Relationships>
</file>

<file path=ppt/slides/_rels/slide1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191.xml"/><Relationship Id="rId4" Type="http://schemas.openxmlformats.org/officeDocument/2006/relationships/image" Target="../media/image79.png"/></Relationships>
</file>

<file path=ppt/slides/_rels/slide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9.xml"/></Relationships>
</file>

<file path=ppt/slides/_rels/slide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5.xml"/></Relationships>
</file>

<file path=ppt/slides/_rels/slide1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3.xml"/></Relationships>
</file>

<file path=ppt/slides/_rels/slide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3.xml"/></Relationships>
</file>

<file path=ppt/slides/_rels/slide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9.xml"/></Relationships>
</file>

<file path=ppt/slides/_rels/slide1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1.xml"/><Relationship Id="rId4" Type="http://schemas.openxmlformats.org/officeDocument/2006/relationships/image" Target="../media/image3.png"/></Relationships>
</file>

<file path=ppt/slides/_rels/slide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9.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1.xml"/><Relationship Id="rId4" Type="http://schemas.openxmlformats.org/officeDocument/2006/relationships/image" Target="../media/image3.png"/></Relationships>
</file>

<file path=ppt/slides/_rels/slide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9.xml"/></Relationships>
</file>

<file path=ppt/slides/_rels/slide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9.xml"/></Relationships>
</file>

<file path=ppt/slides/_rels/slide1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1.xml"/><Relationship Id="rId5" Type="http://schemas.openxmlformats.org/officeDocument/2006/relationships/image" Target="../media/image81.png"/><Relationship Id="rId4" Type="http://schemas.openxmlformats.org/officeDocument/2006/relationships/image" Target="../media/image3.png"/></Relationships>
</file>

<file path=ppt/slides/_rels/slide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12.xml"/><Relationship Id="rId5" Type="http://schemas.openxmlformats.org/officeDocument/2006/relationships/image" Target="../media/image3.png"/><Relationship Id="rId4" Type="http://schemas.openxmlformats.org/officeDocument/2006/relationships/image" Target="../media/image84.png"/></Relationships>
</file>

<file path=ppt/slides/_rels/slide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21.xml"/></Relationships>
</file>

<file path=ppt/slides/_rels/slide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1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211.xml"/></Relationships>
</file>

<file path=ppt/slides/_rels/slide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7.xml"/></Relationships>
</file>

<file path=ppt/slides/_rels/slide186.xml.rels><?xml version="1.0" encoding="UTF-8" standalone="yes"?>
<Relationships xmlns="http://schemas.openxmlformats.org/package/2006/relationships"><Relationship Id="rId2" Type="http://schemas.openxmlformats.org/officeDocument/2006/relationships/hyperlink" Target="https://wiki.wireshark.org/SSL" TargetMode="External"/><Relationship Id="rId1" Type="http://schemas.openxmlformats.org/officeDocument/2006/relationships/slideLayout" Target="../slideLayouts/slideLayout129.xml"/></Relationships>
</file>

<file path=ppt/slides/_rels/slide187.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48.gif"/><Relationship Id="rId5" Type="http://schemas.openxmlformats.org/officeDocument/2006/relationships/image" Target="../media/image86.png"/><Relationship Id="rId4" Type="http://schemas.openxmlformats.org/officeDocument/2006/relationships/oleObject" Target="../embeddings/oleObject2.bin"/></Relationships>
</file>

<file path=ppt/slides/_rels/slide1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90.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file:///C:\Core\Massey%20Papers\159334-2012\159334\Lectures\Lecture-2012-8-Transport%20Layer-Part-2-revised.ppt"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hyperlink" Target="https://msdn.microsoft.com/en-us/library/windows/desktop/bb394815(v=vs.85).aspx"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8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87.xml"/><Relationship Id="rId5" Type="http://schemas.openxmlformats.org/officeDocument/2006/relationships/image" Target="../media/image8.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8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87.xml"/><Relationship Id="rId5" Type="http://schemas.openxmlformats.org/officeDocument/2006/relationships/image" Target="../media/image5.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7.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87.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7.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87.xml"/><Relationship Id="rId6" Type="http://schemas.openxmlformats.org/officeDocument/2006/relationships/image" Target="../media/image140.png"/><Relationship Id="rId5" Type="http://schemas.openxmlformats.org/officeDocument/2006/relationships/image" Target="../media/image14.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87.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87.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8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8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87.xml"/><Relationship Id="rId6" Type="http://schemas.openxmlformats.org/officeDocument/2006/relationships/image" Target="../media/image230.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87.xml"/><Relationship Id="rId6" Type="http://schemas.openxmlformats.org/officeDocument/2006/relationships/image" Target="../media/image230.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8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8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87.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8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0.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technet.microsoft.com/en-us/library/security/ms17-010.aspx"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2"/>
          <p:cNvSpPr/>
          <p:nvPr/>
        </p:nvSpPr>
        <p:spPr>
          <a:xfrm>
            <a:off x="1668315" y="2362200"/>
            <a:ext cx="5581382" cy="1385013"/>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reflection blurRad="6350" stA="50000" endA="300" endPos="90000" dir="5400000" sy="-100000" algn="bl" rotWithShape="0"/>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800" b="1" dirty="0" smtClean="0">
                <a:ln w="18415" cmpd="sng">
                  <a:solidFill>
                    <a:srgbClr val="FFFFFF"/>
                  </a:solidFill>
                  <a:prstDash val="solid"/>
                </a:ln>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a:t>
            </a:r>
          </a:p>
          <a:p>
            <a:pPr algn="ctr">
              <a:buFont typeface="Times New Roman" pitchFamily="16" charset="0"/>
              <a:buNone/>
              <a:defRPr/>
            </a:pPr>
            <a:r>
              <a:rPr lang="en-US" sz="4800" b="1" dirty="0" smtClean="0">
                <a:ln w="18415" cmpd="sng">
                  <a:solidFill>
                    <a:srgbClr val="FFFFFF"/>
                  </a:solidFill>
                  <a:prstDash val="solid"/>
                </a:ln>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Security</a:t>
            </a:r>
            <a:endParaRPr lang="en-US" sz="4800" b="1" dirty="0">
              <a:ln w="18415" cmpd="sng">
                <a:solidFill>
                  <a:srgbClr val="FFFFFF"/>
                </a:solidFill>
                <a:prstDash val="solid"/>
              </a:ln>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90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2"/>
          <p:cNvSpPr/>
          <p:nvPr/>
        </p:nvSpPr>
        <p:spPr>
          <a:xfrm>
            <a:off x="2133600" y="2946210"/>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8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Cryptography</a:t>
            </a:r>
          </a:p>
        </p:txBody>
      </p:sp>
    </p:spTree>
    <p:extLst>
      <p:ext uri="{BB962C8B-B14F-4D97-AF65-F5344CB8AC3E}">
        <p14:creationId xmlns:p14="http://schemas.microsoft.com/office/powerpoint/2010/main" val="35390041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2431703"/>
            <a:ext cx="6620723" cy="523220"/>
          </a:xfrm>
          <a:prstGeom prst="rect">
            <a:avLst/>
          </a:prstGeom>
          <a:solidFill>
            <a:srgbClr val="00B0F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sz="2800" dirty="0" smtClean="0">
                <a:effectLst>
                  <a:outerShdw blurRad="38100" dist="38100" dir="2700000" algn="tl">
                    <a:srgbClr val="000000">
                      <a:alpha val="43137"/>
                    </a:srgbClr>
                  </a:outerShdw>
                </a:effectLst>
                <a:latin typeface="Arial" pitchFamily="34" charset="0"/>
                <a:cs typeface="Arial" pitchFamily="34" charset="0"/>
              </a:rPr>
              <a:t>How to automate the calculations for </a:t>
            </a:r>
            <a:r>
              <a:rPr lang="en-NZ"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d</a:t>
            </a:r>
            <a:r>
              <a:rPr lang="en-NZ" sz="2800" dirty="0" smtClean="0">
                <a:effectLst>
                  <a:outerShdw blurRad="38100" dist="38100" dir="2700000" algn="tl">
                    <a:srgbClr val="000000">
                      <a:alpha val="43137"/>
                    </a:srgbClr>
                  </a:outerShdw>
                </a:effectLst>
                <a:latin typeface="Arial" pitchFamily="34" charset="0"/>
                <a:cs typeface="Arial" pitchFamily="34" charset="0"/>
              </a:rPr>
              <a:t> ?</a:t>
            </a:r>
            <a:endParaRPr lang="en-NZ" sz="28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13061246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533400" y="228600"/>
            <a:ext cx="8323263" cy="1143000"/>
          </a:xfrm>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smtClean="0">
                <a:latin typeface="Arial" pitchFamily="34" charset="0"/>
                <a:cs typeface="Arial" pitchFamily="34" charset="0"/>
              </a:rPr>
              <a:t>Extended Euclidean Algorithm:</a:t>
            </a:r>
          </a:p>
        </p:txBody>
      </p:sp>
      <p:sp>
        <p:nvSpPr>
          <p:cNvPr id="35843" name="AutoShape 2"/>
          <p:cNvSpPr>
            <a:spLocks noChangeArrowheads="1"/>
          </p:cNvSpPr>
          <p:nvPr/>
        </p:nvSpPr>
        <p:spPr bwMode="auto">
          <a:xfrm>
            <a:off x="458788" y="1295400"/>
            <a:ext cx="8417410" cy="4752199"/>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dirty="0" smtClean="0">
                <a:solidFill>
                  <a:srgbClr val="000000"/>
                </a:solidFill>
                <a:latin typeface="Arial" pitchFamily="34" charset="0"/>
                <a:ea typeface="Luxi Sans" charset="0"/>
                <a:cs typeface="Arial" pitchFamily="34" charset="0"/>
              </a:rPr>
              <a:t>The Extended Euclidean Algorithm can compute </a:t>
            </a:r>
            <a:r>
              <a:rPr lang="en-GB" sz="2800" dirty="0" err="1" smtClean="0">
                <a:solidFill>
                  <a:srgbClr val="000000"/>
                </a:solidFill>
                <a:latin typeface="Arial" pitchFamily="34" charset="0"/>
                <a:ea typeface="Luxi Sans" charset="0"/>
                <a:cs typeface="Arial" pitchFamily="34" charset="0"/>
              </a:rPr>
              <a:t>x,y</a:t>
            </a:r>
            <a:endParaRPr lang="en-GB" sz="2800"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dirty="0" smtClean="0">
                <a:solidFill>
                  <a:srgbClr val="000000"/>
                </a:solidFill>
                <a:latin typeface="Arial" pitchFamily="34" charset="0"/>
                <a:ea typeface="Luxi Sans" charset="0"/>
                <a:cs typeface="Arial" pitchFamily="34" charset="0"/>
              </a:rPr>
              <a:t>given </a:t>
            </a:r>
            <a:r>
              <a:rPr lang="en-GB" sz="2800" dirty="0" err="1" smtClean="0">
                <a:solidFill>
                  <a:srgbClr val="000000"/>
                </a:solidFill>
                <a:latin typeface="Arial" pitchFamily="34" charset="0"/>
                <a:ea typeface="Luxi Sans" charset="0"/>
                <a:cs typeface="Arial" pitchFamily="34" charset="0"/>
              </a:rPr>
              <a:t>a,b</a:t>
            </a:r>
            <a:r>
              <a:rPr lang="en-GB" sz="2800" dirty="0" smtClean="0">
                <a:solidFill>
                  <a:srgbClr val="000000"/>
                </a:solidFill>
                <a:latin typeface="Arial" pitchFamily="34" charset="0"/>
                <a:ea typeface="Luxi Sans" charset="0"/>
                <a:cs typeface="Arial" pitchFamily="34" charset="0"/>
              </a:rPr>
              <a:t>...</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800"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dirty="0" smtClean="0">
                <a:solidFill>
                  <a:srgbClr val="000000"/>
                </a:solidFill>
                <a:latin typeface="Arial" pitchFamily="34" charset="0"/>
                <a:ea typeface="Luxi Sans" charset="0"/>
                <a:cs typeface="Arial" pitchFamily="34" charset="0"/>
              </a:rPr>
              <a:t>For each step, compute the expression:</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800"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dirty="0" err="1" smtClean="0">
                <a:solidFill>
                  <a:srgbClr val="FF0000"/>
                </a:solidFill>
                <a:latin typeface="Arial" pitchFamily="34" charset="0"/>
                <a:ea typeface="Luxi Sans" charset="0"/>
                <a:cs typeface="Arial" pitchFamily="34" charset="0"/>
              </a:rPr>
              <a:t>r</a:t>
            </a:r>
            <a:r>
              <a:rPr lang="en-GB" sz="3200" b="1" baseline="-33000" dirty="0" err="1" smtClean="0">
                <a:solidFill>
                  <a:srgbClr val="FF0000"/>
                </a:solidFill>
                <a:latin typeface="Arial" pitchFamily="34" charset="0"/>
                <a:ea typeface="Luxi Sans" charset="0"/>
                <a:cs typeface="Arial" pitchFamily="34" charset="0"/>
              </a:rPr>
              <a:t>i</a:t>
            </a:r>
            <a:r>
              <a:rPr lang="en-GB" sz="3200" b="1" dirty="0" smtClean="0">
                <a:solidFill>
                  <a:srgbClr val="FF0000"/>
                </a:solidFill>
                <a:latin typeface="Arial" pitchFamily="34" charset="0"/>
                <a:ea typeface="Luxi Sans" charset="0"/>
                <a:cs typeface="Arial" pitchFamily="34" charset="0"/>
              </a:rPr>
              <a:t> = r</a:t>
            </a:r>
            <a:r>
              <a:rPr lang="en-GB" sz="3200" b="1" baseline="-33000" dirty="0" smtClean="0">
                <a:solidFill>
                  <a:srgbClr val="FF0000"/>
                </a:solidFill>
                <a:latin typeface="Arial" pitchFamily="34" charset="0"/>
                <a:ea typeface="Luxi Sans" charset="0"/>
                <a:cs typeface="Arial" pitchFamily="34" charset="0"/>
              </a:rPr>
              <a:t>i-2</a:t>
            </a:r>
            <a:r>
              <a:rPr lang="en-GB" sz="3200" b="1" dirty="0" smtClean="0">
                <a:solidFill>
                  <a:srgbClr val="FF0000"/>
                </a:solidFill>
                <a:latin typeface="Arial" pitchFamily="34" charset="0"/>
                <a:ea typeface="Luxi Sans" charset="0"/>
                <a:cs typeface="Arial" pitchFamily="34" charset="0"/>
              </a:rPr>
              <a:t> -  q</a:t>
            </a:r>
            <a:r>
              <a:rPr lang="en-GB" sz="3200" b="1" baseline="-33000" dirty="0" smtClean="0">
                <a:solidFill>
                  <a:srgbClr val="FF0000"/>
                </a:solidFill>
                <a:latin typeface="Arial" pitchFamily="34" charset="0"/>
                <a:ea typeface="Luxi Sans" charset="0"/>
                <a:cs typeface="Arial" pitchFamily="34" charset="0"/>
              </a:rPr>
              <a:t>i</a:t>
            </a:r>
            <a:r>
              <a:rPr lang="en-GB" sz="3200" b="1" dirty="0" smtClean="0">
                <a:solidFill>
                  <a:srgbClr val="FF0000"/>
                </a:solidFill>
                <a:latin typeface="Arial" pitchFamily="34" charset="0"/>
                <a:ea typeface="Luxi Sans" charset="0"/>
                <a:cs typeface="Arial" pitchFamily="34" charset="0"/>
              </a:rPr>
              <a:t> r</a:t>
            </a:r>
            <a:r>
              <a:rPr lang="en-GB" sz="3200" b="1" baseline="-33000" dirty="0" smtClean="0">
                <a:solidFill>
                  <a:srgbClr val="FF0000"/>
                </a:solidFill>
                <a:latin typeface="Arial" pitchFamily="34" charset="0"/>
                <a:ea typeface="Luxi Sans" charset="0"/>
                <a:cs typeface="Arial" pitchFamily="34" charset="0"/>
              </a:rPr>
              <a:t>i-1</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800" baseline="-33000"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dirty="0" smtClean="0">
                <a:solidFill>
                  <a:srgbClr val="000000"/>
                </a:solidFill>
                <a:latin typeface="Arial" pitchFamily="34" charset="0"/>
                <a:ea typeface="Luxi Sans" charset="0"/>
                <a:cs typeface="Arial" pitchFamily="34" charset="0"/>
              </a:rPr>
              <a:t>Starting with </a:t>
            </a:r>
            <a:r>
              <a:rPr lang="en-GB" sz="2800" dirty="0" smtClean="0">
                <a:solidFill>
                  <a:srgbClr val="0000FF"/>
                </a:solidFill>
                <a:latin typeface="Arial" pitchFamily="34" charset="0"/>
                <a:ea typeface="Luxi Sans" charset="0"/>
                <a:cs typeface="Arial" pitchFamily="34" charset="0"/>
              </a:rPr>
              <a:t>r</a:t>
            </a:r>
            <a:r>
              <a:rPr lang="en-GB" sz="2800" baseline="-33000" dirty="0" smtClean="0">
                <a:solidFill>
                  <a:srgbClr val="0000FF"/>
                </a:solidFill>
                <a:latin typeface="Arial" pitchFamily="34" charset="0"/>
                <a:ea typeface="Luxi Sans" charset="0"/>
                <a:cs typeface="Arial" pitchFamily="34" charset="0"/>
              </a:rPr>
              <a:t>1</a:t>
            </a:r>
            <a:r>
              <a:rPr lang="en-GB" sz="2800" dirty="0" smtClean="0">
                <a:solidFill>
                  <a:srgbClr val="0000FF"/>
                </a:solidFill>
                <a:latin typeface="Arial" pitchFamily="34" charset="0"/>
                <a:ea typeface="Luxi Sans" charset="0"/>
                <a:cs typeface="Arial" pitchFamily="34" charset="0"/>
              </a:rPr>
              <a:t> = a</a:t>
            </a:r>
            <a:r>
              <a:rPr lang="en-GB" sz="2800" dirty="0" smtClean="0">
                <a:solidFill>
                  <a:srgbClr val="000000"/>
                </a:solidFill>
                <a:latin typeface="Arial" pitchFamily="34" charset="0"/>
                <a:ea typeface="Luxi Sans" charset="0"/>
                <a:cs typeface="Arial" pitchFamily="34" charset="0"/>
              </a:rPr>
              <a:t>   and   </a:t>
            </a:r>
            <a:r>
              <a:rPr lang="en-GB" sz="2800" dirty="0" smtClean="0">
                <a:solidFill>
                  <a:srgbClr val="0000FF"/>
                </a:solidFill>
                <a:latin typeface="Arial" pitchFamily="34" charset="0"/>
                <a:ea typeface="Luxi Sans" charset="0"/>
                <a:cs typeface="Arial" pitchFamily="34" charset="0"/>
              </a:rPr>
              <a:t>r</a:t>
            </a:r>
            <a:r>
              <a:rPr lang="en-GB" sz="2800" baseline="-33000" dirty="0" smtClean="0">
                <a:solidFill>
                  <a:srgbClr val="0000FF"/>
                </a:solidFill>
                <a:latin typeface="Arial" pitchFamily="34" charset="0"/>
                <a:ea typeface="Luxi Sans" charset="0"/>
                <a:cs typeface="Arial" pitchFamily="34" charset="0"/>
              </a:rPr>
              <a:t>2</a:t>
            </a:r>
            <a:r>
              <a:rPr lang="en-GB" sz="2800" dirty="0" smtClean="0">
                <a:solidFill>
                  <a:srgbClr val="0000FF"/>
                </a:solidFill>
                <a:latin typeface="Arial" pitchFamily="34" charset="0"/>
                <a:ea typeface="Luxi Sans" charset="0"/>
                <a:cs typeface="Arial" pitchFamily="34" charset="0"/>
              </a:rPr>
              <a:t> = b</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800"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dirty="0" smtClean="0">
                <a:solidFill>
                  <a:srgbClr val="000000"/>
                </a:solidFill>
                <a:latin typeface="Arial" pitchFamily="34" charset="0"/>
                <a:ea typeface="Luxi Sans" charset="0"/>
                <a:cs typeface="Arial" pitchFamily="34" charset="0"/>
              </a:rPr>
              <a:t>The last row gives us </a:t>
            </a:r>
            <a:r>
              <a:rPr lang="en-GB" sz="2800" dirty="0" smtClean="0">
                <a:solidFill>
                  <a:srgbClr val="0000FF"/>
                </a:solidFill>
                <a:latin typeface="Arial" pitchFamily="34" charset="0"/>
                <a:ea typeface="Luxi Sans" charset="0"/>
                <a:cs typeface="Arial" pitchFamily="34" charset="0"/>
              </a:rPr>
              <a:t>x</a:t>
            </a:r>
            <a:r>
              <a:rPr lang="en-GB" sz="2800" dirty="0" smtClean="0">
                <a:solidFill>
                  <a:srgbClr val="000000"/>
                </a:solidFill>
                <a:latin typeface="Arial" pitchFamily="34" charset="0"/>
                <a:ea typeface="Luxi Sans" charset="0"/>
                <a:cs typeface="Arial" pitchFamily="34" charset="0"/>
              </a:rPr>
              <a:t> and </a:t>
            </a:r>
            <a:r>
              <a:rPr lang="en-GB" sz="2800" dirty="0" smtClean="0">
                <a:solidFill>
                  <a:srgbClr val="0000FF"/>
                </a:solidFill>
                <a:latin typeface="Arial" pitchFamily="34" charset="0"/>
                <a:ea typeface="Luxi Sans" charset="0"/>
                <a:cs typeface="Arial" pitchFamily="34" charset="0"/>
              </a:rPr>
              <a:t>y</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800" dirty="0" smtClean="0">
              <a:solidFill>
                <a:srgbClr val="0000FF"/>
              </a:solidFill>
              <a:latin typeface="Arial" pitchFamily="34" charset="0"/>
              <a:ea typeface="Luxi Sans" charset="0"/>
              <a:cs typeface="Arial" pitchFamily="34" charset="0"/>
            </a:endParaRPr>
          </a:p>
        </p:txBody>
      </p:sp>
    </p:spTree>
    <p:extLst>
      <p:ext uri="{BB962C8B-B14F-4D97-AF65-F5344CB8AC3E}">
        <p14:creationId xmlns:p14="http://schemas.microsoft.com/office/powerpoint/2010/main" val="13007929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533400" y="381000"/>
            <a:ext cx="8323263" cy="671736"/>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a:latin typeface="Arial" pitchFamily="34" charset="0"/>
                <a:cs typeface="Arial" pitchFamily="34" charset="0"/>
              </a:rPr>
              <a:t>Extended Euclidean Algorithm:</a:t>
            </a:r>
          </a:p>
        </p:txBody>
      </p:sp>
      <p:sp>
        <p:nvSpPr>
          <p:cNvPr id="38914" name="AutoShape 2"/>
          <p:cNvSpPr>
            <a:spLocks noChangeArrowheads="1"/>
          </p:cNvSpPr>
          <p:nvPr/>
        </p:nvSpPr>
        <p:spPr bwMode="auto">
          <a:xfrm>
            <a:off x="846138" y="1124744"/>
            <a:ext cx="4666960" cy="463846"/>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Using a table with z=</a:t>
            </a:r>
            <a:r>
              <a:rPr lang="en-GB" dirty="0" smtClean="0">
                <a:solidFill>
                  <a:srgbClr val="FF0000"/>
                </a:solidFill>
                <a:latin typeface="Arial" pitchFamily="34" charset="0"/>
                <a:ea typeface="Luxi Sans" charset="0"/>
                <a:cs typeface="Arial" pitchFamily="34" charset="0"/>
              </a:rPr>
              <a:t>40</a:t>
            </a:r>
            <a:r>
              <a:rPr lang="en-GB" dirty="0" smtClean="0">
                <a:solidFill>
                  <a:srgbClr val="000000"/>
                </a:solidFill>
                <a:latin typeface="Arial" pitchFamily="34" charset="0"/>
                <a:ea typeface="Luxi Sans" charset="0"/>
                <a:cs typeface="Arial" pitchFamily="34" charset="0"/>
              </a:rPr>
              <a:t> and e=</a:t>
            </a:r>
            <a:r>
              <a:rPr lang="en-GB" dirty="0" smtClean="0">
                <a:solidFill>
                  <a:srgbClr val="FF0000"/>
                </a:solidFill>
                <a:latin typeface="Arial" pitchFamily="34" charset="0"/>
                <a:ea typeface="Luxi Sans" charset="0"/>
                <a:cs typeface="Arial" pitchFamily="34" charset="0"/>
              </a:rPr>
              <a:t>7</a:t>
            </a:r>
            <a:r>
              <a:rPr lang="en-GB" dirty="0" smtClean="0">
                <a:solidFill>
                  <a:srgbClr val="000000"/>
                </a:solidFill>
                <a:latin typeface="Arial" pitchFamily="34" charset="0"/>
                <a:ea typeface="Luxi Sans" charset="0"/>
                <a:cs typeface="Arial" pitchFamily="34" charset="0"/>
              </a:rPr>
              <a:t>:</a:t>
            </a:r>
          </a:p>
        </p:txBody>
      </p:sp>
      <p:graphicFrame>
        <p:nvGraphicFramePr>
          <p:cNvPr id="38915" name="Group 3"/>
          <p:cNvGraphicFramePr>
            <a:graphicFrameLocks noGrp="1"/>
          </p:cNvGraphicFramePr>
          <p:nvPr>
            <p:extLst>
              <p:ext uri="{D42A27DB-BD31-4B8C-83A1-F6EECF244321}">
                <p14:modId xmlns:p14="http://schemas.microsoft.com/office/powerpoint/2010/main" val="1615282255"/>
              </p:ext>
            </p:extLst>
          </p:nvPr>
        </p:nvGraphicFramePr>
        <p:xfrm>
          <a:off x="376238" y="1628800"/>
          <a:ext cx="8415337" cy="2694545"/>
        </p:xfrm>
        <a:graphic>
          <a:graphicData uri="http://schemas.openxmlformats.org/drawingml/2006/table">
            <a:tbl>
              <a:tblPr/>
              <a:tblGrid>
                <a:gridCol w="1017587"/>
                <a:gridCol w="1614488"/>
                <a:gridCol w="1962150"/>
                <a:gridCol w="1797050"/>
                <a:gridCol w="2024062"/>
              </a:tblGrid>
              <a:tr h="463550">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800" b="1" i="0" u="none" strike="noStrike" cap="none" normalizeH="0" baseline="0" dirty="0" smtClean="0">
                          <a:ln>
                            <a:noFill/>
                          </a:ln>
                          <a:solidFill>
                            <a:srgbClr val="000000"/>
                          </a:solidFill>
                          <a:effectLst/>
                          <a:latin typeface="Arial" pitchFamily="34" charset="0"/>
                          <a:cs typeface="DejaVu Sans" pitchFamily="34" charset="0"/>
                        </a:rPr>
                        <a:t>step</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800" b="1" i="0" u="none" strike="noStrike" cap="none" normalizeH="0" baseline="0" smtClean="0">
                          <a:ln>
                            <a:noFill/>
                          </a:ln>
                          <a:solidFill>
                            <a:srgbClr val="000000"/>
                          </a:solidFill>
                          <a:effectLst/>
                          <a:latin typeface="Arial" pitchFamily="34" charset="0"/>
                          <a:cs typeface="DejaVu Sans" pitchFamily="34" charset="0"/>
                        </a:rPr>
                        <a:t>x</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800" b="1" i="0" u="none" strike="noStrike" cap="none" normalizeH="0" baseline="0" smtClean="0">
                          <a:ln>
                            <a:noFill/>
                          </a:ln>
                          <a:solidFill>
                            <a:srgbClr val="000000"/>
                          </a:solidFill>
                          <a:effectLst/>
                          <a:latin typeface="Arial" pitchFamily="34" charset="0"/>
                          <a:cs typeface="DejaVu Sans" pitchFamily="34" charset="0"/>
                        </a:rPr>
                        <a:t>y</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800" b="1" i="0" u="none" strike="noStrike" cap="none" normalizeH="0" baseline="0" smtClean="0">
                          <a:ln>
                            <a:noFill/>
                          </a:ln>
                          <a:solidFill>
                            <a:srgbClr val="000000"/>
                          </a:solidFill>
                          <a:effectLst/>
                          <a:latin typeface="Arial" pitchFamily="34" charset="0"/>
                          <a:cs typeface="DejaVu Sans" pitchFamily="34" charset="0"/>
                        </a:rPr>
                        <a:t>w</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800" b="1" i="0" u="none" strike="noStrike" cap="none" normalizeH="0" baseline="0" dirty="0" smtClean="0">
                          <a:ln>
                            <a:noFill/>
                          </a:ln>
                          <a:solidFill>
                            <a:srgbClr val="000000"/>
                          </a:solidFill>
                          <a:effectLst/>
                          <a:latin typeface="Arial" pitchFamily="34" charset="0"/>
                          <a:cs typeface="DejaVu Sans" pitchFamily="34" charset="0"/>
                        </a:rPr>
                        <a:t>k</a:t>
                      </a:r>
                    </a:p>
                  </a:txBody>
                  <a:tcPr marL="90000" marR="90000" marT="142200" marB="46800" horzOverflow="overflow">
                    <a:lnL>
                      <a:noFill/>
                    </a:lnL>
                    <a:lnR>
                      <a:noFill/>
                    </a:lnR>
                    <a:lnT>
                      <a:noFill/>
                    </a:lnT>
                    <a:lnB>
                      <a:noFill/>
                    </a:lnB>
                    <a:lnTlToBr>
                      <a:noFill/>
                    </a:lnTlToBr>
                    <a:lnBlToTr>
                      <a:noFill/>
                    </a:lnBlToTr>
                    <a:solidFill>
                      <a:srgbClr val="B3B3B3"/>
                    </a:solidFill>
                  </a:tcPr>
                </a:tc>
              </a:tr>
              <a:tr h="5009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4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400" b="0" i="0" u="none" strike="noStrike" cap="none" normalizeH="0" baseline="0" smtClean="0">
                          <a:ln>
                            <a:noFill/>
                          </a:ln>
                          <a:solidFill>
                            <a:srgbClr val="FF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400" b="0" i="0" u="none" strike="noStrike" cap="none" normalizeH="0" baseline="0" smtClean="0">
                          <a:ln>
                            <a:noFill/>
                          </a:ln>
                          <a:solidFill>
                            <a:srgbClr val="FF00FF"/>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400" b="0" i="0" u="none" strike="noStrike" cap="none" normalizeH="0" baseline="0" smtClean="0">
                          <a:ln>
                            <a:noFill/>
                          </a:ln>
                          <a:solidFill>
                            <a:srgbClr val="FF0000"/>
                          </a:solidFill>
                          <a:effectLst/>
                          <a:latin typeface="Arial" pitchFamily="34" charset="0"/>
                          <a:cs typeface="DejaVu Sans" pitchFamily="34" charset="0"/>
                        </a:rPr>
                        <a:t>40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32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396467">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400" b="0" i="0" u="none" strike="noStrike" cap="none" normalizeH="0" baseline="0" dirty="0" smtClean="0">
                          <a:ln>
                            <a:noFill/>
                          </a:ln>
                          <a:solidFill>
                            <a:srgbClr val="000000"/>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400" b="0" i="0" u="none" strike="noStrike" cap="none" normalizeH="0" baseline="0" dirty="0" smtClean="0">
                          <a:ln>
                            <a:noFill/>
                          </a:ln>
                          <a:solidFill>
                            <a:srgbClr val="FF00FF"/>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400" b="0" i="0" u="none" strike="noStrike" cap="none" normalizeH="0" baseline="0" smtClean="0">
                          <a:ln>
                            <a:noFill/>
                          </a:ln>
                          <a:solidFill>
                            <a:srgbClr val="FF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400" b="0" i="0" u="none" strike="noStrike" cap="none" normalizeH="0" baseline="0" smtClean="0">
                          <a:ln>
                            <a:noFill/>
                          </a:ln>
                          <a:solidFill>
                            <a:srgbClr val="FF0000"/>
                          </a:solidFill>
                          <a:effectLst/>
                          <a:latin typeface="Arial" pitchFamily="34" charset="0"/>
                          <a:cs typeface="DejaVu Sans" pitchFamily="34" charset="0"/>
                        </a:rPr>
                        <a:t>7</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1" fontAlgn="base" latinLnBrk="0" hangingPunct="0">
                        <a:lnSpc>
                          <a:spcPct val="88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3200" b="0" i="0" u="none" strike="noStrike" cap="none" normalizeH="0" baseline="0" smtClean="0">
                        <a:ln>
                          <a:noFill/>
                        </a:ln>
                        <a:solidFill>
                          <a:srgbClr val="000000"/>
                        </a:solidFill>
                        <a:effectLst/>
                        <a:latin typeface="Times New Roman" pitchFamily="18" charset="0"/>
                        <a:cs typeface="DejaVu Sans" pitchFamily="34" charset="0"/>
                      </a:endParaRPr>
                    </a:p>
                  </a:txBody>
                  <a:tcPr marL="90000" marR="90000" marT="201888" marB="46800" horzOverflow="overflow">
                    <a:lnL>
                      <a:noFill/>
                    </a:lnL>
                    <a:lnR>
                      <a:noFill/>
                    </a:lnR>
                    <a:lnT>
                      <a:noFill/>
                    </a:lnT>
                    <a:lnB>
                      <a:noFill/>
                    </a:lnB>
                    <a:lnTlToBr>
                      <a:noFill/>
                    </a:lnTlToBr>
                    <a:lnBlToTr>
                      <a:noFill/>
                    </a:lnBlToTr>
                    <a:solidFill>
                      <a:srgbClr val="E6E6E6"/>
                    </a:solidFill>
                  </a:tcPr>
                </a:tc>
              </a:tr>
              <a:tr h="401961">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400" b="0" i="0" u="none" strike="noStrike" cap="none" normalizeH="0" baseline="0" dirty="0" smtClean="0">
                          <a:ln>
                            <a:noFill/>
                          </a:ln>
                          <a:solidFill>
                            <a:srgbClr val="000000"/>
                          </a:solidFill>
                          <a:effectLst/>
                          <a:latin typeface="Arial" pitchFamily="34" charset="0"/>
                          <a:cs typeface="DejaVu Sans" pitchFamily="34" charset="0"/>
                        </a:rPr>
                        <a:t>3</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1" fontAlgn="base" latinLnBrk="0" hangingPunct="0">
                        <a:lnSpc>
                          <a:spcPct val="88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800" b="0" i="0" u="none" strike="noStrike" cap="none" normalizeH="0" baseline="0" dirty="0" smtClean="0">
                          <a:ln>
                            <a:noFill/>
                          </a:ln>
                          <a:solidFill>
                            <a:srgbClr val="000000"/>
                          </a:solidFill>
                          <a:effectLst/>
                          <a:latin typeface="Times New Roman" pitchFamily="18" charset="0"/>
                          <a:cs typeface="DejaVu Sans" pitchFamily="34" charset="0"/>
                        </a:rPr>
                        <a:t>…</a:t>
                      </a:r>
                    </a:p>
                  </a:txBody>
                  <a:tcPr marL="90000" marR="90000" marT="201888"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1" fontAlgn="base" latinLnBrk="0" hangingPunct="0">
                        <a:lnSpc>
                          <a:spcPct val="88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800" b="0" i="0" u="none" strike="noStrike" cap="none" normalizeH="0" baseline="0" dirty="0" smtClean="0">
                          <a:ln>
                            <a:noFill/>
                          </a:ln>
                          <a:solidFill>
                            <a:srgbClr val="000000"/>
                          </a:solidFill>
                          <a:effectLst/>
                          <a:latin typeface="Times New Roman" pitchFamily="18" charset="0"/>
                          <a:cs typeface="DejaVu Sans" pitchFamily="34" charset="0"/>
                        </a:rPr>
                        <a:t>…</a:t>
                      </a:r>
                    </a:p>
                  </a:txBody>
                  <a:tcPr marL="90000" marR="90000" marT="201888"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1" fontAlgn="base" latinLnBrk="0" hangingPunct="0">
                        <a:lnSpc>
                          <a:spcPct val="88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2800" b="0" i="0" u="none" strike="noStrike" cap="none" normalizeH="0" baseline="0" dirty="0" smtClean="0">
                          <a:ln>
                            <a:noFill/>
                          </a:ln>
                          <a:solidFill>
                            <a:srgbClr val="000000"/>
                          </a:solidFill>
                          <a:effectLst/>
                          <a:latin typeface="Times New Roman" pitchFamily="18" charset="0"/>
                          <a:cs typeface="DejaVu Sans" pitchFamily="34" charset="0"/>
                        </a:rPr>
                        <a:t>…</a:t>
                      </a:r>
                    </a:p>
                  </a:txBody>
                  <a:tcPr marL="90000" marR="90000" marT="201888"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1" fontAlgn="base" latinLnBrk="0" hangingPunct="0">
                        <a:lnSpc>
                          <a:spcPct val="88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800" b="0" i="0" u="none" strike="noStrike" cap="none" normalizeH="0" baseline="0" dirty="0" smtClean="0">
                        <a:ln>
                          <a:noFill/>
                        </a:ln>
                        <a:solidFill>
                          <a:srgbClr val="000000"/>
                        </a:solidFill>
                        <a:effectLst/>
                        <a:latin typeface="Times New Roman" pitchFamily="18" charset="0"/>
                        <a:cs typeface="DejaVu Sans" pitchFamily="34" charset="0"/>
                      </a:endParaRPr>
                    </a:p>
                  </a:txBody>
                  <a:tcPr marL="90000" marR="90000" marT="201888" marB="46800" horzOverflow="overflow">
                    <a:lnL>
                      <a:noFill/>
                    </a:lnL>
                    <a:lnR>
                      <a:noFill/>
                    </a:lnR>
                    <a:lnT>
                      <a:noFill/>
                    </a:lnT>
                    <a:lnB>
                      <a:noFill/>
                    </a:lnB>
                    <a:lnTlToBr>
                      <a:noFill/>
                    </a:lnTlToBr>
                    <a:lnBlToTr>
                      <a:noFill/>
                    </a:lnBlToTr>
                    <a:solidFill>
                      <a:srgbClr val="CCCCCC"/>
                    </a:solidFill>
                  </a:tcPr>
                </a:tc>
              </a:tr>
            </a:tbl>
          </a:graphicData>
        </a:graphic>
      </p:graphicFrame>
      <p:sp>
        <p:nvSpPr>
          <p:cNvPr id="38951" name="Text Box 39"/>
          <p:cNvSpPr txBox="1">
            <a:spLocks noChangeArrowheads="1"/>
          </p:cNvSpPr>
          <p:nvPr/>
        </p:nvSpPr>
        <p:spPr bwMode="auto">
          <a:xfrm>
            <a:off x="534988" y="4076700"/>
            <a:ext cx="4013052" cy="2705100"/>
          </a:xfrm>
          <a:prstGeom prst="rect">
            <a:avLst/>
          </a:prstGeom>
          <a:solidFill>
            <a:srgbClr val="FFFFC5"/>
          </a:solidFill>
          <a:ln w="9525" cap="flat">
            <a:solidFill>
              <a:srgbClr val="3465A4"/>
            </a:solidFill>
            <a:round/>
            <a:headEnd/>
            <a:tailEnd/>
          </a:ln>
          <a:effectLst>
            <a:outerShdw blurRad="50800" dist="38100" dir="8100000" algn="tr" rotWithShape="0">
              <a:prstClr val="black">
                <a:alpha val="40000"/>
              </a:prstClr>
            </a:outerShdw>
          </a:effec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buSzPct val="100000"/>
            </a:pPr>
            <a:r>
              <a:rPr lang="en-GB" sz="3200" dirty="0" smtClean="0">
                <a:solidFill>
                  <a:srgbClr val="0000FF"/>
                </a:solidFill>
                <a:latin typeface="Arial" pitchFamily="34" charset="0"/>
                <a:cs typeface="Arial" pitchFamily="34" charset="0"/>
              </a:rPr>
              <a:t>STEPS</a:t>
            </a:r>
          </a:p>
          <a:p>
            <a:pPr marL="514350" indent="-514350" defTabSz="449263">
              <a:buSzPct val="100000"/>
              <a:buFont typeface="+mj-lt"/>
              <a:buAutoNum type="arabicPeriod"/>
            </a:pPr>
            <a:r>
              <a:rPr lang="en-GB" sz="3200" dirty="0" err="1" smtClean="0">
                <a:solidFill>
                  <a:srgbClr val="0000FF"/>
                </a:solidFill>
                <a:latin typeface="Arial" pitchFamily="34" charset="0"/>
                <a:cs typeface="Arial" pitchFamily="34" charset="0"/>
              </a:rPr>
              <a:t>k</a:t>
            </a:r>
            <a:r>
              <a:rPr lang="en-GB" sz="3200" baseline="-33000" dirty="0" err="1" smtClean="0">
                <a:solidFill>
                  <a:srgbClr val="0000FF"/>
                </a:solidFill>
                <a:latin typeface="Arial" pitchFamily="34" charset="0"/>
                <a:cs typeface="Arial" pitchFamily="34" charset="0"/>
              </a:rPr>
              <a:t>i</a:t>
            </a:r>
            <a:r>
              <a:rPr lang="en-GB" sz="3200" dirty="0" smtClean="0">
                <a:solidFill>
                  <a:srgbClr val="0000FF"/>
                </a:solidFill>
                <a:latin typeface="Arial" pitchFamily="34" charset="0"/>
                <a:cs typeface="Arial" pitchFamily="34" charset="0"/>
              </a:rPr>
              <a:t>=(</a:t>
            </a:r>
            <a:r>
              <a:rPr lang="en-GB" sz="3200" dirty="0" err="1" smtClean="0">
                <a:solidFill>
                  <a:srgbClr val="0000FF"/>
                </a:solidFill>
                <a:latin typeface="Arial" pitchFamily="34" charset="0"/>
                <a:cs typeface="Arial" pitchFamily="34" charset="0"/>
              </a:rPr>
              <a:t>int</a:t>
            </a:r>
            <a:r>
              <a:rPr lang="en-GB" sz="3200" dirty="0" smtClean="0">
                <a:solidFill>
                  <a:srgbClr val="0000FF"/>
                </a:solidFill>
                <a:latin typeface="Arial" pitchFamily="34" charset="0"/>
                <a:cs typeface="Arial" pitchFamily="34" charset="0"/>
              </a:rPr>
              <a:t>)w</a:t>
            </a:r>
            <a:r>
              <a:rPr lang="en-GB" sz="3200" baseline="-33000" dirty="0" smtClean="0">
                <a:solidFill>
                  <a:srgbClr val="0000FF"/>
                </a:solidFill>
                <a:latin typeface="Arial" pitchFamily="34" charset="0"/>
                <a:cs typeface="Arial" pitchFamily="34" charset="0"/>
              </a:rPr>
              <a:t>i-1</a:t>
            </a:r>
            <a:r>
              <a:rPr lang="en-GB" sz="3200" dirty="0" smtClean="0">
                <a:solidFill>
                  <a:srgbClr val="0000FF"/>
                </a:solidFill>
                <a:latin typeface="Arial" pitchFamily="34" charset="0"/>
                <a:cs typeface="Arial" pitchFamily="34" charset="0"/>
              </a:rPr>
              <a:t>/</a:t>
            </a:r>
            <a:r>
              <a:rPr lang="en-GB" sz="3200" dirty="0" err="1" smtClean="0">
                <a:solidFill>
                  <a:srgbClr val="0000FF"/>
                </a:solidFill>
                <a:latin typeface="Arial" pitchFamily="34" charset="0"/>
                <a:cs typeface="Arial" pitchFamily="34" charset="0"/>
              </a:rPr>
              <a:t>w</a:t>
            </a:r>
            <a:r>
              <a:rPr lang="en-GB" sz="3200" baseline="-33000" dirty="0" err="1" smtClean="0">
                <a:solidFill>
                  <a:srgbClr val="0000FF"/>
                </a:solidFill>
                <a:latin typeface="Arial" pitchFamily="34" charset="0"/>
                <a:cs typeface="Arial" pitchFamily="34" charset="0"/>
              </a:rPr>
              <a:t>i</a:t>
            </a:r>
            <a:endParaRPr lang="en-GB" sz="3200" baseline="-33000" dirty="0" smtClean="0">
              <a:solidFill>
                <a:srgbClr val="0000FF"/>
              </a:solidFill>
              <a:latin typeface="Arial" pitchFamily="34" charset="0"/>
              <a:cs typeface="Arial" pitchFamily="34" charset="0"/>
            </a:endParaRPr>
          </a:p>
          <a:p>
            <a:pPr marL="514350" indent="-514350" defTabSz="449263">
              <a:buSzPct val="100000"/>
              <a:buFont typeface="+mj-lt"/>
              <a:buAutoNum type="arabicPeriod"/>
            </a:pPr>
            <a:r>
              <a:rPr lang="en-GB" sz="3200" dirty="0" smtClean="0">
                <a:solidFill>
                  <a:srgbClr val="0000FF"/>
                </a:solidFill>
                <a:latin typeface="Arial" pitchFamily="34" charset="0"/>
                <a:cs typeface="Arial" pitchFamily="34" charset="0"/>
              </a:rPr>
              <a:t>x</a:t>
            </a:r>
            <a:r>
              <a:rPr lang="en-GB" sz="3200" baseline="-33000" dirty="0" smtClean="0">
                <a:solidFill>
                  <a:srgbClr val="0000FF"/>
                </a:solidFill>
                <a:latin typeface="Arial" pitchFamily="34" charset="0"/>
                <a:cs typeface="Arial" pitchFamily="34" charset="0"/>
              </a:rPr>
              <a:t>i</a:t>
            </a:r>
            <a:r>
              <a:rPr lang="en-GB" sz="3200" dirty="0" smtClean="0">
                <a:solidFill>
                  <a:srgbClr val="0000FF"/>
                </a:solidFill>
                <a:latin typeface="Arial" pitchFamily="34" charset="0"/>
                <a:cs typeface="Arial" pitchFamily="34" charset="0"/>
              </a:rPr>
              <a:t> = x</a:t>
            </a:r>
            <a:r>
              <a:rPr lang="en-GB" sz="3200" baseline="-33000" dirty="0" smtClean="0">
                <a:solidFill>
                  <a:srgbClr val="0000FF"/>
                </a:solidFill>
                <a:latin typeface="Arial" pitchFamily="34" charset="0"/>
                <a:cs typeface="Arial" pitchFamily="34" charset="0"/>
              </a:rPr>
              <a:t>i-2</a:t>
            </a:r>
            <a:r>
              <a:rPr lang="en-GB" sz="3200" dirty="0" smtClean="0">
                <a:solidFill>
                  <a:srgbClr val="0000FF"/>
                </a:solidFill>
                <a:latin typeface="Arial" pitchFamily="34" charset="0"/>
                <a:cs typeface="Arial" pitchFamily="34" charset="0"/>
              </a:rPr>
              <a:t> -  k</a:t>
            </a:r>
            <a:r>
              <a:rPr lang="en-GB" sz="3200" baseline="-33000" dirty="0" smtClean="0">
                <a:solidFill>
                  <a:srgbClr val="0000FF"/>
                </a:solidFill>
                <a:latin typeface="Arial" pitchFamily="34" charset="0"/>
                <a:cs typeface="Arial" pitchFamily="34" charset="0"/>
              </a:rPr>
              <a:t>i-1</a:t>
            </a:r>
            <a:r>
              <a:rPr lang="en-GB" sz="3200" dirty="0" smtClean="0">
                <a:solidFill>
                  <a:srgbClr val="0000FF"/>
                </a:solidFill>
                <a:latin typeface="Arial" pitchFamily="34" charset="0"/>
                <a:cs typeface="Arial" pitchFamily="34" charset="0"/>
              </a:rPr>
              <a:t> x</a:t>
            </a:r>
            <a:r>
              <a:rPr lang="en-GB" sz="3200" baseline="-33000" dirty="0" smtClean="0">
                <a:solidFill>
                  <a:srgbClr val="0000FF"/>
                </a:solidFill>
                <a:latin typeface="Arial" pitchFamily="34" charset="0"/>
                <a:cs typeface="Arial" pitchFamily="34" charset="0"/>
              </a:rPr>
              <a:t>i-1</a:t>
            </a:r>
            <a:r>
              <a:rPr lang="en-GB" sz="32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3200" dirty="0" err="1" smtClean="0">
                <a:solidFill>
                  <a:srgbClr val="0000FF"/>
                </a:solidFill>
                <a:latin typeface="Arial" pitchFamily="34" charset="0"/>
                <a:cs typeface="Arial" pitchFamily="34" charset="0"/>
              </a:rPr>
              <a:t>y</a:t>
            </a:r>
            <a:r>
              <a:rPr lang="en-GB" sz="3200" baseline="-33000" dirty="0" err="1" smtClean="0">
                <a:solidFill>
                  <a:srgbClr val="0000FF"/>
                </a:solidFill>
                <a:latin typeface="Arial" pitchFamily="34" charset="0"/>
                <a:cs typeface="Arial" pitchFamily="34" charset="0"/>
              </a:rPr>
              <a:t>i</a:t>
            </a:r>
            <a:r>
              <a:rPr lang="en-GB" sz="3200" dirty="0" smtClean="0">
                <a:solidFill>
                  <a:srgbClr val="0000FF"/>
                </a:solidFill>
                <a:latin typeface="Arial" pitchFamily="34" charset="0"/>
                <a:cs typeface="Arial" pitchFamily="34" charset="0"/>
              </a:rPr>
              <a:t> = y</a:t>
            </a:r>
            <a:r>
              <a:rPr lang="en-GB" sz="3200" baseline="-33000" dirty="0" smtClean="0">
                <a:solidFill>
                  <a:srgbClr val="0000FF"/>
                </a:solidFill>
                <a:latin typeface="Arial" pitchFamily="34" charset="0"/>
                <a:cs typeface="Arial" pitchFamily="34" charset="0"/>
              </a:rPr>
              <a:t>i-2</a:t>
            </a:r>
            <a:r>
              <a:rPr lang="en-GB" sz="3200" dirty="0" smtClean="0">
                <a:solidFill>
                  <a:srgbClr val="0000FF"/>
                </a:solidFill>
                <a:latin typeface="Arial" pitchFamily="34" charset="0"/>
                <a:cs typeface="Arial" pitchFamily="34" charset="0"/>
              </a:rPr>
              <a:t> -  k</a:t>
            </a:r>
            <a:r>
              <a:rPr lang="en-GB" sz="3200" baseline="-33000" dirty="0" smtClean="0">
                <a:solidFill>
                  <a:srgbClr val="0000FF"/>
                </a:solidFill>
                <a:latin typeface="Arial" pitchFamily="34" charset="0"/>
                <a:cs typeface="Arial" pitchFamily="34" charset="0"/>
              </a:rPr>
              <a:t>i-1</a:t>
            </a:r>
            <a:r>
              <a:rPr lang="en-GB" sz="3200" dirty="0" smtClean="0">
                <a:solidFill>
                  <a:srgbClr val="0000FF"/>
                </a:solidFill>
                <a:latin typeface="Arial" pitchFamily="34" charset="0"/>
                <a:cs typeface="Arial" pitchFamily="34" charset="0"/>
              </a:rPr>
              <a:t> y</a:t>
            </a:r>
            <a:r>
              <a:rPr lang="en-GB" sz="3200" baseline="-33000" dirty="0" smtClean="0">
                <a:solidFill>
                  <a:srgbClr val="0000FF"/>
                </a:solidFill>
                <a:latin typeface="Arial" pitchFamily="34" charset="0"/>
                <a:cs typeface="Arial" pitchFamily="34" charset="0"/>
              </a:rPr>
              <a:t>i-1</a:t>
            </a:r>
            <a:r>
              <a:rPr lang="en-GB" sz="32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3200" dirty="0" err="1" smtClean="0">
                <a:solidFill>
                  <a:srgbClr val="0000FF"/>
                </a:solidFill>
                <a:latin typeface="Arial" pitchFamily="34" charset="0"/>
                <a:cs typeface="Arial" pitchFamily="34" charset="0"/>
              </a:rPr>
              <a:t>w</a:t>
            </a:r>
            <a:r>
              <a:rPr lang="en-GB" sz="3200" baseline="-33000" dirty="0" err="1" smtClean="0">
                <a:solidFill>
                  <a:srgbClr val="0000FF"/>
                </a:solidFill>
                <a:latin typeface="Arial" pitchFamily="34" charset="0"/>
                <a:cs typeface="Arial" pitchFamily="34" charset="0"/>
              </a:rPr>
              <a:t>i</a:t>
            </a:r>
            <a:r>
              <a:rPr lang="en-GB" sz="3200" dirty="0" smtClean="0">
                <a:solidFill>
                  <a:srgbClr val="0000FF"/>
                </a:solidFill>
                <a:latin typeface="Arial" pitchFamily="34" charset="0"/>
                <a:cs typeface="Arial" pitchFamily="34" charset="0"/>
              </a:rPr>
              <a:t> = w</a:t>
            </a:r>
            <a:r>
              <a:rPr lang="en-GB" sz="3200" baseline="-33000" dirty="0" smtClean="0">
                <a:solidFill>
                  <a:srgbClr val="0000FF"/>
                </a:solidFill>
                <a:latin typeface="Arial" pitchFamily="34" charset="0"/>
                <a:cs typeface="Arial" pitchFamily="34" charset="0"/>
              </a:rPr>
              <a:t>i-2</a:t>
            </a:r>
            <a:r>
              <a:rPr lang="en-GB" sz="3200" dirty="0" smtClean="0">
                <a:solidFill>
                  <a:srgbClr val="0000FF"/>
                </a:solidFill>
                <a:latin typeface="Arial" pitchFamily="34" charset="0"/>
                <a:cs typeface="Arial" pitchFamily="34" charset="0"/>
              </a:rPr>
              <a:t> -  k</a:t>
            </a:r>
            <a:r>
              <a:rPr lang="en-GB" sz="3200" baseline="-33000" dirty="0" smtClean="0">
                <a:solidFill>
                  <a:srgbClr val="0000FF"/>
                </a:solidFill>
                <a:latin typeface="Arial" pitchFamily="34" charset="0"/>
                <a:cs typeface="Arial" pitchFamily="34" charset="0"/>
              </a:rPr>
              <a:t>i-1</a:t>
            </a:r>
            <a:r>
              <a:rPr lang="en-GB" sz="3200" dirty="0" smtClean="0">
                <a:solidFill>
                  <a:srgbClr val="0000FF"/>
                </a:solidFill>
                <a:latin typeface="Arial" pitchFamily="34" charset="0"/>
                <a:cs typeface="Arial" pitchFamily="34" charset="0"/>
              </a:rPr>
              <a:t> w</a:t>
            </a:r>
            <a:r>
              <a:rPr lang="en-GB" sz="3200" baseline="-33000" dirty="0" smtClean="0">
                <a:solidFill>
                  <a:srgbClr val="0000FF"/>
                </a:solidFill>
                <a:latin typeface="Arial" pitchFamily="34" charset="0"/>
                <a:cs typeface="Arial" pitchFamily="34" charset="0"/>
              </a:rPr>
              <a:t>i-1</a:t>
            </a:r>
            <a:r>
              <a:rPr lang="en-GB" sz="3200" dirty="0" smtClean="0">
                <a:solidFill>
                  <a:srgbClr val="0000FF"/>
                </a:solidFill>
                <a:latin typeface="Arial" pitchFamily="34" charset="0"/>
                <a:cs typeface="Arial" pitchFamily="34" charset="0"/>
              </a:rPr>
              <a:t>  </a:t>
            </a:r>
          </a:p>
        </p:txBody>
      </p:sp>
      <p:sp>
        <p:nvSpPr>
          <p:cNvPr id="6" name="Text Box 32"/>
          <p:cNvSpPr txBox="1">
            <a:spLocks noChangeArrowheads="1"/>
          </p:cNvSpPr>
          <p:nvPr/>
        </p:nvSpPr>
        <p:spPr bwMode="auto">
          <a:xfrm>
            <a:off x="5867400" y="4343400"/>
            <a:ext cx="1814353" cy="455613"/>
          </a:xfrm>
          <a:prstGeom prst="rect">
            <a:avLst/>
          </a:prstGeom>
          <a:solidFill>
            <a:srgbClr val="C6E6A2"/>
          </a:solidFill>
          <a:ln>
            <a:solidFill>
              <a:srgbClr val="FF000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dirty="0" smtClean="0">
                <a:latin typeface="Arial" pitchFamily="34" charset="0"/>
                <a:cs typeface="Arial" pitchFamily="34" charset="0"/>
              </a:rPr>
              <a:t>Initial values</a:t>
            </a:r>
          </a:p>
        </p:txBody>
      </p:sp>
      <p:sp>
        <p:nvSpPr>
          <p:cNvPr id="7" name="Line 30"/>
          <p:cNvSpPr>
            <a:spLocks noChangeShapeType="1"/>
          </p:cNvSpPr>
          <p:nvPr/>
        </p:nvSpPr>
        <p:spPr bwMode="auto">
          <a:xfrm flipH="1" flipV="1">
            <a:off x="5791200" y="3657600"/>
            <a:ext cx="457200" cy="685800"/>
          </a:xfrm>
          <a:prstGeom prst="line">
            <a:avLst/>
          </a:prstGeom>
          <a:noFill/>
          <a:ln w="9360" cap="sq">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2" name="Rectangle 1"/>
          <p:cNvSpPr/>
          <p:nvPr/>
        </p:nvSpPr>
        <p:spPr bwMode="auto">
          <a:xfrm>
            <a:off x="1752600" y="2362200"/>
            <a:ext cx="4572000" cy="1295400"/>
          </a:xfrm>
          <a:prstGeom prst="rect">
            <a:avLst/>
          </a:prstGeom>
          <a:solidFill>
            <a:srgbClr val="00B8FF">
              <a:alpha val="26000"/>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9" name="Rectangle 8"/>
          <p:cNvSpPr/>
          <p:nvPr/>
        </p:nvSpPr>
        <p:spPr>
          <a:xfrm>
            <a:off x="0" y="3772"/>
            <a:ext cx="4548040" cy="461665"/>
          </a:xfrm>
          <a:prstGeom prst="rect">
            <a:avLst/>
          </a:prstGeom>
          <a:solidFill>
            <a:srgbClr val="FF9966">
              <a:alpha val="64000"/>
            </a:srgbClr>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FF"/>
                </a:solidFill>
                <a:latin typeface="Arial" pitchFamily="34" charset="0"/>
                <a:ea typeface="Luxi Sans" charset="0"/>
                <a:cs typeface="Arial" pitchFamily="34" charset="0"/>
              </a:rPr>
              <a:t>For automated computation of d</a:t>
            </a:r>
            <a:endParaRPr lang="en-GB" dirty="0">
              <a:solidFill>
                <a:srgbClr val="0000FF"/>
              </a:solidFill>
              <a:latin typeface="Arial" pitchFamily="34" charset="0"/>
              <a:ea typeface="Luxi Sans" charset="0"/>
              <a:cs typeface="Arial" pitchFamily="34" charset="0"/>
            </a:endParaRPr>
          </a:p>
        </p:txBody>
      </p:sp>
      <p:sp>
        <p:nvSpPr>
          <p:cNvPr id="10" name="TextBox 9"/>
          <p:cNvSpPr txBox="1"/>
          <p:nvPr/>
        </p:nvSpPr>
        <p:spPr>
          <a:xfrm>
            <a:off x="3820366" y="1593505"/>
            <a:ext cx="338554" cy="286657"/>
          </a:xfrm>
          <a:prstGeom prst="rect">
            <a:avLst/>
          </a:prstGeom>
          <a:solidFill>
            <a:srgbClr val="00B0F0"/>
          </a:solidFill>
          <a:effectLst>
            <a:outerShdw blurRad="50800" dist="38100" dir="8100000" algn="tr" rotWithShape="0">
              <a:prstClr val="black">
                <a:alpha val="40000"/>
              </a:prstClr>
            </a:outerShdw>
          </a:effectLst>
        </p:spPr>
        <p:txBody>
          <a:bodyPr wrap="none" rtlCol="0" anchor="ctr">
            <a:spAutoFit/>
          </a:bodyPr>
          <a:lstStyle/>
          <a:p>
            <a:pPr algn="ctr"/>
            <a:r>
              <a:rPr lang="en-NZ" dirty="0">
                <a:solidFill>
                  <a:srgbClr val="FF0000"/>
                </a:solidFill>
              </a:rPr>
              <a:t>d</a:t>
            </a:r>
          </a:p>
        </p:txBody>
      </p:sp>
      <p:sp>
        <p:nvSpPr>
          <p:cNvPr id="11" name="TextBox 10"/>
          <p:cNvSpPr txBox="1"/>
          <p:nvPr/>
        </p:nvSpPr>
        <p:spPr>
          <a:xfrm>
            <a:off x="5645493" y="1578994"/>
            <a:ext cx="797665"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err="1" smtClean="0">
                <a:solidFill>
                  <a:srgbClr val="FF0000"/>
                </a:solidFill>
              </a:rPr>
              <a:t>gcd</a:t>
            </a:r>
            <a:endParaRPr lang="en-NZ" dirty="0">
              <a:solidFill>
                <a:srgbClr val="FF0000"/>
              </a:solidFill>
            </a:endParaRPr>
          </a:p>
        </p:txBody>
      </p:sp>
      <p:sp>
        <p:nvSpPr>
          <p:cNvPr id="12" name="TextBox 11"/>
          <p:cNvSpPr txBox="1"/>
          <p:nvPr/>
        </p:nvSpPr>
        <p:spPr>
          <a:xfrm>
            <a:off x="7363863" y="1587119"/>
            <a:ext cx="1313884"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smtClean="0">
                <a:solidFill>
                  <a:srgbClr val="FF0000"/>
                </a:solidFill>
              </a:rPr>
              <a:t>quotient</a:t>
            </a:r>
            <a:endParaRPr lang="en-NZ" dirty="0">
              <a:solidFill>
                <a:srgbClr val="FF0000"/>
              </a:solidFill>
            </a:endParaRPr>
          </a:p>
        </p:txBody>
      </p:sp>
      <p:sp>
        <p:nvSpPr>
          <p:cNvPr id="14" name="Rectangle 13"/>
          <p:cNvSpPr/>
          <p:nvPr/>
        </p:nvSpPr>
        <p:spPr>
          <a:xfrm>
            <a:off x="6327088" y="76200"/>
            <a:ext cx="2664512" cy="461665"/>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err="1">
                <a:solidFill>
                  <a:srgbClr val="0000FF"/>
                </a:solidFill>
                <a:latin typeface="Arial" pitchFamily="34" charset="0"/>
                <a:ea typeface="Luxi Sans" charset="0"/>
                <a:cs typeface="Arial" pitchFamily="34" charset="0"/>
              </a:rPr>
              <a:t>ax</a:t>
            </a:r>
            <a:r>
              <a:rPr lang="en-GB" dirty="0">
                <a:solidFill>
                  <a:srgbClr val="0000FF"/>
                </a:solidFill>
                <a:latin typeface="Arial" pitchFamily="34" charset="0"/>
                <a:ea typeface="Luxi Sans" charset="0"/>
                <a:cs typeface="Arial" pitchFamily="34" charset="0"/>
              </a:rPr>
              <a:t> + by = </a:t>
            </a:r>
            <a:r>
              <a:rPr lang="en-GB" dirty="0" err="1">
                <a:solidFill>
                  <a:srgbClr val="0000FF"/>
                </a:solidFill>
                <a:latin typeface="Arial" pitchFamily="34" charset="0"/>
                <a:ea typeface="Luxi Sans" charset="0"/>
                <a:cs typeface="Arial" pitchFamily="34" charset="0"/>
              </a:rPr>
              <a:t>gcd</a:t>
            </a:r>
            <a:r>
              <a:rPr lang="en-GB" dirty="0">
                <a:solidFill>
                  <a:srgbClr val="0000FF"/>
                </a:solidFill>
                <a:latin typeface="Arial" pitchFamily="34" charset="0"/>
                <a:ea typeface="Luxi Sans" charset="0"/>
                <a:cs typeface="Arial" pitchFamily="34" charset="0"/>
              </a:rPr>
              <a:t>(</a:t>
            </a:r>
            <a:r>
              <a:rPr lang="en-GB" dirty="0" err="1">
                <a:solidFill>
                  <a:srgbClr val="0000FF"/>
                </a:solidFill>
                <a:latin typeface="Arial" pitchFamily="34" charset="0"/>
                <a:ea typeface="Luxi Sans" charset="0"/>
                <a:cs typeface="Arial" pitchFamily="34" charset="0"/>
              </a:rPr>
              <a:t>a,b</a:t>
            </a:r>
            <a:r>
              <a:rPr lang="en-GB" dirty="0">
                <a:solidFill>
                  <a:srgbClr val="0000FF"/>
                </a:solidFill>
                <a:latin typeface="Arial" pitchFamily="34" charset="0"/>
                <a:ea typeface="Luxi Sans" charset="0"/>
                <a:cs typeface="Arial" pitchFamily="34" charset="0"/>
              </a:rPr>
              <a:t>)</a:t>
            </a:r>
          </a:p>
        </p:txBody>
      </p:sp>
    </p:spTree>
    <p:extLst>
      <p:ext uri="{BB962C8B-B14F-4D97-AF65-F5344CB8AC3E}">
        <p14:creationId xmlns:p14="http://schemas.microsoft.com/office/powerpoint/2010/main" val="3255903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10" grpId="0" animBg="1"/>
      <p:bldP spid="11" grpId="0" animBg="1"/>
      <p:bldP spid="1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533400" y="228600"/>
            <a:ext cx="8323263" cy="11430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a:latin typeface="Arial" pitchFamily="34" charset="0"/>
                <a:cs typeface="Arial" pitchFamily="34" charset="0"/>
              </a:rPr>
              <a:t>Extended Euclidean Algorithm:</a:t>
            </a:r>
          </a:p>
        </p:txBody>
      </p:sp>
      <p:sp>
        <p:nvSpPr>
          <p:cNvPr id="39938" name="AutoShape 2"/>
          <p:cNvSpPr>
            <a:spLocks noChangeArrowheads="1"/>
          </p:cNvSpPr>
          <p:nvPr/>
        </p:nvSpPr>
        <p:spPr bwMode="auto">
          <a:xfrm>
            <a:off x="846138" y="1295400"/>
            <a:ext cx="4666960" cy="463846"/>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Using a table with z=</a:t>
            </a:r>
            <a:r>
              <a:rPr lang="en-GB" dirty="0" smtClean="0">
                <a:solidFill>
                  <a:srgbClr val="FF0000"/>
                </a:solidFill>
                <a:latin typeface="Arial" pitchFamily="34" charset="0"/>
                <a:ea typeface="Luxi Sans" charset="0"/>
                <a:cs typeface="Arial" pitchFamily="34" charset="0"/>
              </a:rPr>
              <a:t>40</a:t>
            </a:r>
            <a:r>
              <a:rPr lang="en-GB" dirty="0" smtClean="0">
                <a:solidFill>
                  <a:srgbClr val="000000"/>
                </a:solidFill>
                <a:latin typeface="Arial" pitchFamily="34" charset="0"/>
                <a:ea typeface="Luxi Sans" charset="0"/>
                <a:cs typeface="Arial" pitchFamily="34" charset="0"/>
              </a:rPr>
              <a:t> and e=</a:t>
            </a:r>
            <a:r>
              <a:rPr lang="en-GB" dirty="0" smtClean="0">
                <a:solidFill>
                  <a:srgbClr val="FF0000"/>
                </a:solidFill>
                <a:latin typeface="Arial" pitchFamily="34" charset="0"/>
                <a:ea typeface="Luxi Sans" charset="0"/>
                <a:cs typeface="Arial" pitchFamily="34" charset="0"/>
              </a:rPr>
              <a:t>7</a:t>
            </a:r>
            <a:r>
              <a:rPr lang="en-GB" dirty="0" smtClean="0">
                <a:solidFill>
                  <a:srgbClr val="000000"/>
                </a:solidFill>
                <a:latin typeface="Arial" pitchFamily="34" charset="0"/>
                <a:ea typeface="Luxi Sans" charset="0"/>
                <a:cs typeface="Arial" pitchFamily="34" charset="0"/>
              </a:rPr>
              <a:t>:</a:t>
            </a:r>
          </a:p>
        </p:txBody>
      </p:sp>
      <p:graphicFrame>
        <p:nvGraphicFramePr>
          <p:cNvPr id="39939" name="Group 3"/>
          <p:cNvGraphicFramePr>
            <a:graphicFrameLocks noGrp="1"/>
          </p:cNvGraphicFramePr>
          <p:nvPr>
            <p:extLst>
              <p:ext uri="{D42A27DB-BD31-4B8C-83A1-F6EECF244321}">
                <p14:modId xmlns:p14="http://schemas.microsoft.com/office/powerpoint/2010/main" val="3369455039"/>
              </p:ext>
            </p:extLst>
          </p:nvPr>
        </p:nvGraphicFramePr>
        <p:xfrm>
          <a:off x="376238" y="1928813"/>
          <a:ext cx="8415337" cy="3890935"/>
        </p:xfrm>
        <a:graphic>
          <a:graphicData uri="http://schemas.openxmlformats.org/drawingml/2006/table">
            <a:tbl>
              <a:tblPr/>
              <a:tblGrid>
                <a:gridCol w="1017587"/>
                <a:gridCol w="1614488"/>
                <a:gridCol w="1962150"/>
                <a:gridCol w="1797050"/>
                <a:gridCol w="2024062"/>
              </a:tblGrid>
              <a:tr h="463550">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0000"/>
                          </a:solidFill>
                          <a:effectLst/>
                          <a:latin typeface="Arial" pitchFamily="34" charset="0"/>
                          <a:cs typeface="DejaVu Sans" pitchFamily="34" charset="0"/>
                        </a:rPr>
                        <a:t>step</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x</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y</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w</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0000"/>
                          </a:solidFill>
                          <a:effectLst/>
                          <a:latin typeface="Arial" pitchFamily="34" charset="0"/>
                          <a:cs typeface="DejaVu Sans" pitchFamily="34" charset="0"/>
                        </a:rPr>
                        <a:t>k</a:t>
                      </a:r>
                    </a:p>
                  </a:txBody>
                  <a:tcPr marL="90000" marR="90000" marT="142200" marB="46800" horzOverflow="overflow">
                    <a:lnL>
                      <a:noFill/>
                    </a:lnL>
                    <a:lnR>
                      <a:noFill/>
                    </a:lnR>
                    <a:lnT>
                      <a:noFill/>
                    </a:lnT>
                    <a:lnB>
                      <a:noFill/>
                    </a:lnB>
                    <a:lnTlToBr>
                      <a:noFill/>
                    </a:lnTlToBr>
                    <a:lnBlToTr>
                      <a:noFill/>
                    </a:lnBlToTr>
                    <a:solidFill>
                      <a:srgbClr val="B3B3B3"/>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00"/>
                          </a:solidFill>
                          <a:effectLst/>
                          <a:latin typeface="Arial" pitchFamily="34" charset="0"/>
                          <a:cs typeface="DejaVu Sans" pitchFamily="34" charset="0"/>
                        </a:rPr>
                        <a:t>40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00"/>
                          </a:solidFill>
                          <a:effectLst/>
                          <a:latin typeface="Arial" pitchFamily="34" charset="0"/>
                          <a:cs typeface="DejaVu Sans" pitchFamily="34" charset="0"/>
                        </a:rPr>
                        <a:t>7</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E6E6E6"/>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1" i="0" u="none" strike="noStrike" cap="none" normalizeH="0" baseline="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dirty="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dirty="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r>
            </a:tbl>
          </a:graphicData>
        </a:graphic>
      </p:graphicFrame>
      <p:sp>
        <p:nvSpPr>
          <p:cNvPr id="6" name="Text Box 39"/>
          <p:cNvSpPr txBox="1">
            <a:spLocks noChangeArrowheads="1"/>
          </p:cNvSpPr>
          <p:nvPr/>
        </p:nvSpPr>
        <p:spPr bwMode="auto">
          <a:xfrm>
            <a:off x="6592432" y="115926"/>
            <a:ext cx="2438400" cy="1660672"/>
          </a:xfrm>
          <a:prstGeom prst="rect">
            <a:avLst/>
          </a:prstGeom>
          <a:solidFill>
            <a:srgbClr val="FFFFC5"/>
          </a:solidFill>
          <a:ln w="9525" cap="flat">
            <a:solidFill>
              <a:srgbClr val="3465A4"/>
            </a:solidFill>
            <a:round/>
            <a:headEnd/>
            <a:tailEnd/>
          </a:ln>
          <a:effectLst>
            <a:outerShdw blurRad="50800" dist="38100" dir="8100000" algn="tr" rotWithShape="0">
              <a:prstClr val="black">
                <a:alpha val="40000"/>
              </a:prstClr>
            </a:outerShdw>
          </a:effec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buSzPct val="100000"/>
            </a:pPr>
            <a:r>
              <a:rPr lang="en-GB" sz="1800" dirty="0" smtClean="0">
                <a:solidFill>
                  <a:srgbClr val="0000FF"/>
                </a:solidFill>
                <a:latin typeface="Arial" pitchFamily="34" charset="0"/>
                <a:cs typeface="Arial" pitchFamily="34" charset="0"/>
              </a:rPr>
              <a:t>STEPS</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k</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a:t>
            </a:r>
            <a:r>
              <a:rPr lang="en-GB" sz="1800" dirty="0" err="1" smtClean="0">
                <a:solidFill>
                  <a:srgbClr val="0000FF"/>
                </a:solidFill>
                <a:latin typeface="Arial" pitchFamily="34" charset="0"/>
                <a:cs typeface="Arial" pitchFamily="34" charset="0"/>
              </a:rPr>
              <a:t>int</a:t>
            </a:r>
            <a:r>
              <a:rPr lang="en-GB" sz="1800" dirty="0" smtClean="0">
                <a:solidFill>
                  <a:srgbClr val="0000FF"/>
                </a:solidFill>
                <a:latin typeface="Arial" pitchFamily="34" charset="0"/>
                <a:cs typeface="Arial" pitchFamily="34" charset="0"/>
              </a:rPr>
              <a:t>)w</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a:t>
            </a:r>
            <a:r>
              <a:rPr lang="en-GB" sz="1800" dirty="0" err="1" smtClean="0">
                <a:solidFill>
                  <a:srgbClr val="0000FF"/>
                </a:solidFill>
                <a:latin typeface="Arial" pitchFamily="34" charset="0"/>
                <a:cs typeface="Arial" pitchFamily="34" charset="0"/>
              </a:rPr>
              <a:t>w</a:t>
            </a:r>
            <a:r>
              <a:rPr lang="en-GB" sz="1800" baseline="-33000" dirty="0" err="1" smtClean="0">
                <a:solidFill>
                  <a:srgbClr val="0000FF"/>
                </a:solidFill>
                <a:latin typeface="Arial" pitchFamily="34" charset="0"/>
                <a:cs typeface="Arial" pitchFamily="34" charset="0"/>
              </a:rPr>
              <a:t>i</a:t>
            </a:r>
            <a:endParaRPr lang="en-GB" sz="1800" baseline="-33000" dirty="0" smtClean="0">
              <a:solidFill>
                <a:srgbClr val="0000FF"/>
              </a:solidFill>
              <a:latin typeface="Arial" pitchFamily="34" charset="0"/>
              <a:cs typeface="Arial" pitchFamily="34" charset="0"/>
            </a:endParaRPr>
          </a:p>
          <a:p>
            <a:pPr marL="514350" indent="-514350" defTabSz="449263">
              <a:buSzPct val="100000"/>
              <a:buFont typeface="+mj-lt"/>
              <a:buAutoNum type="arabicPeriod"/>
            </a:pPr>
            <a:r>
              <a:rPr lang="en-GB" sz="1800" dirty="0" smtClean="0">
                <a:solidFill>
                  <a:srgbClr val="0000FF"/>
                </a:solidFill>
                <a:latin typeface="Arial" pitchFamily="34" charset="0"/>
                <a:cs typeface="Arial" pitchFamily="34" charset="0"/>
              </a:rPr>
              <a:t>x</a:t>
            </a:r>
            <a:r>
              <a:rPr lang="en-GB" sz="1800" baseline="-33000" dirty="0"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x</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x</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y</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y</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y</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w</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w</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w</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p:txBody>
      </p:sp>
      <p:sp>
        <p:nvSpPr>
          <p:cNvPr id="7" name="Rectangle 6"/>
          <p:cNvSpPr/>
          <p:nvPr/>
        </p:nvSpPr>
        <p:spPr bwMode="auto">
          <a:xfrm>
            <a:off x="1752600" y="2421082"/>
            <a:ext cx="4572000" cy="1177636"/>
          </a:xfrm>
          <a:prstGeom prst="rect">
            <a:avLst/>
          </a:prstGeom>
          <a:solidFill>
            <a:srgbClr val="00B8FF">
              <a:alpha val="26000"/>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2" name="TextBox 1"/>
          <p:cNvSpPr txBox="1"/>
          <p:nvPr/>
        </p:nvSpPr>
        <p:spPr>
          <a:xfrm>
            <a:off x="3820366" y="1738353"/>
            <a:ext cx="338554" cy="286657"/>
          </a:xfrm>
          <a:prstGeom prst="rect">
            <a:avLst/>
          </a:prstGeom>
          <a:solidFill>
            <a:srgbClr val="00B0F0"/>
          </a:solidFill>
          <a:effectLst>
            <a:outerShdw blurRad="50800" dist="38100" dir="8100000" algn="tr" rotWithShape="0">
              <a:prstClr val="black">
                <a:alpha val="40000"/>
              </a:prstClr>
            </a:outerShdw>
          </a:effectLst>
        </p:spPr>
        <p:txBody>
          <a:bodyPr wrap="none" rtlCol="0" anchor="ctr">
            <a:spAutoFit/>
          </a:bodyPr>
          <a:lstStyle/>
          <a:p>
            <a:pPr algn="ctr"/>
            <a:r>
              <a:rPr lang="en-NZ" dirty="0">
                <a:solidFill>
                  <a:srgbClr val="FF0000"/>
                </a:solidFill>
              </a:rPr>
              <a:t>d</a:t>
            </a:r>
          </a:p>
        </p:txBody>
      </p:sp>
      <p:sp>
        <p:nvSpPr>
          <p:cNvPr id="9" name="TextBox 8"/>
          <p:cNvSpPr txBox="1"/>
          <p:nvPr/>
        </p:nvSpPr>
        <p:spPr>
          <a:xfrm>
            <a:off x="5645493" y="1723842"/>
            <a:ext cx="797665"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err="1" smtClean="0">
                <a:solidFill>
                  <a:srgbClr val="FF0000"/>
                </a:solidFill>
              </a:rPr>
              <a:t>gcd</a:t>
            </a:r>
            <a:endParaRPr lang="en-NZ" dirty="0">
              <a:solidFill>
                <a:srgbClr val="FF0000"/>
              </a:solidFill>
            </a:endParaRPr>
          </a:p>
        </p:txBody>
      </p:sp>
      <p:sp>
        <p:nvSpPr>
          <p:cNvPr id="10" name="TextBox 9"/>
          <p:cNvSpPr txBox="1"/>
          <p:nvPr/>
        </p:nvSpPr>
        <p:spPr>
          <a:xfrm>
            <a:off x="7162800" y="1731967"/>
            <a:ext cx="1752599"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smtClean="0">
                <a:solidFill>
                  <a:srgbClr val="FF0000"/>
                </a:solidFill>
              </a:rPr>
              <a:t>(</a:t>
            </a:r>
            <a:r>
              <a:rPr lang="en-NZ" dirty="0" err="1" smtClean="0">
                <a:solidFill>
                  <a:srgbClr val="FF0000"/>
                </a:solidFill>
              </a:rPr>
              <a:t>int</a:t>
            </a:r>
            <a:r>
              <a:rPr lang="en-NZ" dirty="0" smtClean="0">
                <a:solidFill>
                  <a:srgbClr val="FF0000"/>
                </a:solidFill>
              </a:rPr>
              <a:t>)quotient</a:t>
            </a:r>
            <a:endParaRPr lang="en-NZ" dirty="0">
              <a:solidFill>
                <a:srgbClr val="FF0000"/>
              </a:solidFill>
            </a:endParaRPr>
          </a:p>
        </p:txBody>
      </p:sp>
      <p:sp>
        <p:nvSpPr>
          <p:cNvPr id="11" name="Left Brace 10"/>
          <p:cNvSpPr/>
          <p:nvPr/>
        </p:nvSpPr>
        <p:spPr bwMode="auto">
          <a:xfrm rot="10800000">
            <a:off x="6248400" y="2476500"/>
            <a:ext cx="533400" cy="1066800"/>
          </a:xfrm>
          <a:prstGeom prst="leftBrace">
            <a:avLst/>
          </a:prstGeom>
          <a:solidFill>
            <a:srgbClr val="00B8FF">
              <a:alpha val="32000"/>
            </a:srgbClr>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cxnSp>
        <p:nvCxnSpPr>
          <p:cNvPr id="4" name="Straight Arrow Connector 3"/>
          <p:cNvCxnSpPr>
            <a:stCxn id="11" idx="1"/>
          </p:cNvCxnSpPr>
          <p:nvPr/>
        </p:nvCxnSpPr>
        <p:spPr bwMode="auto">
          <a:xfrm>
            <a:off x="6781800" y="3009900"/>
            <a:ext cx="914400" cy="2667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a:xfrm>
            <a:off x="2488110" y="6096000"/>
            <a:ext cx="2664512" cy="461665"/>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err="1">
                <a:solidFill>
                  <a:srgbClr val="0000FF"/>
                </a:solidFill>
                <a:latin typeface="Arial" pitchFamily="34" charset="0"/>
                <a:ea typeface="Luxi Sans" charset="0"/>
                <a:cs typeface="Arial" pitchFamily="34" charset="0"/>
              </a:rPr>
              <a:t>ax</a:t>
            </a:r>
            <a:r>
              <a:rPr lang="en-GB" dirty="0">
                <a:solidFill>
                  <a:srgbClr val="0000FF"/>
                </a:solidFill>
                <a:latin typeface="Arial" pitchFamily="34" charset="0"/>
                <a:ea typeface="Luxi Sans" charset="0"/>
                <a:cs typeface="Arial" pitchFamily="34" charset="0"/>
              </a:rPr>
              <a:t> + by = </a:t>
            </a:r>
            <a:r>
              <a:rPr lang="en-GB" dirty="0" err="1">
                <a:solidFill>
                  <a:srgbClr val="0000FF"/>
                </a:solidFill>
                <a:latin typeface="Arial" pitchFamily="34" charset="0"/>
                <a:ea typeface="Luxi Sans" charset="0"/>
                <a:cs typeface="Arial" pitchFamily="34" charset="0"/>
              </a:rPr>
              <a:t>gcd</a:t>
            </a:r>
            <a:r>
              <a:rPr lang="en-GB" dirty="0">
                <a:solidFill>
                  <a:srgbClr val="0000FF"/>
                </a:solidFill>
                <a:latin typeface="Arial" pitchFamily="34" charset="0"/>
                <a:ea typeface="Luxi Sans" charset="0"/>
                <a:cs typeface="Arial" pitchFamily="34" charset="0"/>
              </a:rPr>
              <a:t>(</a:t>
            </a:r>
            <a:r>
              <a:rPr lang="en-GB" dirty="0" err="1">
                <a:solidFill>
                  <a:srgbClr val="0000FF"/>
                </a:solidFill>
                <a:latin typeface="Arial" pitchFamily="34" charset="0"/>
                <a:ea typeface="Luxi Sans" charset="0"/>
                <a:cs typeface="Arial" pitchFamily="34" charset="0"/>
              </a:rPr>
              <a:t>a,b</a:t>
            </a:r>
            <a:r>
              <a:rPr lang="en-GB" dirty="0">
                <a:solidFill>
                  <a:srgbClr val="0000FF"/>
                </a:solidFill>
                <a:latin typeface="Arial" pitchFamily="34" charset="0"/>
                <a:ea typeface="Luxi Sans" charset="0"/>
                <a:cs typeface="Arial" pitchFamily="34" charset="0"/>
              </a:rPr>
              <a:t>)</a:t>
            </a:r>
          </a:p>
        </p:txBody>
      </p:sp>
      <p:sp>
        <p:nvSpPr>
          <p:cNvPr id="3" name="TextBox 2"/>
          <p:cNvSpPr txBox="1"/>
          <p:nvPr/>
        </p:nvSpPr>
        <p:spPr>
          <a:xfrm>
            <a:off x="5786559" y="3810000"/>
            <a:ext cx="2252540" cy="461665"/>
          </a:xfrm>
          <a:prstGeom prst="rect">
            <a:avLst/>
          </a:prstGeom>
          <a:noFill/>
        </p:spPr>
        <p:txBody>
          <a:bodyPr wrap="none" rtlCol="0">
            <a:spAutoFit/>
          </a:bodyPr>
          <a:lstStyle/>
          <a:p>
            <a:r>
              <a:rPr lang="en-NZ" dirty="0" smtClean="0">
                <a:solidFill>
                  <a:srgbClr val="FF0000"/>
                </a:solidFill>
              </a:rPr>
              <a:t>Solve for Step 1.</a:t>
            </a:r>
            <a:endParaRPr lang="en-NZ" dirty="0">
              <a:solidFill>
                <a:srgbClr val="FF0000"/>
              </a:solidFill>
            </a:endParaRPr>
          </a:p>
        </p:txBody>
      </p:sp>
      <p:cxnSp>
        <p:nvCxnSpPr>
          <p:cNvPr id="14" name="Straight Arrow Connector 13"/>
          <p:cNvCxnSpPr/>
          <p:nvPr/>
        </p:nvCxnSpPr>
        <p:spPr bwMode="auto">
          <a:xfrm flipV="1">
            <a:off x="7391400" y="3429000"/>
            <a:ext cx="300842" cy="457200"/>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5398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533400" y="228600"/>
            <a:ext cx="8323263" cy="11430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a:latin typeface="Arial" pitchFamily="34" charset="0"/>
                <a:cs typeface="Arial" pitchFamily="34" charset="0"/>
              </a:rPr>
              <a:t>Extended Euclidean Algorithm:</a:t>
            </a:r>
          </a:p>
        </p:txBody>
      </p:sp>
      <p:sp>
        <p:nvSpPr>
          <p:cNvPr id="39938" name="AutoShape 2"/>
          <p:cNvSpPr>
            <a:spLocks noChangeArrowheads="1"/>
          </p:cNvSpPr>
          <p:nvPr/>
        </p:nvSpPr>
        <p:spPr bwMode="auto">
          <a:xfrm>
            <a:off x="846138" y="1295400"/>
            <a:ext cx="4666960" cy="463846"/>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Using a table with z=</a:t>
            </a:r>
            <a:r>
              <a:rPr lang="en-GB" dirty="0" smtClean="0">
                <a:solidFill>
                  <a:srgbClr val="FF0000"/>
                </a:solidFill>
                <a:latin typeface="Arial" pitchFamily="34" charset="0"/>
                <a:ea typeface="Luxi Sans" charset="0"/>
                <a:cs typeface="Arial" pitchFamily="34" charset="0"/>
              </a:rPr>
              <a:t>40</a:t>
            </a:r>
            <a:r>
              <a:rPr lang="en-GB" dirty="0" smtClean="0">
                <a:solidFill>
                  <a:srgbClr val="000000"/>
                </a:solidFill>
                <a:latin typeface="Arial" pitchFamily="34" charset="0"/>
                <a:ea typeface="Luxi Sans" charset="0"/>
                <a:cs typeface="Arial" pitchFamily="34" charset="0"/>
              </a:rPr>
              <a:t> and e=</a:t>
            </a:r>
            <a:r>
              <a:rPr lang="en-GB" dirty="0" smtClean="0">
                <a:solidFill>
                  <a:srgbClr val="FF0000"/>
                </a:solidFill>
                <a:latin typeface="Arial" pitchFamily="34" charset="0"/>
                <a:ea typeface="Luxi Sans" charset="0"/>
                <a:cs typeface="Arial" pitchFamily="34" charset="0"/>
              </a:rPr>
              <a:t>7</a:t>
            </a:r>
            <a:r>
              <a:rPr lang="en-GB" dirty="0" smtClean="0">
                <a:solidFill>
                  <a:srgbClr val="000000"/>
                </a:solidFill>
                <a:latin typeface="Arial" pitchFamily="34" charset="0"/>
                <a:ea typeface="Luxi Sans" charset="0"/>
                <a:cs typeface="Arial" pitchFamily="34" charset="0"/>
              </a:rPr>
              <a:t>:</a:t>
            </a:r>
          </a:p>
        </p:txBody>
      </p:sp>
      <p:graphicFrame>
        <p:nvGraphicFramePr>
          <p:cNvPr id="39939" name="Group 3"/>
          <p:cNvGraphicFramePr>
            <a:graphicFrameLocks noGrp="1"/>
          </p:cNvGraphicFramePr>
          <p:nvPr>
            <p:extLst>
              <p:ext uri="{D42A27DB-BD31-4B8C-83A1-F6EECF244321}">
                <p14:modId xmlns:p14="http://schemas.microsoft.com/office/powerpoint/2010/main" val="3678286413"/>
              </p:ext>
            </p:extLst>
          </p:nvPr>
        </p:nvGraphicFramePr>
        <p:xfrm>
          <a:off x="376238" y="1928813"/>
          <a:ext cx="8415337" cy="3890935"/>
        </p:xfrm>
        <a:graphic>
          <a:graphicData uri="http://schemas.openxmlformats.org/drawingml/2006/table">
            <a:tbl>
              <a:tblPr/>
              <a:tblGrid>
                <a:gridCol w="1017587"/>
                <a:gridCol w="1614488"/>
                <a:gridCol w="1962150"/>
                <a:gridCol w="1797050"/>
                <a:gridCol w="2024062"/>
              </a:tblGrid>
              <a:tr h="463550">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0000"/>
                          </a:solidFill>
                          <a:effectLst/>
                          <a:latin typeface="Arial" pitchFamily="34" charset="0"/>
                          <a:cs typeface="DejaVu Sans" pitchFamily="34" charset="0"/>
                        </a:rPr>
                        <a:t>step</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x</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y</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w</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0000"/>
                          </a:solidFill>
                          <a:effectLst/>
                          <a:latin typeface="Arial" pitchFamily="34" charset="0"/>
                          <a:cs typeface="DejaVu Sans" pitchFamily="34" charset="0"/>
                        </a:rPr>
                        <a:t>k</a:t>
                      </a:r>
                    </a:p>
                  </a:txBody>
                  <a:tcPr marL="90000" marR="90000" marT="142200" marB="46800" horzOverflow="overflow">
                    <a:lnL>
                      <a:noFill/>
                    </a:lnL>
                    <a:lnR>
                      <a:noFill/>
                    </a:lnR>
                    <a:lnT>
                      <a:noFill/>
                    </a:lnT>
                    <a:lnB>
                      <a:noFill/>
                    </a:lnB>
                    <a:lnTlToBr>
                      <a:noFill/>
                    </a:lnTlToBr>
                    <a:lnBlToTr>
                      <a:noFill/>
                    </a:lnBlToTr>
                    <a:solidFill>
                      <a:srgbClr val="B3B3B3"/>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00"/>
                          </a:solidFill>
                          <a:effectLst/>
                          <a:latin typeface="Arial" pitchFamily="34" charset="0"/>
                          <a:cs typeface="DejaVu Sans" pitchFamily="34" charset="0"/>
                        </a:rPr>
                        <a:t>40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00"/>
                          </a:solidFill>
                          <a:effectLst/>
                          <a:latin typeface="Arial" pitchFamily="34" charset="0"/>
                          <a:cs typeface="DejaVu Sans" pitchFamily="34" charset="0"/>
                        </a:rPr>
                        <a:t>7</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E6E6E6"/>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3</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1" i="0" u="none" strike="noStrike" cap="none" normalizeH="0" baseline="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dirty="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r>
            </a:tbl>
          </a:graphicData>
        </a:graphic>
      </p:graphicFrame>
      <p:sp>
        <p:nvSpPr>
          <p:cNvPr id="6" name="Text Box 39"/>
          <p:cNvSpPr txBox="1">
            <a:spLocks noChangeArrowheads="1"/>
          </p:cNvSpPr>
          <p:nvPr/>
        </p:nvSpPr>
        <p:spPr bwMode="auto">
          <a:xfrm>
            <a:off x="6592432" y="115926"/>
            <a:ext cx="2438400" cy="1660672"/>
          </a:xfrm>
          <a:prstGeom prst="rect">
            <a:avLst/>
          </a:prstGeom>
          <a:solidFill>
            <a:srgbClr val="FFFFC5"/>
          </a:solidFill>
          <a:ln w="9525" cap="flat">
            <a:solidFill>
              <a:srgbClr val="3465A4"/>
            </a:solidFill>
            <a:round/>
            <a:headEnd/>
            <a:tailEnd/>
          </a:ln>
          <a:effectLst>
            <a:outerShdw blurRad="50800" dist="38100" dir="8100000" algn="tr" rotWithShape="0">
              <a:prstClr val="black">
                <a:alpha val="40000"/>
              </a:prstClr>
            </a:outerShdw>
          </a:effec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buSzPct val="100000"/>
            </a:pPr>
            <a:r>
              <a:rPr lang="en-GB" sz="1800" dirty="0" smtClean="0">
                <a:solidFill>
                  <a:srgbClr val="0000FF"/>
                </a:solidFill>
                <a:latin typeface="Arial" pitchFamily="34" charset="0"/>
                <a:cs typeface="Arial" pitchFamily="34" charset="0"/>
              </a:rPr>
              <a:t>STEPS</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k</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a:t>
            </a:r>
            <a:r>
              <a:rPr lang="en-GB" sz="1800" dirty="0" err="1" smtClean="0">
                <a:solidFill>
                  <a:srgbClr val="0000FF"/>
                </a:solidFill>
                <a:latin typeface="Arial" pitchFamily="34" charset="0"/>
                <a:cs typeface="Arial" pitchFamily="34" charset="0"/>
              </a:rPr>
              <a:t>int</a:t>
            </a:r>
            <a:r>
              <a:rPr lang="en-GB" sz="1800" dirty="0" smtClean="0">
                <a:solidFill>
                  <a:srgbClr val="0000FF"/>
                </a:solidFill>
                <a:latin typeface="Arial" pitchFamily="34" charset="0"/>
                <a:cs typeface="Arial" pitchFamily="34" charset="0"/>
              </a:rPr>
              <a:t>)w</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a:t>
            </a:r>
            <a:r>
              <a:rPr lang="en-GB" sz="1800" dirty="0" err="1" smtClean="0">
                <a:solidFill>
                  <a:srgbClr val="0000FF"/>
                </a:solidFill>
                <a:latin typeface="Arial" pitchFamily="34" charset="0"/>
                <a:cs typeface="Arial" pitchFamily="34" charset="0"/>
              </a:rPr>
              <a:t>w</a:t>
            </a:r>
            <a:r>
              <a:rPr lang="en-GB" sz="1800" baseline="-33000" dirty="0" err="1" smtClean="0">
                <a:solidFill>
                  <a:srgbClr val="0000FF"/>
                </a:solidFill>
                <a:latin typeface="Arial" pitchFamily="34" charset="0"/>
                <a:cs typeface="Arial" pitchFamily="34" charset="0"/>
              </a:rPr>
              <a:t>i</a:t>
            </a:r>
            <a:endParaRPr lang="en-GB" sz="1800" baseline="-33000" dirty="0" smtClean="0">
              <a:solidFill>
                <a:srgbClr val="0000FF"/>
              </a:solidFill>
              <a:latin typeface="Arial" pitchFamily="34" charset="0"/>
              <a:cs typeface="Arial" pitchFamily="34" charset="0"/>
            </a:endParaRPr>
          </a:p>
          <a:p>
            <a:pPr marL="514350" indent="-514350" defTabSz="449263">
              <a:buSzPct val="100000"/>
              <a:buFont typeface="+mj-lt"/>
              <a:buAutoNum type="arabicPeriod"/>
            </a:pPr>
            <a:r>
              <a:rPr lang="en-GB" sz="1800" dirty="0" smtClean="0">
                <a:solidFill>
                  <a:srgbClr val="0000FF"/>
                </a:solidFill>
                <a:latin typeface="Arial" pitchFamily="34" charset="0"/>
                <a:cs typeface="Arial" pitchFamily="34" charset="0"/>
              </a:rPr>
              <a:t>x</a:t>
            </a:r>
            <a:r>
              <a:rPr lang="en-GB" sz="1800" baseline="-33000" dirty="0"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x</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x</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y</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y</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y</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w</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w</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w</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p:txBody>
      </p:sp>
      <p:sp>
        <p:nvSpPr>
          <p:cNvPr id="7" name="Rectangle 6"/>
          <p:cNvSpPr/>
          <p:nvPr/>
        </p:nvSpPr>
        <p:spPr bwMode="auto">
          <a:xfrm>
            <a:off x="1752600" y="2421082"/>
            <a:ext cx="4572000" cy="1177636"/>
          </a:xfrm>
          <a:prstGeom prst="rect">
            <a:avLst/>
          </a:prstGeom>
          <a:solidFill>
            <a:srgbClr val="00B8FF">
              <a:alpha val="26000"/>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2" name="TextBox 1"/>
          <p:cNvSpPr txBox="1"/>
          <p:nvPr/>
        </p:nvSpPr>
        <p:spPr>
          <a:xfrm>
            <a:off x="3820366" y="1738353"/>
            <a:ext cx="338554" cy="286657"/>
          </a:xfrm>
          <a:prstGeom prst="rect">
            <a:avLst/>
          </a:prstGeom>
          <a:solidFill>
            <a:srgbClr val="00B0F0"/>
          </a:solidFill>
          <a:effectLst>
            <a:outerShdw blurRad="50800" dist="38100" dir="8100000" algn="tr" rotWithShape="0">
              <a:prstClr val="black">
                <a:alpha val="40000"/>
              </a:prstClr>
            </a:outerShdw>
          </a:effectLst>
        </p:spPr>
        <p:txBody>
          <a:bodyPr wrap="none" rtlCol="0" anchor="ctr">
            <a:spAutoFit/>
          </a:bodyPr>
          <a:lstStyle/>
          <a:p>
            <a:pPr algn="ctr"/>
            <a:r>
              <a:rPr lang="en-NZ" dirty="0">
                <a:solidFill>
                  <a:srgbClr val="FF0000"/>
                </a:solidFill>
              </a:rPr>
              <a:t>d</a:t>
            </a:r>
          </a:p>
        </p:txBody>
      </p:sp>
      <p:sp>
        <p:nvSpPr>
          <p:cNvPr id="9" name="TextBox 8"/>
          <p:cNvSpPr txBox="1"/>
          <p:nvPr/>
        </p:nvSpPr>
        <p:spPr>
          <a:xfrm>
            <a:off x="5645493" y="1723842"/>
            <a:ext cx="797665"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err="1" smtClean="0">
                <a:solidFill>
                  <a:srgbClr val="FF0000"/>
                </a:solidFill>
              </a:rPr>
              <a:t>gcd</a:t>
            </a:r>
            <a:endParaRPr lang="en-NZ" dirty="0">
              <a:solidFill>
                <a:srgbClr val="FF0000"/>
              </a:solidFill>
            </a:endParaRPr>
          </a:p>
        </p:txBody>
      </p:sp>
      <p:sp>
        <p:nvSpPr>
          <p:cNvPr id="11" name="Left Brace 10"/>
          <p:cNvSpPr/>
          <p:nvPr/>
        </p:nvSpPr>
        <p:spPr bwMode="auto">
          <a:xfrm rot="10800000">
            <a:off x="6248400" y="2476500"/>
            <a:ext cx="533400" cy="1066800"/>
          </a:xfrm>
          <a:prstGeom prst="leftBrace">
            <a:avLst/>
          </a:prstGeom>
          <a:solidFill>
            <a:srgbClr val="00B8FF">
              <a:alpha val="32000"/>
            </a:srgbClr>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cxnSp>
        <p:nvCxnSpPr>
          <p:cNvPr id="4" name="Straight Arrow Connector 3"/>
          <p:cNvCxnSpPr>
            <a:stCxn id="11" idx="1"/>
          </p:cNvCxnSpPr>
          <p:nvPr/>
        </p:nvCxnSpPr>
        <p:spPr bwMode="auto">
          <a:xfrm>
            <a:off x="6781800" y="3009900"/>
            <a:ext cx="914400" cy="2667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nvSpPr>
        <p:spPr>
          <a:xfrm>
            <a:off x="7162800" y="1731967"/>
            <a:ext cx="1752599"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smtClean="0">
                <a:solidFill>
                  <a:srgbClr val="FF0000"/>
                </a:solidFill>
              </a:rPr>
              <a:t>(</a:t>
            </a:r>
            <a:r>
              <a:rPr lang="en-NZ" dirty="0" err="1" smtClean="0">
                <a:solidFill>
                  <a:srgbClr val="FF0000"/>
                </a:solidFill>
              </a:rPr>
              <a:t>int</a:t>
            </a:r>
            <a:r>
              <a:rPr lang="en-NZ" dirty="0" smtClean="0">
                <a:solidFill>
                  <a:srgbClr val="FF0000"/>
                </a:solidFill>
              </a:rPr>
              <a:t>)quotient</a:t>
            </a:r>
            <a:endParaRPr lang="en-NZ" dirty="0">
              <a:solidFill>
                <a:srgbClr val="FF0000"/>
              </a:solidFill>
            </a:endParaRPr>
          </a:p>
        </p:txBody>
      </p:sp>
      <p:sp>
        <p:nvSpPr>
          <p:cNvPr id="15" name="Rectangle 14"/>
          <p:cNvSpPr/>
          <p:nvPr/>
        </p:nvSpPr>
        <p:spPr>
          <a:xfrm>
            <a:off x="2488110" y="6096000"/>
            <a:ext cx="2664512" cy="461665"/>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err="1">
                <a:solidFill>
                  <a:srgbClr val="0000FF"/>
                </a:solidFill>
                <a:latin typeface="Arial" pitchFamily="34" charset="0"/>
                <a:ea typeface="Luxi Sans" charset="0"/>
                <a:cs typeface="Arial" pitchFamily="34" charset="0"/>
              </a:rPr>
              <a:t>ax</a:t>
            </a:r>
            <a:r>
              <a:rPr lang="en-GB" dirty="0">
                <a:solidFill>
                  <a:srgbClr val="0000FF"/>
                </a:solidFill>
                <a:latin typeface="Arial" pitchFamily="34" charset="0"/>
                <a:ea typeface="Luxi Sans" charset="0"/>
                <a:cs typeface="Arial" pitchFamily="34" charset="0"/>
              </a:rPr>
              <a:t> + by = </a:t>
            </a:r>
            <a:r>
              <a:rPr lang="en-GB" dirty="0" err="1">
                <a:solidFill>
                  <a:srgbClr val="0000FF"/>
                </a:solidFill>
                <a:latin typeface="Arial" pitchFamily="34" charset="0"/>
                <a:ea typeface="Luxi Sans" charset="0"/>
                <a:cs typeface="Arial" pitchFamily="34" charset="0"/>
              </a:rPr>
              <a:t>gcd</a:t>
            </a:r>
            <a:r>
              <a:rPr lang="en-GB" dirty="0">
                <a:solidFill>
                  <a:srgbClr val="0000FF"/>
                </a:solidFill>
                <a:latin typeface="Arial" pitchFamily="34" charset="0"/>
                <a:ea typeface="Luxi Sans" charset="0"/>
                <a:cs typeface="Arial" pitchFamily="34" charset="0"/>
              </a:rPr>
              <a:t>(</a:t>
            </a:r>
            <a:r>
              <a:rPr lang="en-GB" dirty="0" err="1">
                <a:solidFill>
                  <a:srgbClr val="0000FF"/>
                </a:solidFill>
                <a:latin typeface="Arial" pitchFamily="34" charset="0"/>
                <a:ea typeface="Luxi Sans" charset="0"/>
                <a:cs typeface="Arial" pitchFamily="34" charset="0"/>
              </a:rPr>
              <a:t>a,b</a:t>
            </a:r>
            <a:r>
              <a:rPr lang="en-GB" dirty="0">
                <a:solidFill>
                  <a:srgbClr val="0000FF"/>
                </a:solidFill>
                <a:latin typeface="Arial" pitchFamily="34" charset="0"/>
                <a:ea typeface="Luxi Sans" charset="0"/>
                <a:cs typeface="Arial" pitchFamily="34" charset="0"/>
              </a:rPr>
              <a:t>)</a:t>
            </a:r>
          </a:p>
        </p:txBody>
      </p:sp>
      <p:sp>
        <p:nvSpPr>
          <p:cNvPr id="16" name="TextBox 15"/>
          <p:cNvSpPr txBox="1"/>
          <p:nvPr/>
        </p:nvSpPr>
        <p:spPr>
          <a:xfrm>
            <a:off x="1485439" y="4057368"/>
            <a:ext cx="1039067" cy="461665"/>
          </a:xfrm>
          <a:prstGeom prst="rect">
            <a:avLst/>
          </a:prstGeom>
          <a:noFill/>
        </p:spPr>
        <p:txBody>
          <a:bodyPr wrap="none" rtlCol="0">
            <a:spAutoFit/>
          </a:bodyPr>
          <a:lstStyle/>
          <a:p>
            <a:r>
              <a:rPr lang="en-NZ" dirty="0" smtClean="0">
                <a:solidFill>
                  <a:srgbClr val="FF0000"/>
                </a:solidFill>
              </a:rPr>
              <a:t>Step 2.</a:t>
            </a:r>
            <a:endParaRPr lang="en-NZ" dirty="0">
              <a:solidFill>
                <a:srgbClr val="FF0000"/>
              </a:solidFill>
            </a:endParaRPr>
          </a:p>
        </p:txBody>
      </p:sp>
      <p:sp>
        <p:nvSpPr>
          <p:cNvPr id="17" name="TextBox 16"/>
          <p:cNvSpPr txBox="1"/>
          <p:nvPr/>
        </p:nvSpPr>
        <p:spPr>
          <a:xfrm>
            <a:off x="3470109" y="4058722"/>
            <a:ext cx="1039067" cy="461665"/>
          </a:xfrm>
          <a:prstGeom prst="rect">
            <a:avLst/>
          </a:prstGeom>
          <a:noFill/>
        </p:spPr>
        <p:txBody>
          <a:bodyPr wrap="none" rtlCol="0">
            <a:spAutoFit/>
          </a:bodyPr>
          <a:lstStyle/>
          <a:p>
            <a:r>
              <a:rPr lang="en-NZ" dirty="0" smtClean="0">
                <a:solidFill>
                  <a:srgbClr val="FF0000"/>
                </a:solidFill>
              </a:rPr>
              <a:t>Step 3.</a:t>
            </a:r>
            <a:endParaRPr lang="en-NZ" dirty="0">
              <a:solidFill>
                <a:srgbClr val="FF0000"/>
              </a:solidFill>
            </a:endParaRPr>
          </a:p>
        </p:txBody>
      </p:sp>
      <p:sp>
        <p:nvSpPr>
          <p:cNvPr id="18" name="TextBox 17"/>
          <p:cNvSpPr txBox="1"/>
          <p:nvPr/>
        </p:nvSpPr>
        <p:spPr>
          <a:xfrm>
            <a:off x="5404091" y="4058722"/>
            <a:ext cx="1039067" cy="461665"/>
          </a:xfrm>
          <a:prstGeom prst="rect">
            <a:avLst/>
          </a:prstGeom>
          <a:noFill/>
        </p:spPr>
        <p:txBody>
          <a:bodyPr wrap="none" rtlCol="0">
            <a:spAutoFit/>
          </a:bodyPr>
          <a:lstStyle/>
          <a:p>
            <a:r>
              <a:rPr lang="en-NZ" dirty="0" smtClean="0">
                <a:solidFill>
                  <a:srgbClr val="FF0000"/>
                </a:solidFill>
              </a:rPr>
              <a:t>Step 4.</a:t>
            </a:r>
            <a:endParaRPr lang="en-NZ" dirty="0">
              <a:solidFill>
                <a:srgbClr val="FF0000"/>
              </a:solidFill>
            </a:endParaRPr>
          </a:p>
        </p:txBody>
      </p:sp>
      <p:cxnSp>
        <p:nvCxnSpPr>
          <p:cNvPr id="8" name="Straight Arrow Connector 7"/>
          <p:cNvCxnSpPr/>
          <p:nvPr/>
        </p:nvCxnSpPr>
        <p:spPr bwMode="auto">
          <a:xfrm flipV="1">
            <a:off x="2004972" y="3962400"/>
            <a:ext cx="128628" cy="228600"/>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3861015" y="3943068"/>
            <a:ext cx="128628" cy="228600"/>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flipV="1">
            <a:off x="5794996" y="3943068"/>
            <a:ext cx="128628" cy="228600"/>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34571416"/>
      </p:ext>
    </p:extLst>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533400" y="228600"/>
            <a:ext cx="8323263" cy="11430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a:latin typeface="Arial" pitchFamily="34" charset="0"/>
                <a:cs typeface="Arial" pitchFamily="34" charset="0"/>
              </a:rPr>
              <a:t>Extended Euclidean Algorithm:</a:t>
            </a:r>
          </a:p>
        </p:txBody>
      </p:sp>
      <p:sp>
        <p:nvSpPr>
          <p:cNvPr id="39938" name="AutoShape 2"/>
          <p:cNvSpPr>
            <a:spLocks noChangeArrowheads="1"/>
          </p:cNvSpPr>
          <p:nvPr/>
        </p:nvSpPr>
        <p:spPr bwMode="auto">
          <a:xfrm>
            <a:off x="846138" y="1295400"/>
            <a:ext cx="4666960" cy="463846"/>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Using a table with z=</a:t>
            </a:r>
            <a:r>
              <a:rPr lang="en-GB" dirty="0" smtClean="0">
                <a:solidFill>
                  <a:srgbClr val="FF0000"/>
                </a:solidFill>
                <a:latin typeface="Arial" pitchFamily="34" charset="0"/>
                <a:ea typeface="Luxi Sans" charset="0"/>
                <a:cs typeface="Arial" pitchFamily="34" charset="0"/>
              </a:rPr>
              <a:t>40</a:t>
            </a:r>
            <a:r>
              <a:rPr lang="en-GB" dirty="0" smtClean="0">
                <a:solidFill>
                  <a:srgbClr val="000000"/>
                </a:solidFill>
                <a:latin typeface="Arial" pitchFamily="34" charset="0"/>
                <a:ea typeface="Luxi Sans" charset="0"/>
                <a:cs typeface="Arial" pitchFamily="34" charset="0"/>
              </a:rPr>
              <a:t> and e=</a:t>
            </a:r>
            <a:r>
              <a:rPr lang="en-GB" dirty="0" smtClean="0">
                <a:solidFill>
                  <a:srgbClr val="FF0000"/>
                </a:solidFill>
                <a:latin typeface="Arial" pitchFamily="34" charset="0"/>
                <a:ea typeface="Luxi Sans" charset="0"/>
                <a:cs typeface="Arial" pitchFamily="34" charset="0"/>
              </a:rPr>
              <a:t>7</a:t>
            </a:r>
            <a:r>
              <a:rPr lang="en-GB" dirty="0" smtClean="0">
                <a:solidFill>
                  <a:srgbClr val="000000"/>
                </a:solidFill>
                <a:latin typeface="Arial" pitchFamily="34" charset="0"/>
                <a:ea typeface="Luxi Sans" charset="0"/>
                <a:cs typeface="Arial" pitchFamily="34" charset="0"/>
              </a:rPr>
              <a:t>:</a:t>
            </a:r>
          </a:p>
        </p:txBody>
      </p:sp>
      <p:graphicFrame>
        <p:nvGraphicFramePr>
          <p:cNvPr id="39939" name="Group 3"/>
          <p:cNvGraphicFramePr>
            <a:graphicFrameLocks noGrp="1"/>
          </p:cNvGraphicFramePr>
          <p:nvPr>
            <p:extLst>
              <p:ext uri="{D42A27DB-BD31-4B8C-83A1-F6EECF244321}">
                <p14:modId xmlns:p14="http://schemas.microsoft.com/office/powerpoint/2010/main" val="2339011679"/>
              </p:ext>
            </p:extLst>
          </p:nvPr>
        </p:nvGraphicFramePr>
        <p:xfrm>
          <a:off x="376238" y="1928813"/>
          <a:ext cx="8415337" cy="3890935"/>
        </p:xfrm>
        <a:graphic>
          <a:graphicData uri="http://schemas.openxmlformats.org/drawingml/2006/table">
            <a:tbl>
              <a:tblPr/>
              <a:tblGrid>
                <a:gridCol w="1017587"/>
                <a:gridCol w="1614488"/>
                <a:gridCol w="1962150"/>
                <a:gridCol w="1797050"/>
                <a:gridCol w="2024062"/>
              </a:tblGrid>
              <a:tr h="463550">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0000"/>
                          </a:solidFill>
                          <a:effectLst/>
                          <a:latin typeface="Arial" pitchFamily="34" charset="0"/>
                          <a:cs typeface="DejaVu Sans" pitchFamily="34" charset="0"/>
                        </a:rPr>
                        <a:t>step</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x</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y</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w</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0000"/>
                          </a:solidFill>
                          <a:effectLst/>
                          <a:latin typeface="Arial" pitchFamily="34" charset="0"/>
                          <a:cs typeface="DejaVu Sans" pitchFamily="34" charset="0"/>
                        </a:rPr>
                        <a:t>k</a:t>
                      </a:r>
                    </a:p>
                  </a:txBody>
                  <a:tcPr marL="90000" marR="90000" marT="142200" marB="46800" horzOverflow="overflow">
                    <a:lnL>
                      <a:noFill/>
                    </a:lnL>
                    <a:lnR>
                      <a:noFill/>
                    </a:lnR>
                    <a:lnT>
                      <a:noFill/>
                    </a:lnT>
                    <a:lnB>
                      <a:noFill/>
                    </a:lnB>
                    <a:lnTlToBr>
                      <a:noFill/>
                    </a:lnTlToBr>
                    <a:lnBlToTr>
                      <a:noFill/>
                    </a:lnBlToTr>
                    <a:solidFill>
                      <a:srgbClr val="B3B3B3"/>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00"/>
                          </a:solidFill>
                          <a:effectLst/>
                          <a:latin typeface="Arial" pitchFamily="34" charset="0"/>
                          <a:cs typeface="DejaVu Sans" pitchFamily="34" charset="0"/>
                        </a:rPr>
                        <a:t>40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00"/>
                          </a:solidFill>
                          <a:effectLst/>
                          <a:latin typeface="Arial" pitchFamily="34" charset="0"/>
                          <a:cs typeface="DejaVu Sans" pitchFamily="34" charset="0"/>
                        </a:rPr>
                        <a:t>7</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E6E6E6"/>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3</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4</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6</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3</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FF"/>
                          </a:solidFill>
                          <a:effectLst/>
                          <a:latin typeface="Arial" pitchFamily="34" charset="0"/>
                          <a:cs typeface="DejaVu Sans" pitchFamily="34" charset="0"/>
                        </a:rPr>
                        <a:t>-17</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6</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r>
            </a:tbl>
          </a:graphicData>
        </a:graphic>
      </p:graphicFrame>
      <p:sp>
        <p:nvSpPr>
          <p:cNvPr id="39975" name="Text Box 39"/>
          <p:cNvSpPr txBox="1">
            <a:spLocks noChangeArrowheads="1"/>
          </p:cNvSpPr>
          <p:nvPr/>
        </p:nvSpPr>
        <p:spPr bwMode="auto">
          <a:xfrm>
            <a:off x="382588" y="5877272"/>
            <a:ext cx="811371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buSzPct val="100000"/>
            </a:pPr>
            <a:r>
              <a:rPr lang="en-GB" dirty="0" smtClean="0">
                <a:latin typeface="Arial" pitchFamily="34" charset="0"/>
                <a:cs typeface="Arial" pitchFamily="34" charset="0"/>
              </a:rPr>
              <a:t>If d is negative, d=</a:t>
            </a:r>
            <a:r>
              <a:rPr lang="en-GB" dirty="0" err="1" smtClean="0">
                <a:latin typeface="Arial" pitchFamily="34" charset="0"/>
                <a:cs typeface="Arial" pitchFamily="34" charset="0"/>
              </a:rPr>
              <a:t>d+z</a:t>
            </a:r>
            <a:r>
              <a:rPr lang="en-GB" dirty="0" smtClean="0">
                <a:latin typeface="Arial" pitchFamily="34" charset="0"/>
                <a:cs typeface="Arial" pitchFamily="34" charset="0"/>
              </a:rPr>
              <a:t> will be suitable </a:t>
            </a:r>
            <a:r>
              <a:rPr lang="en-GB" dirty="0" smtClean="0">
                <a:solidFill>
                  <a:srgbClr val="008000"/>
                </a:solidFill>
                <a:latin typeface="Arial" pitchFamily="34" charset="0"/>
                <a:cs typeface="Arial" pitchFamily="34" charset="0"/>
              </a:rPr>
              <a:t>d=-17+40=23</a:t>
            </a:r>
          </a:p>
          <a:p>
            <a:pPr defTabSz="449263">
              <a:buSzPct val="100000"/>
            </a:pPr>
            <a:r>
              <a:rPr lang="en-GB" dirty="0" smtClean="0">
                <a:solidFill>
                  <a:srgbClr val="008000"/>
                </a:solidFill>
                <a:latin typeface="Arial" pitchFamily="34" charset="0"/>
                <a:cs typeface="Arial" pitchFamily="34" charset="0"/>
              </a:rPr>
              <a:t>d=23.  Done!</a:t>
            </a:r>
          </a:p>
        </p:txBody>
      </p:sp>
      <p:sp>
        <p:nvSpPr>
          <p:cNvPr id="6" name="Text Box 39"/>
          <p:cNvSpPr txBox="1">
            <a:spLocks noChangeArrowheads="1"/>
          </p:cNvSpPr>
          <p:nvPr/>
        </p:nvSpPr>
        <p:spPr bwMode="auto">
          <a:xfrm>
            <a:off x="6592432" y="115926"/>
            <a:ext cx="2438400" cy="1660672"/>
          </a:xfrm>
          <a:prstGeom prst="rect">
            <a:avLst/>
          </a:prstGeom>
          <a:solidFill>
            <a:srgbClr val="FFFFC5"/>
          </a:solidFill>
          <a:ln w="9525" cap="flat">
            <a:solidFill>
              <a:srgbClr val="3465A4"/>
            </a:solidFill>
            <a:round/>
            <a:headEnd/>
            <a:tailEnd/>
          </a:ln>
          <a:effectLst>
            <a:outerShdw blurRad="50800" dist="38100" dir="8100000" algn="tr" rotWithShape="0">
              <a:prstClr val="black">
                <a:alpha val="40000"/>
              </a:prstClr>
            </a:outerShdw>
          </a:effec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buSzPct val="100000"/>
            </a:pPr>
            <a:r>
              <a:rPr lang="en-GB" sz="1800" dirty="0" smtClean="0">
                <a:solidFill>
                  <a:srgbClr val="0000FF"/>
                </a:solidFill>
                <a:latin typeface="Arial" pitchFamily="34" charset="0"/>
                <a:cs typeface="Arial" pitchFamily="34" charset="0"/>
              </a:rPr>
              <a:t>STEPS</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k</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a:t>
            </a:r>
            <a:r>
              <a:rPr lang="en-GB" sz="1800" dirty="0" err="1" smtClean="0">
                <a:solidFill>
                  <a:srgbClr val="0000FF"/>
                </a:solidFill>
                <a:latin typeface="Arial" pitchFamily="34" charset="0"/>
                <a:cs typeface="Arial" pitchFamily="34" charset="0"/>
              </a:rPr>
              <a:t>int</a:t>
            </a:r>
            <a:r>
              <a:rPr lang="en-GB" sz="1800" dirty="0" smtClean="0">
                <a:solidFill>
                  <a:srgbClr val="0000FF"/>
                </a:solidFill>
                <a:latin typeface="Arial" pitchFamily="34" charset="0"/>
                <a:cs typeface="Arial" pitchFamily="34" charset="0"/>
              </a:rPr>
              <a:t>)w</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a:t>
            </a:r>
            <a:r>
              <a:rPr lang="en-GB" sz="1800" dirty="0" err="1" smtClean="0">
                <a:solidFill>
                  <a:srgbClr val="0000FF"/>
                </a:solidFill>
                <a:latin typeface="Arial" pitchFamily="34" charset="0"/>
                <a:cs typeface="Arial" pitchFamily="34" charset="0"/>
              </a:rPr>
              <a:t>w</a:t>
            </a:r>
            <a:r>
              <a:rPr lang="en-GB" sz="1800" baseline="-33000" dirty="0" err="1" smtClean="0">
                <a:solidFill>
                  <a:srgbClr val="0000FF"/>
                </a:solidFill>
                <a:latin typeface="Arial" pitchFamily="34" charset="0"/>
                <a:cs typeface="Arial" pitchFamily="34" charset="0"/>
              </a:rPr>
              <a:t>i</a:t>
            </a:r>
            <a:endParaRPr lang="en-GB" sz="1800" baseline="-33000" dirty="0" smtClean="0">
              <a:solidFill>
                <a:srgbClr val="0000FF"/>
              </a:solidFill>
              <a:latin typeface="Arial" pitchFamily="34" charset="0"/>
              <a:cs typeface="Arial" pitchFamily="34" charset="0"/>
            </a:endParaRPr>
          </a:p>
          <a:p>
            <a:pPr marL="514350" indent="-514350" defTabSz="449263">
              <a:buSzPct val="100000"/>
              <a:buFont typeface="+mj-lt"/>
              <a:buAutoNum type="arabicPeriod"/>
            </a:pPr>
            <a:r>
              <a:rPr lang="en-GB" sz="1800" dirty="0" smtClean="0">
                <a:solidFill>
                  <a:srgbClr val="0000FF"/>
                </a:solidFill>
                <a:latin typeface="Arial" pitchFamily="34" charset="0"/>
                <a:cs typeface="Arial" pitchFamily="34" charset="0"/>
              </a:rPr>
              <a:t>x</a:t>
            </a:r>
            <a:r>
              <a:rPr lang="en-GB" sz="1800" baseline="-33000" dirty="0"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x</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x</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y</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y</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y</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w</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w</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w</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p:txBody>
      </p:sp>
      <p:sp>
        <p:nvSpPr>
          <p:cNvPr id="7" name="Rectangle 6"/>
          <p:cNvSpPr/>
          <p:nvPr/>
        </p:nvSpPr>
        <p:spPr bwMode="auto">
          <a:xfrm>
            <a:off x="1752600" y="2421082"/>
            <a:ext cx="4572000" cy="1177636"/>
          </a:xfrm>
          <a:prstGeom prst="rect">
            <a:avLst/>
          </a:prstGeom>
          <a:solidFill>
            <a:srgbClr val="00B8FF">
              <a:alpha val="26000"/>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2" name="TextBox 1"/>
          <p:cNvSpPr txBox="1"/>
          <p:nvPr/>
        </p:nvSpPr>
        <p:spPr>
          <a:xfrm>
            <a:off x="3820366" y="1738353"/>
            <a:ext cx="338554" cy="286657"/>
          </a:xfrm>
          <a:prstGeom prst="rect">
            <a:avLst/>
          </a:prstGeom>
          <a:solidFill>
            <a:srgbClr val="00B0F0"/>
          </a:solidFill>
          <a:effectLst>
            <a:outerShdw blurRad="50800" dist="38100" dir="8100000" algn="tr" rotWithShape="0">
              <a:prstClr val="black">
                <a:alpha val="40000"/>
              </a:prstClr>
            </a:outerShdw>
          </a:effectLst>
        </p:spPr>
        <p:txBody>
          <a:bodyPr wrap="none" rtlCol="0" anchor="ctr">
            <a:spAutoFit/>
          </a:bodyPr>
          <a:lstStyle/>
          <a:p>
            <a:pPr algn="ctr"/>
            <a:r>
              <a:rPr lang="en-NZ" dirty="0">
                <a:solidFill>
                  <a:srgbClr val="FF0000"/>
                </a:solidFill>
              </a:rPr>
              <a:t>d</a:t>
            </a:r>
          </a:p>
        </p:txBody>
      </p:sp>
      <p:sp>
        <p:nvSpPr>
          <p:cNvPr id="9" name="TextBox 8"/>
          <p:cNvSpPr txBox="1"/>
          <p:nvPr/>
        </p:nvSpPr>
        <p:spPr>
          <a:xfrm>
            <a:off x="5645493" y="1723842"/>
            <a:ext cx="797665"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err="1" smtClean="0">
                <a:solidFill>
                  <a:srgbClr val="FF0000"/>
                </a:solidFill>
              </a:rPr>
              <a:t>gcd</a:t>
            </a:r>
            <a:endParaRPr lang="en-NZ" dirty="0">
              <a:solidFill>
                <a:srgbClr val="FF0000"/>
              </a:solidFill>
            </a:endParaRPr>
          </a:p>
        </p:txBody>
      </p:sp>
      <p:sp>
        <p:nvSpPr>
          <p:cNvPr id="11" name="Left Brace 10"/>
          <p:cNvSpPr/>
          <p:nvPr/>
        </p:nvSpPr>
        <p:spPr bwMode="auto">
          <a:xfrm rot="10800000">
            <a:off x="6248400" y="2476500"/>
            <a:ext cx="533400" cy="1066800"/>
          </a:xfrm>
          <a:prstGeom prst="leftBrace">
            <a:avLst/>
          </a:prstGeom>
          <a:solidFill>
            <a:srgbClr val="00B8FF">
              <a:alpha val="32000"/>
            </a:srgbClr>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cxnSp>
        <p:nvCxnSpPr>
          <p:cNvPr id="4" name="Straight Arrow Connector 3"/>
          <p:cNvCxnSpPr>
            <a:stCxn id="11" idx="1"/>
          </p:cNvCxnSpPr>
          <p:nvPr/>
        </p:nvCxnSpPr>
        <p:spPr bwMode="auto">
          <a:xfrm>
            <a:off x="6781800" y="3009900"/>
            <a:ext cx="914400" cy="2667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 Box 32"/>
          <p:cNvSpPr txBox="1">
            <a:spLocks noChangeArrowheads="1"/>
          </p:cNvSpPr>
          <p:nvPr/>
        </p:nvSpPr>
        <p:spPr bwMode="auto">
          <a:xfrm>
            <a:off x="7363863" y="4812531"/>
            <a:ext cx="1524000" cy="369069"/>
          </a:xfrm>
          <a:prstGeom prst="rect">
            <a:avLst/>
          </a:prstGeom>
          <a:solidFill>
            <a:srgbClr val="C6E6A2"/>
          </a:solidFill>
          <a:ln>
            <a:solidFill>
              <a:srgbClr val="FF000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sz="1800" dirty="0" err="1" smtClean="0">
                <a:latin typeface="Arial" pitchFamily="34" charset="0"/>
                <a:cs typeface="Arial" pitchFamily="34" charset="0"/>
              </a:rPr>
              <a:t>gcd</a:t>
            </a:r>
            <a:r>
              <a:rPr lang="en-GB" sz="1800" dirty="0" smtClean="0">
                <a:latin typeface="Arial" pitchFamily="34" charset="0"/>
                <a:cs typeface="Arial" pitchFamily="34" charset="0"/>
              </a:rPr>
              <a:t>(40,7) = 1</a:t>
            </a:r>
          </a:p>
          <a:p>
            <a:pPr defTabSz="449263">
              <a:lnSpc>
                <a:spcPct val="116000"/>
              </a:lnSpc>
              <a:buClr>
                <a:srgbClr val="000000"/>
              </a:buClr>
              <a:buSzPct val="100000"/>
              <a:buFont typeface="Times New Roman" pitchFamily="18" charset="0"/>
              <a:buNone/>
            </a:pPr>
            <a:r>
              <a:rPr lang="en-GB" sz="1800" dirty="0" smtClean="0">
                <a:solidFill>
                  <a:srgbClr val="FF0000"/>
                </a:solidFill>
                <a:latin typeface="Arial" pitchFamily="34" charset="0"/>
                <a:cs typeface="Arial" pitchFamily="34" charset="0"/>
              </a:rPr>
              <a:t>stop at this row!</a:t>
            </a:r>
          </a:p>
        </p:txBody>
      </p:sp>
      <p:sp>
        <p:nvSpPr>
          <p:cNvPr id="14" name="Line 30"/>
          <p:cNvSpPr>
            <a:spLocks noChangeShapeType="1"/>
          </p:cNvSpPr>
          <p:nvPr/>
        </p:nvSpPr>
        <p:spPr bwMode="auto">
          <a:xfrm flipH="1" flipV="1">
            <a:off x="6044325" y="4876800"/>
            <a:ext cx="1319538" cy="240531"/>
          </a:xfrm>
          <a:prstGeom prst="line">
            <a:avLst/>
          </a:prstGeom>
          <a:noFill/>
          <a:ln w="9360" cap="sq">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15" name="TextBox 14"/>
          <p:cNvSpPr txBox="1"/>
          <p:nvPr/>
        </p:nvSpPr>
        <p:spPr>
          <a:xfrm>
            <a:off x="7162800" y="1731967"/>
            <a:ext cx="1752599"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smtClean="0">
                <a:solidFill>
                  <a:srgbClr val="FF0000"/>
                </a:solidFill>
              </a:rPr>
              <a:t>(</a:t>
            </a:r>
            <a:r>
              <a:rPr lang="en-NZ" dirty="0" err="1" smtClean="0">
                <a:solidFill>
                  <a:srgbClr val="FF0000"/>
                </a:solidFill>
              </a:rPr>
              <a:t>int</a:t>
            </a:r>
            <a:r>
              <a:rPr lang="en-NZ" dirty="0" smtClean="0">
                <a:solidFill>
                  <a:srgbClr val="FF0000"/>
                </a:solidFill>
              </a:rPr>
              <a:t>)quotient</a:t>
            </a:r>
            <a:endParaRPr lang="en-NZ" dirty="0">
              <a:solidFill>
                <a:srgbClr val="FF0000"/>
              </a:solidFill>
            </a:endParaRPr>
          </a:p>
        </p:txBody>
      </p:sp>
    </p:spTree>
    <p:extLst>
      <p:ext uri="{BB962C8B-B14F-4D97-AF65-F5344CB8AC3E}">
        <p14:creationId xmlns:p14="http://schemas.microsoft.com/office/powerpoint/2010/main" val="40976358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533400" y="228600"/>
            <a:ext cx="8323263" cy="11430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a:latin typeface="Arial" pitchFamily="34" charset="0"/>
                <a:cs typeface="Arial" pitchFamily="34" charset="0"/>
              </a:rPr>
              <a:t>Extended Euclidean Algorithm:</a:t>
            </a:r>
          </a:p>
        </p:txBody>
      </p:sp>
      <p:sp>
        <p:nvSpPr>
          <p:cNvPr id="40962" name="AutoShape 2"/>
          <p:cNvSpPr>
            <a:spLocks noChangeArrowheads="1"/>
          </p:cNvSpPr>
          <p:nvPr/>
        </p:nvSpPr>
        <p:spPr bwMode="auto">
          <a:xfrm>
            <a:off x="850900" y="1295400"/>
            <a:ext cx="5739369" cy="463846"/>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Given: p=7, q=11, z=60 and e=13, </a:t>
            </a:r>
            <a:r>
              <a:rPr lang="en-GB" dirty="0" smtClean="0">
                <a:solidFill>
                  <a:srgbClr val="FF0000"/>
                </a:solidFill>
                <a:latin typeface="Arial" pitchFamily="34" charset="0"/>
                <a:ea typeface="Luxi Sans" charset="0"/>
                <a:cs typeface="Arial" pitchFamily="34" charset="0"/>
              </a:rPr>
              <a:t>find d</a:t>
            </a:r>
            <a:r>
              <a:rPr lang="en-GB" dirty="0" smtClean="0">
                <a:solidFill>
                  <a:srgbClr val="000000"/>
                </a:solidFill>
                <a:latin typeface="Arial" pitchFamily="34" charset="0"/>
                <a:ea typeface="Luxi Sans" charset="0"/>
                <a:cs typeface="Arial" pitchFamily="34" charset="0"/>
              </a:rPr>
              <a:t>.</a:t>
            </a:r>
          </a:p>
        </p:txBody>
      </p:sp>
      <p:graphicFrame>
        <p:nvGraphicFramePr>
          <p:cNvPr id="40963" name="Group 3"/>
          <p:cNvGraphicFramePr>
            <a:graphicFrameLocks noGrp="1"/>
          </p:cNvGraphicFramePr>
          <p:nvPr>
            <p:extLst>
              <p:ext uri="{D42A27DB-BD31-4B8C-83A1-F6EECF244321}">
                <p14:modId xmlns:p14="http://schemas.microsoft.com/office/powerpoint/2010/main" val="4135589585"/>
              </p:ext>
            </p:extLst>
          </p:nvPr>
        </p:nvGraphicFramePr>
        <p:xfrm>
          <a:off x="376238" y="1928813"/>
          <a:ext cx="8415337" cy="4231477"/>
        </p:xfrm>
        <a:graphic>
          <a:graphicData uri="http://schemas.openxmlformats.org/drawingml/2006/table">
            <a:tbl>
              <a:tblPr/>
              <a:tblGrid>
                <a:gridCol w="1017587"/>
                <a:gridCol w="1614488"/>
                <a:gridCol w="1962150"/>
                <a:gridCol w="1797050"/>
                <a:gridCol w="2024062"/>
              </a:tblGrid>
              <a:tr h="463550">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0000"/>
                          </a:solidFill>
                          <a:effectLst/>
                          <a:latin typeface="Arial" pitchFamily="34" charset="0"/>
                          <a:cs typeface="DejaVu Sans" pitchFamily="34" charset="0"/>
                        </a:rPr>
                        <a:t>step</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x</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y</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0000"/>
                          </a:solidFill>
                          <a:effectLst/>
                          <a:latin typeface="Arial" pitchFamily="34" charset="0"/>
                          <a:cs typeface="DejaVu Sans" pitchFamily="34" charset="0"/>
                        </a:rPr>
                        <a:t>w</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0000"/>
                          </a:solidFill>
                          <a:effectLst/>
                          <a:latin typeface="Arial" pitchFamily="34" charset="0"/>
                          <a:cs typeface="DejaVu Sans" pitchFamily="34" charset="0"/>
                        </a:rPr>
                        <a:t>k</a:t>
                      </a:r>
                    </a:p>
                  </a:txBody>
                  <a:tcPr marL="90000" marR="90000" marT="142200" marB="46800" horzOverflow="overflow">
                    <a:lnL>
                      <a:noFill/>
                    </a:lnL>
                    <a:lnR>
                      <a:noFill/>
                    </a:lnR>
                    <a:lnT>
                      <a:noFill/>
                    </a:lnT>
                    <a:lnB>
                      <a:noFill/>
                    </a:lnB>
                    <a:lnTlToBr>
                      <a:noFill/>
                    </a:lnTlToBr>
                    <a:lnBlToTr>
                      <a:noFill/>
                    </a:lnBlToTr>
                    <a:solidFill>
                      <a:srgbClr val="B3B3B3"/>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60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13</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3</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4</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CCCCCC"/>
                    </a:solidFill>
                  </a:tcPr>
                </a:tc>
              </a:tr>
              <a:tr h="620713">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cs typeface="DejaVu Sans" pitchFamily="34" charset="0"/>
                        </a:rPr>
                        <a:t>6</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2400" b="0" i="0" u="none" strike="noStrike" cap="none" normalizeH="0" baseline="0" smtClean="0">
                        <a:ln>
                          <a:noFill/>
                        </a:ln>
                        <a:solidFill>
                          <a:srgbClr val="000000"/>
                        </a:solidFill>
                        <a:effectLst/>
                        <a:latin typeface="Times New Roman" pitchFamily="18" charset="0"/>
                        <a:ea typeface="Luxi Sans" charset="0"/>
                        <a:cs typeface="Luxi Sans" charset="0"/>
                      </a:endParaRPr>
                    </a:p>
                  </a:txBody>
                  <a:tcPr marL="90000" marR="90000" marT="261791" marB="46800" horzOverflow="overflow">
                    <a:lnL>
                      <a:noFill/>
                    </a:lnL>
                    <a:lnR>
                      <a:noFill/>
                    </a:lnR>
                    <a:lnT>
                      <a:noFill/>
                    </a:lnT>
                    <a:lnB>
                      <a:noFill/>
                    </a:lnB>
                    <a:lnTlToBr>
                      <a:noFill/>
                    </a:lnTlToBr>
                    <a:lnBlToTr>
                      <a:noFill/>
                    </a:lnBlToTr>
                    <a:solidFill>
                      <a:srgbClr val="E6E6E6"/>
                    </a:solidFill>
                  </a:tcPr>
                </a:tc>
              </a:tr>
            </a:tbl>
          </a:graphicData>
        </a:graphic>
      </p:graphicFrame>
      <p:sp>
        <p:nvSpPr>
          <p:cNvPr id="40999" name="Text Box 39"/>
          <p:cNvSpPr txBox="1">
            <a:spLocks noChangeArrowheads="1"/>
          </p:cNvSpPr>
          <p:nvPr/>
        </p:nvSpPr>
        <p:spPr bwMode="auto">
          <a:xfrm>
            <a:off x="529272" y="6267893"/>
            <a:ext cx="8113712" cy="4896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buSzPct val="100000"/>
            </a:pPr>
            <a:r>
              <a:rPr lang="en-GB" dirty="0" smtClean="0">
                <a:solidFill>
                  <a:srgbClr val="FF0000"/>
                </a:solidFill>
                <a:latin typeface="Arial" pitchFamily="34" charset="0"/>
                <a:cs typeface="Arial" pitchFamily="34" charset="0"/>
              </a:rPr>
              <a:t>d = ?</a:t>
            </a:r>
          </a:p>
        </p:txBody>
      </p:sp>
      <p:sp>
        <p:nvSpPr>
          <p:cNvPr id="6" name="Text Box 39"/>
          <p:cNvSpPr txBox="1">
            <a:spLocks noChangeArrowheads="1"/>
          </p:cNvSpPr>
          <p:nvPr/>
        </p:nvSpPr>
        <p:spPr bwMode="auto">
          <a:xfrm>
            <a:off x="6592432" y="115926"/>
            <a:ext cx="2438400" cy="1660672"/>
          </a:xfrm>
          <a:prstGeom prst="rect">
            <a:avLst/>
          </a:prstGeom>
          <a:solidFill>
            <a:srgbClr val="FFFFC5"/>
          </a:solidFill>
          <a:ln w="9525" cap="flat">
            <a:solidFill>
              <a:srgbClr val="3465A4"/>
            </a:solidFill>
            <a:round/>
            <a:headEnd/>
            <a:tailEnd/>
          </a:ln>
          <a:effectLst>
            <a:outerShdw blurRad="50800" dist="38100" dir="8100000" algn="tr" rotWithShape="0">
              <a:prstClr val="black">
                <a:alpha val="40000"/>
              </a:prstClr>
            </a:outerShdw>
          </a:effec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buSzPct val="100000"/>
            </a:pPr>
            <a:r>
              <a:rPr lang="en-GB" sz="1800" dirty="0" smtClean="0">
                <a:solidFill>
                  <a:srgbClr val="0000FF"/>
                </a:solidFill>
                <a:latin typeface="Arial" pitchFamily="34" charset="0"/>
                <a:cs typeface="Arial" pitchFamily="34" charset="0"/>
              </a:rPr>
              <a:t>STEPS</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k</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a:t>
            </a:r>
            <a:r>
              <a:rPr lang="en-GB" sz="1800" dirty="0" err="1" smtClean="0">
                <a:solidFill>
                  <a:srgbClr val="0000FF"/>
                </a:solidFill>
                <a:latin typeface="Arial" pitchFamily="34" charset="0"/>
                <a:cs typeface="Arial" pitchFamily="34" charset="0"/>
              </a:rPr>
              <a:t>int</a:t>
            </a:r>
            <a:r>
              <a:rPr lang="en-GB" sz="1800" dirty="0" smtClean="0">
                <a:solidFill>
                  <a:srgbClr val="0000FF"/>
                </a:solidFill>
                <a:latin typeface="Arial" pitchFamily="34" charset="0"/>
                <a:cs typeface="Arial" pitchFamily="34" charset="0"/>
              </a:rPr>
              <a:t>)w</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a:t>
            </a:r>
            <a:r>
              <a:rPr lang="en-GB" sz="1800" dirty="0" err="1" smtClean="0">
                <a:solidFill>
                  <a:srgbClr val="0000FF"/>
                </a:solidFill>
                <a:latin typeface="Arial" pitchFamily="34" charset="0"/>
                <a:cs typeface="Arial" pitchFamily="34" charset="0"/>
              </a:rPr>
              <a:t>w</a:t>
            </a:r>
            <a:r>
              <a:rPr lang="en-GB" sz="1800" baseline="-33000" dirty="0" err="1" smtClean="0">
                <a:solidFill>
                  <a:srgbClr val="0000FF"/>
                </a:solidFill>
                <a:latin typeface="Arial" pitchFamily="34" charset="0"/>
                <a:cs typeface="Arial" pitchFamily="34" charset="0"/>
              </a:rPr>
              <a:t>i</a:t>
            </a:r>
            <a:endParaRPr lang="en-GB" sz="1800" baseline="-33000" dirty="0" smtClean="0">
              <a:solidFill>
                <a:srgbClr val="0000FF"/>
              </a:solidFill>
              <a:latin typeface="Arial" pitchFamily="34" charset="0"/>
              <a:cs typeface="Arial" pitchFamily="34" charset="0"/>
            </a:endParaRPr>
          </a:p>
          <a:p>
            <a:pPr marL="514350" indent="-514350" defTabSz="449263">
              <a:buSzPct val="100000"/>
              <a:buFont typeface="+mj-lt"/>
              <a:buAutoNum type="arabicPeriod"/>
            </a:pPr>
            <a:r>
              <a:rPr lang="en-GB" sz="1800" dirty="0" smtClean="0">
                <a:solidFill>
                  <a:srgbClr val="0000FF"/>
                </a:solidFill>
                <a:latin typeface="Arial" pitchFamily="34" charset="0"/>
                <a:cs typeface="Arial" pitchFamily="34" charset="0"/>
              </a:rPr>
              <a:t>x</a:t>
            </a:r>
            <a:r>
              <a:rPr lang="en-GB" sz="1800" baseline="-33000" dirty="0"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x</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x</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y</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y</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y</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a:p>
            <a:pPr marL="514350" indent="-514350" defTabSz="449263">
              <a:buSzPct val="100000"/>
              <a:buFont typeface="+mj-lt"/>
              <a:buAutoNum type="arabicPeriod"/>
            </a:pPr>
            <a:r>
              <a:rPr lang="en-GB" sz="1800" dirty="0" err="1" smtClean="0">
                <a:solidFill>
                  <a:srgbClr val="0000FF"/>
                </a:solidFill>
                <a:latin typeface="Arial" pitchFamily="34" charset="0"/>
                <a:cs typeface="Arial" pitchFamily="34" charset="0"/>
              </a:rPr>
              <a:t>w</a:t>
            </a:r>
            <a:r>
              <a:rPr lang="en-GB" sz="1800" baseline="-33000" dirty="0" err="1" smtClean="0">
                <a:solidFill>
                  <a:srgbClr val="0000FF"/>
                </a:solidFill>
                <a:latin typeface="Arial" pitchFamily="34" charset="0"/>
                <a:cs typeface="Arial" pitchFamily="34" charset="0"/>
              </a:rPr>
              <a:t>i</a:t>
            </a:r>
            <a:r>
              <a:rPr lang="en-GB" sz="1800" dirty="0" smtClean="0">
                <a:solidFill>
                  <a:srgbClr val="0000FF"/>
                </a:solidFill>
                <a:latin typeface="Arial" pitchFamily="34" charset="0"/>
                <a:cs typeface="Arial" pitchFamily="34" charset="0"/>
              </a:rPr>
              <a:t> = w</a:t>
            </a:r>
            <a:r>
              <a:rPr lang="en-GB" sz="1800" baseline="-33000" dirty="0" smtClean="0">
                <a:solidFill>
                  <a:srgbClr val="0000FF"/>
                </a:solidFill>
                <a:latin typeface="Arial" pitchFamily="34" charset="0"/>
                <a:cs typeface="Arial" pitchFamily="34" charset="0"/>
              </a:rPr>
              <a:t>i-2</a:t>
            </a:r>
            <a:r>
              <a:rPr lang="en-GB" sz="1800" dirty="0" smtClean="0">
                <a:solidFill>
                  <a:srgbClr val="0000FF"/>
                </a:solidFill>
                <a:latin typeface="Arial" pitchFamily="34" charset="0"/>
                <a:cs typeface="Arial" pitchFamily="34" charset="0"/>
              </a:rPr>
              <a:t> -  k</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w</a:t>
            </a:r>
            <a:r>
              <a:rPr lang="en-GB" sz="1800" baseline="-33000" dirty="0" smtClean="0">
                <a:solidFill>
                  <a:srgbClr val="0000FF"/>
                </a:solidFill>
                <a:latin typeface="Arial" pitchFamily="34" charset="0"/>
                <a:cs typeface="Arial" pitchFamily="34" charset="0"/>
              </a:rPr>
              <a:t>i-1</a:t>
            </a:r>
            <a:r>
              <a:rPr lang="en-GB" sz="1800" dirty="0" smtClean="0">
                <a:solidFill>
                  <a:srgbClr val="0000FF"/>
                </a:solidFill>
                <a:latin typeface="Arial" pitchFamily="34" charset="0"/>
                <a:cs typeface="Arial" pitchFamily="34" charset="0"/>
              </a:rPr>
              <a:t>  </a:t>
            </a:r>
          </a:p>
        </p:txBody>
      </p:sp>
      <p:sp>
        <p:nvSpPr>
          <p:cNvPr id="7" name="TextBox 6"/>
          <p:cNvSpPr txBox="1"/>
          <p:nvPr/>
        </p:nvSpPr>
        <p:spPr>
          <a:xfrm>
            <a:off x="3820366" y="1738353"/>
            <a:ext cx="338554" cy="286657"/>
          </a:xfrm>
          <a:prstGeom prst="rect">
            <a:avLst/>
          </a:prstGeom>
          <a:solidFill>
            <a:srgbClr val="00B0F0"/>
          </a:solidFill>
          <a:effectLst>
            <a:outerShdw blurRad="50800" dist="38100" dir="8100000" algn="tr" rotWithShape="0">
              <a:prstClr val="black">
                <a:alpha val="40000"/>
              </a:prstClr>
            </a:outerShdw>
          </a:effectLst>
        </p:spPr>
        <p:txBody>
          <a:bodyPr wrap="none" rtlCol="0" anchor="ctr">
            <a:spAutoFit/>
          </a:bodyPr>
          <a:lstStyle/>
          <a:p>
            <a:pPr algn="ctr"/>
            <a:r>
              <a:rPr lang="en-NZ" dirty="0">
                <a:solidFill>
                  <a:srgbClr val="FF0000"/>
                </a:solidFill>
              </a:rPr>
              <a:t>d</a:t>
            </a:r>
          </a:p>
        </p:txBody>
      </p:sp>
      <p:sp>
        <p:nvSpPr>
          <p:cNvPr id="8" name="TextBox 7"/>
          <p:cNvSpPr txBox="1"/>
          <p:nvPr/>
        </p:nvSpPr>
        <p:spPr>
          <a:xfrm>
            <a:off x="5645493" y="1723842"/>
            <a:ext cx="797665"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err="1" smtClean="0">
                <a:solidFill>
                  <a:srgbClr val="FF0000"/>
                </a:solidFill>
              </a:rPr>
              <a:t>gcd</a:t>
            </a:r>
            <a:endParaRPr lang="en-NZ" dirty="0">
              <a:solidFill>
                <a:srgbClr val="FF0000"/>
              </a:solidFill>
            </a:endParaRPr>
          </a:p>
        </p:txBody>
      </p:sp>
      <p:sp>
        <p:nvSpPr>
          <p:cNvPr id="9" name="TextBox 8"/>
          <p:cNvSpPr txBox="1"/>
          <p:nvPr/>
        </p:nvSpPr>
        <p:spPr>
          <a:xfrm>
            <a:off x="7162800" y="1731967"/>
            <a:ext cx="1752599" cy="286657"/>
          </a:xfrm>
          <a:prstGeom prst="rect">
            <a:avLst/>
          </a:prstGeom>
          <a:solidFill>
            <a:srgbClr val="00B0F0"/>
          </a:solidFill>
          <a:effectLst>
            <a:outerShdw blurRad="50800" dist="38100" dir="8100000" algn="tr" rotWithShape="0">
              <a:prstClr val="black">
                <a:alpha val="40000"/>
              </a:prstClr>
            </a:outerShdw>
          </a:effectLst>
        </p:spPr>
        <p:txBody>
          <a:bodyPr wrap="square" rtlCol="0" anchor="ctr">
            <a:spAutoFit/>
          </a:bodyPr>
          <a:lstStyle/>
          <a:p>
            <a:pPr algn="ctr"/>
            <a:r>
              <a:rPr lang="en-NZ" dirty="0" smtClean="0">
                <a:solidFill>
                  <a:srgbClr val="FF0000"/>
                </a:solidFill>
              </a:rPr>
              <a:t>(</a:t>
            </a:r>
            <a:r>
              <a:rPr lang="en-NZ" dirty="0" err="1" smtClean="0">
                <a:solidFill>
                  <a:srgbClr val="FF0000"/>
                </a:solidFill>
              </a:rPr>
              <a:t>int</a:t>
            </a:r>
            <a:r>
              <a:rPr lang="en-NZ" dirty="0" smtClean="0">
                <a:solidFill>
                  <a:srgbClr val="FF0000"/>
                </a:solidFill>
              </a:rPr>
              <a:t>)quotient</a:t>
            </a:r>
            <a:endParaRPr lang="en-NZ" dirty="0">
              <a:solidFill>
                <a:srgbClr val="FF0000"/>
              </a:solidFill>
            </a:endParaRPr>
          </a:p>
        </p:txBody>
      </p:sp>
    </p:spTree>
    <p:extLst>
      <p:ext uri="{BB962C8B-B14F-4D97-AF65-F5344CB8AC3E}">
        <p14:creationId xmlns:p14="http://schemas.microsoft.com/office/powerpoint/2010/main" val="18532422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Summary of Techniques</a:t>
            </a:r>
            <a:endParaRPr lang="en-NZ" dirty="0"/>
          </a:p>
        </p:txBody>
      </p:sp>
      <p:sp>
        <p:nvSpPr>
          <p:cNvPr id="3" name="TextBox 2"/>
          <p:cNvSpPr txBox="1"/>
          <p:nvPr/>
        </p:nvSpPr>
        <p:spPr>
          <a:xfrm>
            <a:off x="304800" y="2560022"/>
            <a:ext cx="4033476" cy="461665"/>
          </a:xfrm>
          <a:prstGeom prst="rect">
            <a:avLst/>
          </a:prstGeom>
          <a:solidFill>
            <a:srgbClr val="FF000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dirty="0" smtClean="0">
                <a:effectLst>
                  <a:outerShdw blurRad="38100" dist="38100" dir="2700000" algn="tl">
                    <a:srgbClr val="000000">
                      <a:alpha val="43137"/>
                    </a:srgbClr>
                  </a:outerShdw>
                </a:effectLst>
                <a:latin typeface="Arial" pitchFamily="34" charset="0"/>
                <a:cs typeface="Arial" pitchFamily="34" charset="0"/>
              </a:rPr>
              <a:t>Check if </a:t>
            </a:r>
            <a:r>
              <a:rPr lang="en-NZ"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e</a:t>
            </a:r>
            <a:r>
              <a:rPr lang="en-NZ" dirty="0" smtClean="0">
                <a:effectLst>
                  <a:outerShdw blurRad="38100" dist="38100" dir="2700000" algn="tl">
                    <a:srgbClr val="000000">
                      <a:alpha val="43137"/>
                    </a:srgbClr>
                  </a:outerShdw>
                </a:effectLst>
                <a:latin typeface="Arial" pitchFamily="34" charset="0"/>
                <a:cs typeface="Arial" pitchFamily="34" charset="0"/>
              </a:rPr>
              <a:t> &amp; </a:t>
            </a:r>
            <a:r>
              <a:rPr lang="en-NZ"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z</a:t>
            </a:r>
            <a:r>
              <a:rPr lang="en-NZ" dirty="0" smtClean="0">
                <a:effectLst>
                  <a:outerShdw blurRad="38100" dist="38100" dir="2700000" algn="tl">
                    <a:srgbClr val="000000">
                      <a:alpha val="43137"/>
                    </a:srgbClr>
                  </a:outerShdw>
                </a:effectLst>
                <a:latin typeface="Arial" pitchFamily="34" charset="0"/>
                <a:cs typeface="Arial" pitchFamily="34" charset="0"/>
              </a:rPr>
              <a:t> are </a:t>
            </a:r>
            <a:r>
              <a:rPr lang="en-NZ" dirty="0" err="1" smtClean="0">
                <a:effectLst>
                  <a:outerShdw blurRad="38100" dist="38100" dir="2700000" algn="tl">
                    <a:srgbClr val="000000">
                      <a:alpha val="43137"/>
                    </a:srgbClr>
                  </a:outerShdw>
                </a:effectLst>
                <a:latin typeface="Arial" pitchFamily="34" charset="0"/>
                <a:cs typeface="Arial" pitchFamily="34" charset="0"/>
              </a:rPr>
              <a:t>coprimes</a:t>
            </a:r>
            <a:r>
              <a:rPr lang="en-NZ" dirty="0" smtClean="0">
                <a:effectLst>
                  <a:outerShdw blurRad="38100" dist="38100" dir="2700000" algn="tl">
                    <a:srgbClr val="000000">
                      <a:alpha val="43137"/>
                    </a:srgbClr>
                  </a:outerShdw>
                </a:effectLst>
                <a:latin typeface="Arial" pitchFamily="34" charset="0"/>
                <a:cs typeface="Arial" pitchFamily="34" charset="0"/>
              </a:rPr>
              <a:t>.</a:t>
            </a:r>
            <a:endParaRPr lang="en-NZ" b="1" dirty="0">
              <a:effectLst>
                <a:outerShdw blurRad="38100" dist="38100" dir="2700000" algn="tl">
                  <a:srgbClr val="000000">
                    <a:alpha val="43137"/>
                  </a:srgbClr>
                </a:outerShdw>
              </a:effectLst>
              <a:latin typeface="Arial" pitchFamily="34" charset="0"/>
              <a:cs typeface="Arial" pitchFamily="34" charset="0"/>
            </a:endParaRPr>
          </a:p>
        </p:txBody>
      </p:sp>
      <p:sp>
        <p:nvSpPr>
          <p:cNvPr id="4" name="Rectangle 3"/>
          <p:cNvSpPr/>
          <p:nvPr/>
        </p:nvSpPr>
        <p:spPr>
          <a:xfrm>
            <a:off x="4490676" y="2560022"/>
            <a:ext cx="4380366" cy="461665"/>
          </a:xfrm>
          <a:prstGeom prst="rect">
            <a:avLst/>
          </a:prstGeom>
          <a:solidFill>
            <a:srgbClr val="00B0F0"/>
          </a:solidFill>
        </p:spPr>
        <p:txBody>
          <a:bodyPr wrap="square">
            <a:spAutoFit/>
          </a:bodyPr>
          <a:lstStyle/>
          <a:p>
            <a:r>
              <a:rPr lang="en-GB" dirty="0">
                <a:latin typeface="Arial" pitchFamily="34" charset="0"/>
                <a:cs typeface="Arial" pitchFamily="34" charset="0"/>
              </a:rPr>
              <a:t>Euclidean Algorithm </a:t>
            </a:r>
            <a:r>
              <a:rPr lang="en-GB" dirty="0" err="1" smtClean="0">
                <a:latin typeface="Arial" pitchFamily="34" charset="0"/>
                <a:cs typeface="Arial" pitchFamily="34" charset="0"/>
              </a:rPr>
              <a:t>gcd</a:t>
            </a:r>
            <a:r>
              <a:rPr lang="en-GB" dirty="0" smtClean="0">
                <a:latin typeface="Arial" pitchFamily="34" charset="0"/>
                <a:cs typeface="Arial" pitchFamily="34" charset="0"/>
              </a:rPr>
              <a:t>(</a:t>
            </a:r>
            <a:r>
              <a:rPr lang="en-GB" dirty="0" err="1" smtClean="0">
                <a:latin typeface="Arial" pitchFamily="34" charset="0"/>
                <a:cs typeface="Arial" pitchFamily="34" charset="0"/>
              </a:rPr>
              <a:t>e,z</a:t>
            </a:r>
            <a:r>
              <a:rPr lang="en-GB" dirty="0" smtClean="0">
                <a:latin typeface="Arial" pitchFamily="34" charset="0"/>
                <a:cs typeface="Arial" pitchFamily="34" charset="0"/>
              </a:rPr>
              <a:t>):</a:t>
            </a:r>
            <a:endParaRPr lang="en-NZ" dirty="0"/>
          </a:p>
        </p:txBody>
      </p:sp>
      <p:sp>
        <p:nvSpPr>
          <p:cNvPr id="5" name="Rectangle 4"/>
          <p:cNvSpPr/>
          <p:nvPr/>
        </p:nvSpPr>
        <p:spPr>
          <a:xfrm>
            <a:off x="853659" y="4114800"/>
            <a:ext cx="3472425" cy="52322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b="1" dirty="0" err="1" smtClean="0">
                <a:solidFill>
                  <a:srgbClr val="FF0000"/>
                </a:solidFill>
                <a:latin typeface="Arial" pitchFamily="34" charset="0"/>
                <a:ea typeface="Luxi Sans" charset="0"/>
                <a:cs typeface="Arial" pitchFamily="34" charset="0"/>
              </a:rPr>
              <a:t>z</a:t>
            </a:r>
            <a:r>
              <a:rPr lang="en-GB" sz="2800" dirty="0" err="1" smtClean="0">
                <a:solidFill>
                  <a:srgbClr val="0000FF"/>
                </a:solidFill>
                <a:latin typeface="Arial" pitchFamily="34" charset="0"/>
                <a:ea typeface="Luxi Sans" charset="0"/>
                <a:cs typeface="Arial" pitchFamily="34" charset="0"/>
              </a:rPr>
              <a:t>x</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b="1" dirty="0" err="1" smtClean="0">
                <a:solidFill>
                  <a:srgbClr val="FF0000"/>
                </a:solidFill>
                <a:latin typeface="Arial" pitchFamily="34" charset="0"/>
                <a:ea typeface="Luxi Sans" charset="0"/>
                <a:cs typeface="Arial" pitchFamily="34" charset="0"/>
              </a:rPr>
              <a:t>e</a:t>
            </a:r>
            <a:r>
              <a:rPr lang="en-GB" sz="2800" b="1" dirty="0" err="1" smtClean="0">
                <a:solidFill>
                  <a:schemeClr val="tx1"/>
                </a:solidFill>
                <a:latin typeface="Arial" pitchFamily="34" charset="0"/>
                <a:ea typeface="Luxi Sans" charset="0"/>
                <a:cs typeface="Arial" pitchFamily="34" charset="0"/>
              </a:rPr>
              <a:t>d</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dirty="0" err="1" smtClean="0">
                <a:solidFill>
                  <a:srgbClr val="0000FF"/>
                </a:solidFill>
                <a:latin typeface="Arial" pitchFamily="34" charset="0"/>
                <a:ea typeface="Luxi Sans" charset="0"/>
                <a:cs typeface="Arial" pitchFamily="34" charset="0"/>
              </a:rPr>
              <a:t>gcd</a:t>
            </a:r>
            <a:r>
              <a:rPr lang="en-GB" sz="2800" dirty="0" smtClean="0">
                <a:solidFill>
                  <a:srgbClr val="0000FF"/>
                </a:solidFill>
                <a:latin typeface="Arial" pitchFamily="34" charset="0"/>
                <a:ea typeface="Luxi Sans" charset="0"/>
                <a:cs typeface="Arial" pitchFamily="34" charset="0"/>
              </a:rPr>
              <a:t>(</a:t>
            </a:r>
            <a:r>
              <a:rPr lang="en-GB" sz="2800" dirty="0" err="1" smtClean="0">
                <a:solidFill>
                  <a:srgbClr val="0000FF"/>
                </a:solidFill>
                <a:latin typeface="Arial" pitchFamily="34" charset="0"/>
                <a:ea typeface="Luxi Sans" charset="0"/>
                <a:cs typeface="Arial" pitchFamily="34" charset="0"/>
              </a:rPr>
              <a:t>z,e</a:t>
            </a:r>
            <a:r>
              <a:rPr lang="en-GB" sz="2800" dirty="0" smtClean="0">
                <a:solidFill>
                  <a:srgbClr val="0000FF"/>
                </a:solidFill>
                <a:latin typeface="Arial" pitchFamily="34" charset="0"/>
                <a:ea typeface="Luxi Sans" charset="0"/>
                <a:cs typeface="Arial" pitchFamily="34" charset="0"/>
              </a:rPr>
              <a:t>)=1</a:t>
            </a:r>
            <a:endParaRPr lang="en-GB" sz="2800" dirty="0">
              <a:solidFill>
                <a:srgbClr val="0000FF"/>
              </a:solidFill>
              <a:latin typeface="Arial" pitchFamily="34" charset="0"/>
              <a:ea typeface="Luxi Sans" charset="0"/>
              <a:cs typeface="Arial" pitchFamily="34" charset="0"/>
            </a:endParaRPr>
          </a:p>
        </p:txBody>
      </p:sp>
      <p:sp>
        <p:nvSpPr>
          <p:cNvPr id="6" name="TextBox 5"/>
          <p:cNvSpPr txBox="1"/>
          <p:nvPr/>
        </p:nvSpPr>
        <p:spPr>
          <a:xfrm>
            <a:off x="304800" y="3576225"/>
            <a:ext cx="4033476" cy="461665"/>
          </a:xfrm>
          <a:prstGeom prst="rect">
            <a:avLst/>
          </a:prstGeom>
          <a:solidFill>
            <a:srgbClr val="FF0000"/>
          </a:solidFill>
          <a:ln>
            <a:solidFill>
              <a:srgbClr val="00B0F0"/>
            </a:solidFill>
          </a:ln>
          <a:effectLst>
            <a:outerShdw blurRad="50800" dist="38100" dir="8100000" algn="tr" rotWithShape="0">
              <a:prstClr val="black">
                <a:alpha val="40000"/>
              </a:prstClr>
            </a:outerShdw>
          </a:effectLst>
        </p:spPr>
        <p:txBody>
          <a:bodyPr wrap="square" rtlCol="0">
            <a:spAutoFit/>
          </a:bodyPr>
          <a:lstStyle/>
          <a:p>
            <a:r>
              <a:rPr lang="en-NZ" dirty="0" smtClean="0">
                <a:effectLst>
                  <a:outerShdw blurRad="38100" dist="38100" dir="2700000" algn="tl">
                    <a:srgbClr val="000000">
                      <a:alpha val="43137"/>
                    </a:srgbClr>
                  </a:outerShdw>
                </a:effectLst>
                <a:latin typeface="Arial" pitchFamily="34" charset="0"/>
                <a:cs typeface="Arial" pitchFamily="34" charset="0"/>
              </a:rPr>
              <a:t>Solve for </a:t>
            </a:r>
            <a:r>
              <a:rPr lang="en-NZ"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d</a:t>
            </a:r>
            <a:endParaRPr lang="en-NZ" b="1" dirty="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7" name="Rectangle 6"/>
          <p:cNvSpPr/>
          <p:nvPr/>
        </p:nvSpPr>
        <p:spPr>
          <a:xfrm>
            <a:off x="4490676" y="3576935"/>
            <a:ext cx="4380366" cy="461665"/>
          </a:xfrm>
          <a:prstGeom prst="rect">
            <a:avLst/>
          </a:prstGeom>
          <a:solidFill>
            <a:srgbClr val="00B0F0"/>
          </a:solidFill>
        </p:spPr>
        <p:txBody>
          <a:bodyPr wrap="none">
            <a:spAutoFit/>
          </a:bodyPr>
          <a:lstStyle/>
          <a:p>
            <a:r>
              <a:rPr lang="en-GB" dirty="0" smtClean="0">
                <a:latin typeface="Arial" pitchFamily="34" charset="0"/>
                <a:cs typeface="Arial" pitchFamily="34" charset="0"/>
              </a:rPr>
              <a:t>Extended Euclidean Algorithm</a:t>
            </a:r>
            <a:endParaRPr lang="en-NZ" dirty="0"/>
          </a:p>
        </p:txBody>
      </p:sp>
      <p:sp>
        <p:nvSpPr>
          <p:cNvPr id="8" name="Rectangle 7"/>
          <p:cNvSpPr/>
          <p:nvPr/>
        </p:nvSpPr>
        <p:spPr>
          <a:xfrm>
            <a:off x="4724400" y="4145577"/>
            <a:ext cx="2707601" cy="461665"/>
          </a:xfrm>
          <a:prstGeom prst="rect">
            <a:avLst/>
          </a:prstGeom>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i="1" dirty="0" err="1">
                <a:solidFill>
                  <a:srgbClr val="000000"/>
                </a:solidFill>
                <a:latin typeface="Arial" pitchFamily="34" charset="0"/>
                <a:ea typeface="Luxi Sans" charset="0"/>
                <a:cs typeface="Arial" pitchFamily="34" charset="0"/>
              </a:rPr>
              <a:t>B</a:t>
            </a:r>
            <a:r>
              <a:rPr lang="en-GB" b="1" i="1" dirty="0" err="1">
                <a:solidFill>
                  <a:srgbClr val="000000"/>
                </a:solidFill>
                <a:latin typeface="Arial" pitchFamily="34" charset="0"/>
                <a:cs typeface="Arial" pitchFamily="34" charset="0"/>
              </a:rPr>
              <a:t>é</a:t>
            </a:r>
            <a:r>
              <a:rPr lang="en-GB" b="1" i="1" dirty="0" err="1">
                <a:solidFill>
                  <a:srgbClr val="000000"/>
                </a:solidFill>
                <a:latin typeface="Arial" pitchFamily="34" charset="0"/>
                <a:ea typeface="Luxi Sans" charset="0"/>
                <a:cs typeface="Arial" pitchFamily="34" charset="0"/>
              </a:rPr>
              <a:t>zout's</a:t>
            </a:r>
            <a:r>
              <a:rPr lang="en-GB" b="1" i="1" dirty="0">
                <a:solidFill>
                  <a:srgbClr val="000000"/>
                </a:solidFill>
                <a:latin typeface="Arial" pitchFamily="34" charset="0"/>
                <a:ea typeface="Luxi Sans" charset="0"/>
                <a:cs typeface="Arial" pitchFamily="34" charset="0"/>
              </a:rPr>
              <a:t> identity.</a:t>
            </a:r>
          </a:p>
        </p:txBody>
      </p:sp>
    </p:spTree>
    <p:extLst>
      <p:ext uri="{BB962C8B-B14F-4D97-AF65-F5344CB8AC3E}">
        <p14:creationId xmlns:p14="http://schemas.microsoft.com/office/powerpoint/2010/main" val="35603456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1295400" y="3005968"/>
            <a:ext cx="6781799" cy="2020604"/>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Avoiding overflows when computing exponential equations</a:t>
            </a:r>
            <a:endParaRPr lang="en-NZ"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nip Diagonal Corner Rectangle 2"/>
          <p:cNvSpPr/>
          <p:nvPr/>
        </p:nvSpPr>
        <p:spPr>
          <a:xfrm>
            <a:off x="1277006" y="2122682"/>
            <a:ext cx="6495393"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RSA</a:t>
            </a:r>
            <a:endPar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57888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100">
                <a:solidFill>
                  <a:srgbClr val="000000"/>
                </a:solidFill>
                <a:latin typeface="Arial" charset="0"/>
              </a:rPr>
              <a:t>Network Security</a:t>
            </a:r>
          </a:p>
        </p:txBody>
      </p:sp>
      <p:sp>
        <p:nvSpPr>
          <p:cNvPr id="48130" name="Rectangle 2"/>
          <p:cNvSpPr>
            <a:spLocks noGrp="1" noChangeArrowheads="1"/>
          </p:cNvSpPr>
          <p:nvPr>
            <p:ph type="title"/>
          </p:nvPr>
        </p:nvSpPr>
        <p:spPr>
          <a:xfrm>
            <a:off x="403225" y="141288"/>
            <a:ext cx="7772400" cy="1143000"/>
          </a:xfrm>
        </p:spPr>
        <p:txBody>
          <a:bodyPr/>
          <a:lstStyle/>
          <a:p>
            <a:r>
              <a:rPr lang="en-US" sz="4000" dirty="0" smtClean="0"/>
              <a:t>Prerequisite: modular arithmetic</a:t>
            </a:r>
          </a:p>
        </p:txBody>
      </p:sp>
      <p:sp>
        <p:nvSpPr>
          <p:cNvPr id="48131" name="Rectangle 3"/>
          <p:cNvSpPr>
            <a:spLocks noGrp="1" noChangeArrowheads="1"/>
          </p:cNvSpPr>
          <p:nvPr>
            <p:ph type="body" idx="1"/>
          </p:nvPr>
        </p:nvSpPr>
        <p:spPr>
          <a:xfrm>
            <a:off x="533400" y="1295400"/>
            <a:ext cx="7924800" cy="5257800"/>
          </a:xfrm>
        </p:spPr>
        <p:txBody>
          <a:bodyPr/>
          <a:lstStyle/>
          <a:p>
            <a:pPr marL="533400" indent="-533400">
              <a:lnSpc>
                <a:spcPct val="90000"/>
              </a:lnSpc>
            </a:pPr>
            <a:r>
              <a:rPr lang="en-US" sz="2400" dirty="0" smtClean="0"/>
              <a:t>x mod n = remainder of x when divided by n</a:t>
            </a:r>
          </a:p>
          <a:p>
            <a:pPr marL="533400" indent="-533400">
              <a:lnSpc>
                <a:spcPct val="90000"/>
              </a:lnSpc>
            </a:pPr>
            <a:r>
              <a:rPr lang="en-US" sz="2400" dirty="0" smtClean="0"/>
              <a:t>facts:</a:t>
            </a:r>
          </a:p>
          <a:p>
            <a:pPr marL="914400" lvl="1" indent="-457200">
              <a:lnSpc>
                <a:spcPct val="90000"/>
              </a:lnSpc>
              <a:buFont typeface="Wingdings" pitchFamily="2" charset="2"/>
              <a:buNone/>
            </a:pPr>
            <a:r>
              <a:rPr lang="en-US" sz="2000" dirty="0" smtClean="0">
                <a:solidFill>
                  <a:srgbClr val="000099"/>
                </a:solidFill>
              </a:rPr>
              <a:t>[(a mod n) + (b mod n)] mod n = (</a:t>
            </a:r>
            <a:r>
              <a:rPr lang="en-US" sz="2000" dirty="0" err="1" smtClean="0">
                <a:solidFill>
                  <a:srgbClr val="000099"/>
                </a:solidFill>
              </a:rPr>
              <a:t>a+b</a:t>
            </a:r>
            <a:r>
              <a:rPr lang="en-US" sz="2000" dirty="0" smtClean="0">
                <a:solidFill>
                  <a:srgbClr val="000099"/>
                </a:solidFill>
              </a:rPr>
              <a:t>) mod n</a:t>
            </a:r>
          </a:p>
          <a:p>
            <a:pPr marL="914400" lvl="1" indent="-457200">
              <a:lnSpc>
                <a:spcPct val="90000"/>
              </a:lnSpc>
              <a:buFont typeface="Wingdings" pitchFamily="2" charset="2"/>
              <a:buNone/>
            </a:pPr>
            <a:r>
              <a:rPr lang="en-US" sz="2000" dirty="0" smtClean="0">
                <a:solidFill>
                  <a:srgbClr val="000099"/>
                </a:solidFill>
              </a:rPr>
              <a:t>[(a mod n) - (b mod n)] mod n = (a-b) mod n</a:t>
            </a:r>
          </a:p>
          <a:p>
            <a:pPr marL="914400" lvl="1" indent="-457200">
              <a:lnSpc>
                <a:spcPct val="90000"/>
              </a:lnSpc>
              <a:buFont typeface="Wingdings" pitchFamily="2" charset="2"/>
              <a:buNone/>
            </a:pPr>
            <a:r>
              <a:rPr lang="en-US" sz="2000" dirty="0" smtClean="0">
                <a:solidFill>
                  <a:srgbClr val="FF0000"/>
                </a:solidFill>
              </a:rPr>
              <a:t>[(a mod n) * (b mod n)] mod n = (a*b) mod n</a:t>
            </a:r>
          </a:p>
          <a:p>
            <a:pPr marL="533400" indent="-533400">
              <a:lnSpc>
                <a:spcPct val="90000"/>
              </a:lnSpc>
            </a:pPr>
            <a:r>
              <a:rPr lang="en-US" sz="2000" dirty="0" smtClean="0"/>
              <a:t>thus</a:t>
            </a:r>
          </a:p>
          <a:p>
            <a:pPr marL="533400" indent="-533400">
              <a:lnSpc>
                <a:spcPct val="90000"/>
              </a:lnSpc>
              <a:buFont typeface="Wingdings" pitchFamily="2" charset="2"/>
              <a:buNone/>
            </a:pPr>
            <a:r>
              <a:rPr lang="en-US" sz="2000" dirty="0" smtClean="0"/>
              <a:t>      </a:t>
            </a:r>
            <a:r>
              <a:rPr lang="en-US" sz="2000" dirty="0" smtClean="0">
                <a:solidFill>
                  <a:srgbClr val="FF0000"/>
                </a:solidFill>
              </a:rPr>
              <a:t>(a mod n)</a:t>
            </a:r>
            <a:r>
              <a:rPr lang="en-US" sz="2000" baseline="30000" dirty="0" smtClean="0">
                <a:solidFill>
                  <a:srgbClr val="FF0000"/>
                </a:solidFill>
              </a:rPr>
              <a:t>d</a:t>
            </a:r>
            <a:r>
              <a:rPr lang="en-US" sz="2000" dirty="0" smtClean="0">
                <a:solidFill>
                  <a:srgbClr val="FF0000"/>
                </a:solidFill>
              </a:rPr>
              <a:t> mod n = a</a:t>
            </a:r>
            <a:r>
              <a:rPr lang="en-US" sz="2000" baseline="30000" dirty="0" smtClean="0">
                <a:solidFill>
                  <a:srgbClr val="FF0000"/>
                </a:solidFill>
              </a:rPr>
              <a:t>d</a:t>
            </a:r>
            <a:r>
              <a:rPr lang="en-US" sz="2000" dirty="0" smtClean="0">
                <a:solidFill>
                  <a:srgbClr val="FF0000"/>
                </a:solidFill>
              </a:rPr>
              <a:t> mod n</a:t>
            </a:r>
          </a:p>
          <a:p>
            <a:pPr marL="533400" indent="-533400">
              <a:lnSpc>
                <a:spcPct val="90000"/>
              </a:lnSpc>
              <a:buFont typeface="Wingdings" pitchFamily="2" charset="2"/>
              <a:buNone/>
            </a:pPr>
            <a:endParaRPr lang="en-US" sz="2000" dirty="0" smtClean="0">
              <a:solidFill>
                <a:srgbClr val="000099"/>
              </a:solidFill>
            </a:endParaRPr>
          </a:p>
          <a:p>
            <a:pPr marL="533400" indent="-533400">
              <a:lnSpc>
                <a:spcPct val="90000"/>
              </a:lnSpc>
            </a:pPr>
            <a:r>
              <a:rPr lang="en-US" sz="2000" dirty="0" smtClean="0"/>
              <a:t>example: a=9, n=13, d=2:</a:t>
            </a:r>
          </a:p>
          <a:p>
            <a:pPr marL="0" indent="0">
              <a:lnSpc>
                <a:spcPct val="90000"/>
              </a:lnSpc>
              <a:buNone/>
            </a:pPr>
            <a:r>
              <a:rPr lang="en-US" sz="2000" dirty="0" smtClean="0"/>
              <a:t/>
            </a:r>
            <a:br>
              <a:rPr lang="en-US" sz="2000" dirty="0" smtClean="0"/>
            </a:br>
            <a:r>
              <a:rPr lang="en-US" sz="2000" dirty="0" smtClean="0"/>
              <a:t>	(a mod n)</a:t>
            </a:r>
            <a:r>
              <a:rPr lang="en-US" sz="2000" baseline="30000" dirty="0" smtClean="0"/>
              <a:t>d</a:t>
            </a:r>
            <a:r>
              <a:rPr lang="en-US" sz="2000" dirty="0" smtClean="0"/>
              <a:t> mod n  = (9</a:t>
            </a:r>
            <a:r>
              <a:rPr lang="en-US" sz="2000" baseline="30000" dirty="0" smtClean="0"/>
              <a:t>2</a:t>
            </a:r>
            <a:r>
              <a:rPr lang="en-US" sz="2000" dirty="0" smtClean="0"/>
              <a:t> mod 13) mod 13 = 3</a:t>
            </a:r>
            <a:br>
              <a:rPr lang="en-US" sz="2000" dirty="0" smtClean="0"/>
            </a:br>
            <a:r>
              <a:rPr lang="en-US" sz="2000" dirty="0" smtClean="0"/>
              <a:t>	a</a:t>
            </a:r>
            <a:r>
              <a:rPr lang="en-US" sz="2000" baseline="30000" dirty="0" smtClean="0"/>
              <a:t>d</a:t>
            </a:r>
            <a:r>
              <a:rPr lang="en-US" sz="2000" dirty="0" smtClean="0"/>
              <a:t> = 9</a:t>
            </a:r>
            <a:r>
              <a:rPr lang="en-US" sz="2000" baseline="30000" dirty="0" smtClean="0"/>
              <a:t>2</a:t>
            </a:r>
            <a:r>
              <a:rPr lang="en-US" sz="2000" dirty="0" smtClean="0"/>
              <a:t> = 81            81</a:t>
            </a:r>
            <a:r>
              <a:rPr lang="en-US" sz="2000" baseline="30000" dirty="0" smtClean="0"/>
              <a:t>d</a:t>
            </a:r>
            <a:r>
              <a:rPr lang="en-US" sz="2000" dirty="0" smtClean="0"/>
              <a:t> mod 13  = 3 </a:t>
            </a:r>
          </a:p>
        </p:txBody>
      </p:sp>
      <p:pic>
        <p:nvPicPr>
          <p:cNvPr id="48132" name="Picture 1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9318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066800" y="3894429"/>
            <a:ext cx="4648200" cy="503802"/>
          </a:xfrm>
          <a:prstGeom prst="rect">
            <a:avLst/>
          </a:prstGeom>
          <a:noFill/>
          <a:ln w="9525" cap="flat" cmpd="sng" algn="ctr">
            <a:solidFill>
              <a:srgbClr val="FF0000"/>
            </a:solidFill>
            <a:prstDash val="solid"/>
            <a:round/>
            <a:headEnd type="none" w="med" len="med"/>
            <a:tailEnd type="none" w="med" len="med"/>
          </a:ln>
          <a:effectLst>
            <a:glow rad="101600">
              <a:schemeClr val="accent1">
                <a:satMod val="175000"/>
                <a:alpha val="40000"/>
              </a:schemeClr>
            </a:glow>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Comic Sans MS" pitchFamily="66" charset="0"/>
            </a:endParaRPr>
          </a:p>
        </p:txBody>
      </p:sp>
    </p:spTree>
    <p:extLst>
      <p:ext uri="{BB962C8B-B14F-4D97-AF65-F5344CB8AC3E}">
        <p14:creationId xmlns:p14="http://schemas.microsoft.com/office/powerpoint/2010/main" val="39350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a:xfrm>
            <a:off x="533400" y="228600"/>
            <a:ext cx="7772400" cy="914400"/>
          </a:xfrm>
          <a:gradFill rotWithShape="1">
            <a:gsLst>
              <a:gs pos="0">
                <a:srgbClr val="00B8FF"/>
              </a:gs>
              <a:gs pos="100000">
                <a:schemeClr val="bg1"/>
              </a:gs>
            </a:gsLst>
            <a:lin ang="2700000" scaled="1"/>
          </a:gradFill>
          <a:scene3d>
            <a:camera prst="legacyObliqueBottomLeft"/>
            <a:lightRig rig="legacyFlat3" dir="t"/>
          </a:scene3d>
          <a:sp3d extrusionH="430200" prstMaterial="legacyMatte">
            <a:bevelT w="13500" h="13500" prst="angle"/>
            <a:bevelB w="13500" h="13500" prst="angle"/>
            <a:extrusionClr>
              <a:srgbClr val="00B8FF"/>
            </a:extrusionClr>
          </a:sp3d>
        </p:spPr>
        <p:txBody>
          <a:bodyPr>
            <a:flatTx/>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t>The language of cryptography</a:t>
            </a:r>
          </a:p>
        </p:txBody>
      </p:sp>
      <p:sp>
        <p:nvSpPr>
          <p:cNvPr id="32771" name="Rectangle 2"/>
          <p:cNvSpPr>
            <a:spLocks noGrp="1" noChangeArrowheads="1"/>
          </p:cNvSpPr>
          <p:nvPr>
            <p:ph type="body" idx="1"/>
          </p:nvPr>
        </p:nvSpPr>
        <p:spPr>
          <a:xfrm>
            <a:off x="228600" y="5116513"/>
            <a:ext cx="8618538" cy="1203325"/>
          </a:xfrm>
        </p:spPr>
        <p:txBody>
          <a:bodyPr/>
          <a:lstStyle/>
          <a:p>
            <a:pPr marL="457200" indent="-457200">
              <a:spcBef>
                <a:spcPts val="6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smtClean="0">
                <a:solidFill>
                  <a:srgbClr val="FF0000"/>
                </a:solidFill>
                <a:latin typeface="Arial" pitchFamily="34" charset="0"/>
                <a:cs typeface="Arial" pitchFamily="34" charset="0"/>
              </a:rPr>
              <a:t>symmetric key</a:t>
            </a:r>
            <a:r>
              <a:rPr lang="en-GB" altLang="en-US" sz="2400" dirty="0" smtClean="0">
                <a:latin typeface="Arial" pitchFamily="34" charset="0"/>
                <a:cs typeface="Arial" pitchFamily="34" charset="0"/>
              </a:rPr>
              <a:t> </a:t>
            </a:r>
            <a:r>
              <a:rPr lang="en-GB" altLang="en-US" sz="2400" dirty="0" smtClean="0">
                <a:solidFill>
                  <a:srgbClr val="FF0000"/>
                </a:solidFill>
                <a:latin typeface="Arial" pitchFamily="34" charset="0"/>
                <a:cs typeface="Arial" pitchFamily="34" charset="0"/>
              </a:rPr>
              <a:t>crypto</a:t>
            </a:r>
            <a:r>
              <a:rPr lang="en-GB" altLang="en-US" sz="2400" dirty="0" smtClean="0">
                <a:latin typeface="Arial" pitchFamily="34" charset="0"/>
                <a:cs typeface="Arial" pitchFamily="34" charset="0"/>
              </a:rPr>
              <a:t>: sender, receiver keys are identical</a:t>
            </a:r>
          </a:p>
          <a:p>
            <a:pPr marL="457200" indent="-457200">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smtClean="0">
                <a:solidFill>
                  <a:srgbClr val="FF0000"/>
                </a:solidFill>
                <a:latin typeface="Arial" pitchFamily="34" charset="0"/>
                <a:cs typeface="Arial" pitchFamily="34" charset="0"/>
              </a:rPr>
              <a:t>public-key</a:t>
            </a:r>
            <a:r>
              <a:rPr lang="en-GB" altLang="en-US" sz="2400" dirty="0" smtClean="0">
                <a:latin typeface="Arial" pitchFamily="34" charset="0"/>
                <a:cs typeface="Arial" pitchFamily="34" charset="0"/>
              </a:rPr>
              <a:t> </a:t>
            </a:r>
            <a:r>
              <a:rPr lang="en-GB" altLang="en-US" sz="2400" dirty="0" smtClean="0">
                <a:solidFill>
                  <a:srgbClr val="FF0000"/>
                </a:solidFill>
                <a:latin typeface="Arial" pitchFamily="34" charset="0"/>
                <a:cs typeface="Arial" pitchFamily="34" charset="0"/>
              </a:rPr>
              <a:t>crypto</a:t>
            </a:r>
            <a:r>
              <a:rPr lang="en-GB" altLang="en-US" sz="2400" dirty="0" smtClean="0">
                <a:latin typeface="Arial" pitchFamily="34" charset="0"/>
                <a:cs typeface="Arial" pitchFamily="34" charset="0"/>
              </a:rPr>
              <a:t>: encrypt key </a:t>
            </a:r>
            <a:r>
              <a:rPr lang="en-GB" altLang="en-US" sz="2400" i="1" dirty="0" smtClean="0">
                <a:latin typeface="Arial" pitchFamily="34" charset="0"/>
                <a:cs typeface="Arial" pitchFamily="34" charset="0"/>
              </a:rPr>
              <a:t>public</a:t>
            </a:r>
            <a:r>
              <a:rPr lang="en-GB" altLang="en-US" sz="2400" dirty="0" smtClean="0">
                <a:latin typeface="Arial" pitchFamily="34" charset="0"/>
                <a:cs typeface="Arial" pitchFamily="34" charset="0"/>
              </a:rPr>
              <a:t>, decrypt key </a:t>
            </a:r>
            <a:r>
              <a:rPr lang="en-GB" altLang="en-US" sz="2400" i="1" dirty="0" smtClean="0">
                <a:latin typeface="Arial" pitchFamily="34" charset="0"/>
                <a:cs typeface="Arial" pitchFamily="34" charset="0"/>
              </a:rPr>
              <a:t>secret</a:t>
            </a:r>
            <a:r>
              <a:rPr lang="en-GB" altLang="en-US" i="1" dirty="0" smtClean="0">
                <a:latin typeface="Arial" pitchFamily="34" charset="0"/>
                <a:cs typeface="Arial" pitchFamily="34" charset="0"/>
              </a:rPr>
              <a:t> </a:t>
            </a:r>
          </a:p>
        </p:txBody>
      </p:sp>
      <p:sp>
        <p:nvSpPr>
          <p:cNvPr id="32772" name="AutoShape 3"/>
          <p:cNvSpPr>
            <a:spLocks noChangeArrowheads="1"/>
          </p:cNvSpPr>
          <p:nvPr/>
        </p:nvSpPr>
        <p:spPr bwMode="auto">
          <a:xfrm>
            <a:off x="2984500" y="2552700"/>
            <a:ext cx="2671763"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r>
              <a:rPr lang="en-GB" altLang="en-US" sz="2400">
                <a:latin typeface="Times New Roman" pitchFamily="18" charset="0"/>
              </a:rPr>
              <a:t>Figure 7.3 goes here</a:t>
            </a:r>
          </a:p>
        </p:txBody>
      </p:sp>
      <p:pic>
        <p:nvPicPr>
          <p:cNvPr id="327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688" y="1497013"/>
            <a:ext cx="613886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4" name="Group 5"/>
          <p:cNvGrpSpPr>
            <a:grpSpLocks/>
          </p:cNvGrpSpPr>
          <p:nvPr/>
        </p:nvGrpSpPr>
        <p:grpSpPr bwMode="auto">
          <a:xfrm>
            <a:off x="1285875" y="1441450"/>
            <a:ext cx="1250950" cy="395288"/>
            <a:chOff x="810" y="908"/>
            <a:chExt cx="788" cy="249"/>
          </a:xfrm>
        </p:grpSpPr>
        <p:sp>
          <p:nvSpPr>
            <p:cNvPr id="32791" name="AutoShape 6"/>
            <p:cNvSpPr>
              <a:spLocks noChangeArrowheads="1"/>
            </p:cNvSpPr>
            <p:nvPr/>
          </p:nvSpPr>
          <p:spPr bwMode="auto">
            <a:xfrm>
              <a:off x="810" y="908"/>
              <a:ext cx="789" cy="250"/>
            </a:xfrm>
            <a:prstGeom prst="roundRect">
              <a:avLst>
                <a:gd name="adj" fmla="val 398"/>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2792" name="AutoShape 7"/>
            <p:cNvSpPr>
              <a:spLocks noChangeArrowheads="1"/>
            </p:cNvSpPr>
            <p:nvPr/>
          </p:nvSpPr>
          <p:spPr bwMode="auto">
            <a:xfrm>
              <a:off x="810" y="908"/>
              <a:ext cx="789" cy="250"/>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000">
                  <a:solidFill>
                    <a:srgbClr val="FF0000"/>
                  </a:solidFill>
                </a:rPr>
                <a:t>plaintext</a:t>
              </a:r>
            </a:p>
          </p:txBody>
        </p:sp>
      </p:grpSp>
      <p:grpSp>
        <p:nvGrpSpPr>
          <p:cNvPr id="32775" name="Group 8"/>
          <p:cNvGrpSpPr>
            <a:grpSpLocks/>
          </p:cNvGrpSpPr>
          <p:nvPr/>
        </p:nvGrpSpPr>
        <p:grpSpPr bwMode="auto">
          <a:xfrm>
            <a:off x="6623050" y="1452563"/>
            <a:ext cx="1250950" cy="395287"/>
            <a:chOff x="4172" y="915"/>
            <a:chExt cx="788" cy="249"/>
          </a:xfrm>
        </p:grpSpPr>
        <p:sp>
          <p:nvSpPr>
            <p:cNvPr id="32789" name="AutoShape 9"/>
            <p:cNvSpPr>
              <a:spLocks noChangeArrowheads="1"/>
            </p:cNvSpPr>
            <p:nvPr/>
          </p:nvSpPr>
          <p:spPr bwMode="auto">
            <a:xfrm>
              <a:off x="4172" y="915"/>
              <a:ext cx="789" cy="250"/>
            </a:xfrm>
            <a:prstGeom prst="roundRect">
              <a:avLst>
                <a:gd name="adj" fmla="val 398"/>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2790" name="AutoShape 10"/>
            <p:cNvSpPr>
              <a:spLocks noChangeArrowheads="1"/>
            </p:cNvSpPr>
            <p:nvPr/>
          </p:nvSpPr>
          <p:spPr bwMode="auto">
            <a:xfrm>
              <a:off x="4172" y="915"/>
              <a:ext cx="789" cy="250"/>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000">
                  <a:solidFill>
                    <a:srgbClr val="FF0000"/>
                  </a:solidFill>
                </a:rPr>
                <a:t>plaintext</a:t>
              </a:r>
            </a:p>
          </p:txBody>
        </p:sp>
      </p:grpSp>
      <p:grpSp>
        <p:nvGrpSpPr>
          <p:cNvPr id="32776" name="Group 11"/>
          <p:cNvGrpSpPr>
            <a:grpSpLocks/>
          </p:cNvGrpSpPr>
          <p:nvPr/>
        </p:nvGrpSpPr>
        <p:grpSpPr bwMode="auto">
          <a:xfrm>
            <a:off x="3781425" y="1909763"/>
            <a:ext cx="1455738" cy="395287"/>
            <a:chOff x="2382" y="1203"/>
            <a:chExt cx="917" cy="249"/>
          </a:xfrm>
        </p:grpSpPr>
        <p:sp>
          <p:nvSpPr>
            <p:cNvPr id="32787" name="AutoShape 12"/>
            <p:cNvSpPr>
              <a:spLocks noChangeArrowheads="1"/>
            </p:cNvSpPr>
            <p:nvPr/>
          </p:nvSpPr>
          <p:spPr bwMode="auto">
            <a:xfrm>
              <a:off x="2382" y="1203"/>
              <a:ext cx="918" cy="250"/>
            </a:xfrm>
            <a:prstGeom prst="roundRect">
              <a:avLst>
                <a:gd name="adj" fmla="val 398"/>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2788" name="AutoShape 13"/>
            <p:cNvSpPr>
              <a:spLocks noChangeArrowheads="1"/>
            </p:cNvSpPr>
            <p:nvPr/>
          </p:nvSpPr>
          <p:spPr bwMode="auto">
            <a:xfrm>
              <a:off x="2382" y="1203"/>
              <a:ext cx="918" cy="250"/>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000">
                  <a:solidFill>
                    <a:srgbClr val="FF0000"/>
                  </a:solidFill>
                </a:rPr>
                <a:t>ciphertext</a:t>
              </a:r>
            </a:p>
          </p:txBody>
        </p:sp>
      </p:grpSp>
      <p:grpSp>
        <p:nvGrpSpPr>
          <p:cNvPr id="32777" name="Group 14"/>
          <p:cNvGrpSpPr>
            <a:grpSpLocks/>
          </p:cNvGrpSpPr>
          <p:nvPr/>
        </p:nvGrpSpPr>
        <p:grpSpPr bwMode="auto">
          <a:xfrm>
            <a:off x="3367088" y="1404938"/>
            <a:ext cx="520700" cy="606425"/>
            <a:chOff x="2121" y="885"/>
            <a:chExt cx="328" cy="382"/>
          </a:xfrm>
        </p:grpSpPr>
        <p:grpSp>
          <p:nvGrpSpPr>
            <p:cNvPr id="32783" name="Group 15"/>
            <p:cNvGrpSpPr>
              <a:grpSpLocks/>
            </p:cNvGrpSpPr>
            <p:nvPr/>
          </p:nvGrpSpPr>
          <p:grpSpPr bwMode="auto">
            <a:xfrm>
              <a:off x="2121" y="885"/>
              <a:ext cx="232" cy="287"/>
              <a:chOff x="2121" y="885"/>
              <a:chExt cx="232" cy="287"/>
            </a:xfrm>
          </p:grpSpPr>
          <p:sp>
            <p:nvSpPr>
              <p:cNvPr id="32785" name="AutoShape 16"/>
              <p:cNvSpPr>
                <a:spLocks noChangeArrowheads="1"/>
              </p:cNvSpPr>
              <p:nvPr/>
            </p:nvSpPr>
            <p:spPr bwMode="auto">
              <a:xfrm>
                <a:off x="2121" y="885"/>
                <a:ext cx="233" cy="288"/>
              </a:xfrm>
              <a:prstGeom prst="roundRect">
                <a:avLst>
                  <a:gd name="adj" fmla="val 431"/>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2786" name="AutoShape 17"/>
              <p:cNvSpPr>
                <a:spLocks noChangeArrowheads="1"/>
              </p:cNvSpPr>
              <p:nvPr/>
            </p:nvSpPr>
            <p:spPr bwMode="auto">
              <a:xfrm>
                <a:off x="2121" y="885"/>
                <a:ext cx="233" cy="288"/>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a:solidFill>
                      <a:srgbClr val="FF0000"/>
                    </a:solidFill>
                  </a:rPr>
                  <a:t>K</a:t>
                </a:r>
              </a:p>
            </p:txBody>
          </p:sp>
        </p:grpSp>
        <p:sp>
          <p:nvSpPr>
            <p:cNvPr id="32784" name="AutoShape 18"/>
            <p:cNvSpPr>
              <a:spLocks noChangeArrowheads="1"/>
            </p:cNvSpPr>
            <p:nvPr/>
          </p:nvSpPr>
          <p:spPr bwMode="auto">
            <a:xfrm>
              <a:off x="2217" y="1018"/>
              <a:ext cx="233" cy="250"/>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000">
                  <a:solidFill>
                    <a:srgbClr val="FF0000"/>
                  </a:solidFill>
                </a:rPr>
                <a:t>A</a:t>
              </a:r>
            </a:p>
          </p:txBody>
        </p:sp>
      </p:grpSp>
      <p:grpSp>
        <p:nvGrpSpPr>
          <p:cNvPr id="32778" name="Group 19"/>
          <p:cNvGrpSpPr>
            <a:grpSpLocks/>
          </p:cNvGrpSpPr>
          <p:nvPr/>
        </p:nvGrpSpPr>
        <p:grpSpPr bwMode="auto">
          <a:xfrm>
            <a:off x="5494338" y="1381125"/>
            <a:ext cx="508000" cy="606425"/>
            <a:chOff x="3461" y="870"/>
            <a:chExt cx="320" cy="382"/>
          </a:xfrm>
        </p:grpSpPr>
        <p:grpSp>
          <p:nvGrpSpPr>
            <p:cNvPr id="32779" name="Group 20"/>
            <p:cNvGrpSpPr>
              <a:grpSpLocks/>
            </p:cNvGrpSpPr>
            <p:nvPr/>
          </p:nvGrpSpPr>
          <p:grpSpPr bwMode="auto">
            <a:xfrm>
              <a:off x="3461" y="870"/>
              <a:ext cx="232" cy="287"/>
              <a:chOff x="3461" y="870"/>
              <a:chExt cx="232" cy="287"/>
            </a:xfrm>
          </p:grpSpPr>
          <p:sp>
            <p:nvSpPr>
              <p:cNvPr id="32781" name="AutoShape 21"/>
              <p:cNvSpPr>
                <a:spLocks noChangeArrowheads="1"/>
              </p:cNvSpPr>
              <p:nvPr/>
            </p:nvSpPr>
            <p:spPr bwMode="auto">
              <a:xfrm>
                <a:off x="3461" y="870"/>
                <a:ext cx="233" cy="288"/>
              </a:xfrm>
              <a:prstGeom prst="roundRect">
                <a:avLst>
                  <a:gd name="adj" fmla="val 431"/>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2782" name="AutoShape 22"/>
              <p:cNvSpPr>
                <a:spLocks noChangeArrowheads="1"/>
              </p:cNvSpPr>
              <p:nvPr/>
            </p:nvSpPr>
            <p:spPr bwMode="auto">
              <a:xfrm>
                <a:off x="3461" y="870"/>
                <a:ext cx="233" cy="288"/>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a:solidFill>
                      <a:srgbClr val="FF0000"/>
                    </a:solidFill>
                  </a:rPr>
                  <a:t>K</a:t>
                </a:r>
              </a:p>
            </p:txBody>
          </p:sp>
        </p:grpSp>
        <p:sp>
          <p:nvSpPr>
            <p:cNvPr id="32780" name="AutoShape 23"/>
            <p:cNvSpPr>
              <a:spLocks noChangeArrowheads="1"/>
            </p:cNvSpPr>
            <p:nvPr/>
          </p:nvSpPr>
          <p:spPr bwMode="auto">
            <a:xfrm>
              <a:off x="3565" y="1003"/>
              <a:ext cx="217" cy="250"/>
            </a:xfrm>
            <a:prstGeom prst="roundRect">
              <a:avLst>
                <a:gd name="adj" fmla="val 46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000">
                  <a:solidFill>
                    <a:srgbClr val="FF0000"/>
                  </a:solidFill>
                </a:rPr>
                <a:t>B</a:t>
              </a:r>
            </a:p>
          </p:txBody>
        </p:sp>
      </p:grpSp>
    </p:spTree>
    <p:extLst>
      <p:ext uri="{BB962C8B-B14F-4D97-AF65-F5344CB8AC3E}">
        <p14:creationId xmlns:p14="http://schemas.microsoft.com/office/powerpoint/2010/main" val="2580607989"/>
      </p:ext>
    </p:extLst>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533400" y="228600"/>
            <a:ext cx="8250238" cy="11430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a:latin typeface="Arial" pitchFamily="34" charset="0"/>
                <a:cs typeface="Arial" pitchFamily="34" charset="0"/>
              </a:rPr>
              <a:t>Back to the previous RSA example:</a:t>
            </a:r>
          </a:p>
        </p:txBody>
      </p:sp>
      <p:sp>
        <p:nvSpPr>
          <p:cNvPr id="41986" name="AutoShape 2"/>
          <p:cNvSpPr>
            <a:spLocks noChangeArrowheads="1"/>
          </p:cNvSpPr>
          <p:nvPr/>
        </p:nvSpPr>
        <p:spPr bwMode="auto">
          <a:xfrm>
            <a:off x="1172399" y="1300163"/>
            <a:ext cx="4605276" cy="46384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For </a:t>
            </a:r>
            <a:r>
              <a:rPr lang="en-GB" i="1" smtClean="0">
                <a:solidFill>
                  <a:srgbClr val="000000"/>
                </a:solidFill>
                <a:latin typeface="Arial" pitchFamily="34" charset="0"/>
                <a:ea typeface="Luxi Sans" charset="0"/>
                <a:cs typeface="Arial" pitchFamily="34" charset="0"/>
              </a:rPr>
              <a:t>p=5, q=7</a:t>
            </a:r>
            <a:r>
              <a:rPr lang="en-GB" smtClean="0">
                <a:solidFill>
                  <a:srgbClr val="000000"/>
                </a:solidFill>
                <a:latin typeface="Arial" pitchFamily="34" charset="0"/>
                <a:ea typeface="Luxi Sans" charset="0"/>
                <a:cs typeface="Arial" pitchFamily="34" charset="0"/>
              </a:rPr>
              <a:t>.  Then </a:t>
            </a:r>
            <a:r>
              <a:rPr lang="en-GB" i="1" smtClean="0">
                <a:solidFill>
                  <a:srgbClr val="000000"/>
                </a:solidFill>
                <a:latin typeface="Arial" pitchFamily="34" charset="0"/>
                <a:ea typeface="Luxi Sans" charset="0"/>
                <a:cs typeface="Arial" pitchFamily="34" charset="0"/>
              </a:rPr>
              <a:t>n=35, z=24</a:t>
            </a:r>
            <a:r>
              <a:rPr lang="en-GB" smtClean="0">
                <a:solidFill>
                  <a:srgbClr val="000000"/>
                </a:solidFill>
                <a:latin typeface="Arial" pitchFamily="34" charset="0"/>
                <a:ea typeface="Luxi Sans" charset="0"/>
                <a:cs typeface="Arial" pitchFamily="34" charset="0"/>
              </a:rPr>
              <a:t>.</a:t>
            </a:r>
          </a:p>
        </p:txBody>
      </p:sp>
      <p:sp>
        <p:nvSpPr>
          <p:cNvPr id="41987" name="AutoShape 3"/>
          <p:cNvSpPr>
            <a:spLocks noChangeArrowheads="1"/>
          </p:cNvSpPr>
          <p:nvPr/>
        </p:nvSpPr>
        <p:spPr bwMode="auto">
          <a:xfrm>
            <a:off x="1882775" y="1724025"/>
            <a:ext cx="5154273" cy="1202510"/>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i="1" smtClean="0">
                <a:solidFill>
                  <a:srgbClr val="000000"/>
                </a:solidFill>
                <a:latin typeface="Arial" pitchFamily="34" charset="0"/>
                <a:ea typeface="Luxi Sans" charset="0"/>
                <a:cs typeface="Arial" pitchFamily="34" charset="0"/>
              </a:rPr>
              <a:t>e=5</a:t>
            </a:r>
            <a:r>
              <a:rPr lang="en-GB" smtClean="0">
                <a:solidFill>
                  <a:srgbClr val="000000"/>
                </a:solidFill>
                <a:latin typeface="Arial" pitchFamily="34" charset="0"/>
                <a:ea typeface="Luxi Sans" charset="0"/>
                <a:cs typeface="Arial" pitchFamily="34" charset="0"/>
              </a:rPr>
              <a:t>  (so </a:t>
            </a:r>
            <a:r>
              <a:rPr lang="en-GB" i="1" smtClean="0">
                <a:solidFill>
                  <a:srgbClr val="000000"/>
                </a:solidFill>
                <a:latin typeface="Arial" pitchFamily="34" charset="0"/>
                <a:ea typeface="Luxi Sans" charset="0"/>
                <a:cs typeface="Arial" pitchFamily="34" charset="0"/>
              </a:rPr>
              <a:t>e, z</a:t>
            </a:r>
            <a:r>
              <a:rPr lang="en-GB" smtClean="0">
                <a:solidFill>
                  <a:srgbClr val="000000"/>
                </a:solidFill>
                <a:latin typeface="Arial" pitchFamily="34" charset="0"/>
                <a:ea typeface="Luxi Sans" charset="0"/>
                <a:cs typeface="Arial" pitchFamily="34" charset="0"/>
              </a:rPr>
              <a:t> relatively prime).</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i="1" smtClean="0">
                <a:solidFill>
                  <a:srgbClr val="000000"/>
                </a:solidFill>
                <a:latin typeface="Arial" pitchFamily="34" charset="0"/>
                <a:ea typeface="Luxi Sans" charset="0"/>
                <a:cs typeface="Arial" pitchFamily="34" charset="0"/>
              </a:rPr>
              <a:t>d=29</a:t>
            </a:r>
            <a:r>
              <a:rPr lang="en-GB" smtClean="0">
                <a:solidFill>
                  <a:srgbClr val="000000"/>
                </a:solidFill>
                <a:latin typeface="Arial" pitchFamily="34" charset="0"/>
                <a:ea typeface="Luxi Sans" charset="0"/>
                <a:cs typeface="Arial" pitchFamily="34" charset="0"/>
              </a:rPr>
              <a:t> (so </a:t>
            </a:r>
            <a:r>
              <a:rPr lang="en-GB" i="1" smtClean="0">
                <a:solidFill>
                  <a:srgbClr val="000000"/>
                </a:solidFill>
                <a:latin typeface="Arial" pitchFamily="34" charset="0"/>
                <a:ea typeface="Luxi Sans" charset="0"/>
                <a:cs typeface="Arial" pitchFamily="34" charset="0"/>
              </a:rPr>
              <a:t>ed-1</a:t>
            </a:r>
            <a:r>
              <a:rPr lang="en-GB" smtClean="0">
                <a:solidFill>
                  <a:srgbClr val="000000"/>
                </a:solidFill>
                <a:latin typeface="Arial" pitchFamily="34" charset="0"/>
                <a:ea typeface="Luxi Sans" charset="0"/>
                <a:cs typeface="Arial" pitchFamily="34" charset="0"/>
              </a:rPr>
              <a:t> exactly divisible by z).</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 </a:t>
            </a:r>
          </a:p>
        </p:txBody>
      </p:sp>
      <p:sp>
        <p:nvSpPr>
          <p:cNvPr id="41988" name="AutoShape 4"/>
          <p:cNvSpPr>
            <a:spLocks noChangeArrowheads="1"/>
          </p:cNvSpPr>
          <p:nvPr/>
        </p:nvSpPr>
        <p:spPr bwMode="auto">
          <a:xfrm>
            <a:off x="2098148" y="3335338"/>
            <a:ext cx="866241" cy="46384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u="sng" smtClean="0">
                <a:solidFill>
                  <a:srgbClr val="000000"/>
                </a:solidFill>
                <a:latin typeface="Arial" pitchFamily="34" charset="0"/>
                <a:ea typeface="Luxi Sans" charset="0"/>
                <a:cs typeface="Arial" pitchFamily="34" charset="0"/>
              </a:rPr>
              <a:t>letter</a:t>
            </a:r>
          </a:p>
        </p:txBody>
      </p:sp>
      <p:sp>
        <p:nvSpPr>
          <p:cNvPr id="41989" name="AutoShape 5"/>
          <p:cNvSpPr>
            <a:spLocks noChangeArrowheads="1"/>
          </p:cNvSpPr>
          <p:nvPr/>
        </p:nvSpPr>
        <p:spPr bwMode="auto">
          <a:xfrm>
            <a:off x="3594056" y="3311525"/>
            <a:ext cx="438238" cy="463846"/>
          </a:xfrm>
          <a:prstGeom prst="roundRect">
            <a:avLst>
              <a:gd name="adj" fmla="val 375"/>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u="sng" smtClean="0">
                <a:solidFill>
                  <a:srgbClr val="000000"/>
                </a:solidFill>
                <a:latin typeface="Arial" pitchFamily="34" charset="0"/>
                <a:ea typeface="Luxi Sans" charset="0"/>
                <a:cs typeface="Arial" pitchFamily="34" charset="0"/>
              </a:rPr>
              <a:t>m</a:t>
            </a:r>
          </a:p>
        </p:txBody>
      </p:sp>
      <p:sp>
        <p:nvSpPr>
          <p:cNvPr id="41990" name="AutoShape 6"/>
          <p:cNvSpPr>
            <a:spLocks noChangeArrowheads="1"/>
          </p:cNvSpPr>
          <p:nvPr/>
        </p:nvSpPr>
        <p:spPr bwMode="auto">
          <a:xfrm>
            <a:off x="4851356" y="3321050"/>
            <a:ext cx="438238" cy="463846"/>
          </a:xfrm>
          <a:prstGeom prst="roundRect">
            <a:avLst>
              <a:gd name="adj" fmla="val 375"/>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u="sng" smtClean="0">
                <a:solidFill>
                  <a:srgbClr val="000000"/>
                </a:solidFill>
                <a:latin typeface="Arial" pitchFamily="34" charset="0"/>
                <a:ea typeface="Luxi Sans" charset="0"/>
                <a:cs typeface="Arial" pitchFamily="34" charset="0"/>
              </a:rPr>
              <a:t>m</a:t>
            </a:r>
          </a:p>
        </p:txBody>
      </p:sp>
      <p:sp>
        <p:nvSpPr>
          <p:cNvPr id="41991" name="AutoShape 7"/>
          <p:cNvSpPr>
            <a:spLocks noChangeArrowheads="1"/>
          </p:cNvSpPr>
          <p:nvPr/>
        </p:nvSpPr>
        <p:spPr bwMode="auto">
          <a:xfrm>
            <a:off x="5073650" y="3179763"/>
            <a:ext cx="368300" cy="460375"/>
          </a:xfrm>
          <a:prstGeom prst="roundRect">
            <a:avLst>
              <a:gd name="adj" fmla="val 454"/>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e</a:t>
            </a:r>
          </a:p>
        </p:txBody>
      </p:sp>
      <p:grpSp>
        <p:nvGrpSpPr>
          <p:cNvPr id="41992" name="Group 8"/>
          <p:cNvGrpSpPr>
            <a:grpSpLocks/>
          </p:cNvGrpSpPr>
          <p:nvPr/>
        </p:nvGrpSpPr>
        <p:grpSpPr bwMode="auto">
          <a:xfrm>
            <a:off x="6475415" y="3190878"/>
            <a:ext cx="2052638" cy="592138"/>
            <a:chOff x="4079" y="2010"/>
            <a:chExt cx="1293" cy="373"/>
          </a:xfrm>
        </p:grpSpPr>
        <p:sp>
          <p:nvSpPr>
            <p:cNvPr id="41993" name="AutoShape 9"/>
            <p:cNvSpPr>
              <a:spLocks noChangeArrowheads="1"/>
            </p:cNvSpPr>
            <p:nvPr/>
          </p:nvSpPr>
          <p:spPr bwMode="auto">
            <a:xfrm>
              <a:off x="4079" y="2091"/>
              <a:ext cx="1293" cy="292"/>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u="sng" smtClean="0">
                  <a:solidFill>
                    <a:srgbClr val="000000"/>
                  </a:solidFill>
                  <a:latin typeface="Arial" pitchFamily="34" charset="0"/>
                  <a:ea typeface="Luxi Sans" charset="0"/>
                  <a:cs typeface="Arial" pitchFamily="34" charset="0"/>
                </a:rPr>
                <a:t>c = m  mod  n</a:t>
              </a:r>
            </a:p>
          </p:txBody>
        </p:sp>
        <p:sp>
          <p:nvSpPr>
            <p:cNvPr id="41994" name="AutoShape 10"/>
            <p:cNvSpPr>
              <a:spLocks noChangeArrowheads="1"/>
            </p:cNvSpPr>
            <p:nvPr/>
          </p:nvSpPr>
          <p:spPr bwMode="auto">
            <a:xfrm>
              <a:off x="4535" y="2010"/>
              <a:ext cx="223" cy="292"/>
            </a:xfrm>
            <a:prstGeom prst="roundRect">
              <a:avLst>
                <a:gd name="adj" fmla="val 454"/>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e</a:t>
              </a:r>
            </a:p>
          </p:txBody>
        </p:sp>
      </p:grpSp>
      <p:sp>
        <p:nvSpPr>
          <p:cNvPr id="41995" name="AutoShape 11"/>
          <p:cNvSpPr>
            <a:spLocks noChangeArrowheads="1"/>
          </p:cNvSpPr>
          <p:nvPr/>
        </p:nvSpPr>
        <p:spPr bwMode="auto">
          <a:xfrm>
            <a:off x="2367032" y="3810000"/>
            <a:ext cx="250687" cy="438006"/>
          </a:xfrm>
          <a:prstGeom prst="roundRect">
            <a:avLst>
              <a:gd name="adj" fmla="val 6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3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FF0000"/>
                </a:solidFill>
                <a:latin typeface="Arial" pitchFamily="34" charset="0"/>
                <a:ea typeface="Luxi Sans" charset="0"/>
                <a:cs typeface="Arial" pitchFamily="34" charset="0"/>
              </a:rPr>
              <a:t>l</a:t>
            </a:r>
          </a:p>
        </p:txBody>
      </p:sp>
      <p:sp>
        <p:nvSpPr>
          <p:cNvPr id="41996" name="AutoShape 12"/>
          <p:cNvSpPr>
            <a:spLocks noChangeArrowheads="1"/>
          </p:cNvSpPr>
          <p:nvPr/>
        </p:nvSpPr>
        <p:spPr bwMode="auto">
          <a:xfrm>
            <a:off x="3511882" y="3832225"/>
            <a:ext cx="524800" cy="43800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3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FF0000"/>
                </a:solidFill>
                <a:latin typeface="Arial" pitchFamily="34" charset="0"/>
                <a:ea typeface="Luxi Sans" charset="0"/>
                <a:cs typeface="Arial" pitchFamily="34" charset="0"/>
              </a:rPr>
              <a:t>12</a:t>
            </a:r>
          </a:p>
        </p:txBody>
      </p:sp>
      <p:sp>
        <p:nvSpPr>
          <p:cNvPr id="41997" name="AutoShape 13"/>
          <p:cNvSpPr>
            <a:spLocks noChangeArrowheads="1"/>
          </p:cNvSpPr>
          <p:nvPr/>
        </p:nvSpPr>
        <p:spPr bwMode="auto">
          <a:xfrm>
            <a:off x="4468207" y="3824288"/>
            <a:ext cx="1210887" cy="43800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3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FF0000"/>
                </a:solidFill>
                <a:latin typeface="Arial" pitchFamily="34" charset="0"/>
                <a:ea typeface="Luxi Sans" charset="0"/>
                <a:cs typeface="Arial" pitchFamily="34" charset="0"/>
              </a:rPr>
              <a:t>248832</a:t>
            </a:r>
          </a:p>
        </p:txBody>
      </p:sp>
      <p:sp>
        <p:nvSpPr>
          <p:cNvPr id="41998" name="AutoShape 14"/>
          <p:cNvSpPr>
            <a:spLocks noChangeArrowheads="1"/>
          </p:cNvSpPr>
          <p:nvPr/>
        </p:nvSpPr>
        <p:spPr bwMode="auto">
          <a:xfrm>
            <a:off x="7409194" y="3822700"/>
            <a:ext cx="524800" cy="43800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3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FF0000"/>
                </a:solidFill>
                <a:latin typeface="Arial" pitchFamily="34" charset="0"/>
                <a:ea typeface="Luxi Sans" charset="0"/>
                <a:cs typeface="Arial" pitchFamily="34" charset="0"/>
              </a:rPr>
              <a:t>17</a:t>
            </a:r>
          </a:p>
        </p:txBody>
      </p:sp>
      <p:sp>
        <p:nvSpPr>
          <p:cNvPr id="41999" name="AutoShape 15"/>
          <p:cNvSpPr>
            <a:spLocks noChangeArrowheads="1"/>
          </p:cNvSpPr>
          <p:nvPr/>
        </p:nvSpPr>
        <p:spPr bwMode="auto">
          <a:xfrm>
            <a:off x="2125663" y="4732338"/>
            <a:ext cx="349250" cy="460375"/>
          </a:xfrm>
          <a:prstGeom prst="roundRect">
            <a:avLst>
              <a:gd name="adj" fmla="val 463"/>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u="sng" smtClean="0">
                <a:solidFill>
                  <a:srgbClr val="000000"/>
                </a:solidFill>
                <a:latin typeface="Arial" pitchFamily="34" charset="0"/>
                <a:ea typeface="Luxi Sans" charset="0"/>
                <a:cs typeface="Arial" pitchFamily="34" charset="0"/>
              </a:rPr>
              <a:t>c</a:t>
            </a:r>
          </a:p>
        </p:txBody>
      </p:sp>
      <p:grpSp>
        <p:nvGrpSpPr>
          <p:cNvPr id="42000" name="Group 16"/>
          <p:cNvGrpSpPr>
            <a:grpSpLocks/>
          </p:cNvGrpSpPr>
          <p:nvPr/>
        </p:nvGrpSpPr>
        <p:grpSpPr bwMode="auto">
          <a:xfrm>
            <a:off x="5824539" y="4657729"/>
            <a:ext cx="2052638" cy="592138"/>
            <a:chOff x="3669" y="2934"/>
            <a:chExt cx="1293" cy="373"/>
          </a:xfrm>
        </p:grpSpPr>
        <p:sp>
          <p:nvSpPr>
            <p:cNvPr id="42001" name="AutoShape 17"/>
            <p:cNvSpPr>
              <a:spLocks noChangeArrowheads="1"/>
            </p:cNvSpPr>
            <p:nvPr/>
          </p:nvSpPr>
          <p:spPr bwMode="auto">
            <a:xfrm>
              <a:off x="3669" y="3015"/>
              <a:ext cx="1293" cy="292"/>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u="sng" dirty="0" smtClean="0">
                  <a:solidFill>
                    <a:srgbClr val="000000"/>
                  </a:solidFill>
                  <a:latin typeface="Arial" pitchFamily="34" charset="0"/>
                  <a:ea typeface="Luxi Sans" charset="0"/>
                  <a:cs typeface="Arial" pitchFamily="34" charset="0"/>
                </a:rPr>
                <a:t>m = c  mod  n</a:t>
              </a:r>
            </a:p>
          </p:txBody>
        </p:sp>
        <p:sp>
          <p:nvSpPr>
            <p:cNvPr id="42002" name="AutoShape 18"/>
            <p:cNvSpPr>
              <a:spLocks noChangeArrowheads="1"/>
            </p:cNvSpPr>
            <p:nvPr/>
          </p:nvSpPr>
          <p:spPr bwMode="auto">
            <a:xfrm>
              <a:off x="4125" y="2934"/>
              <a:ext cx="223" cy="292"/>
            </a:xfrm>
            <a:prstGeom prst="roundRect">
              <a:avLst>
                <a:gd name="adj" fmla="val 435"/>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d</a:t>
              </a:r>
            </a:p>
          </p:txBody>
        </p:sp>
      </p:grpSp>
      <p:sp>
        <p:nvSpPr>
          <p:cNvPr id="42003" name="AutoShape 19"/>
          <p:cNvSpPr>
            <a:spLocks noChangeArrowheads="1"/>
          </p:cNvSpPr>
          <p:nvPr/>
        </p:nvSpPr>
        <p:spPr bwMode="auto">
          <a:xfrm>
            <a:off x="1978357" y="5159375"/>
            <a:ext cx="524800" cy="43800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3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FF0000"/>
                </a:solidFill>
                <a:latin typeface="Arial" pitchFamily="34" charset="0"/>
                <a:ea typeface="Luxi Sans" charset="0"/>
                <a:cs typeface="Arial" pitchFamily="34" charset="0"/>
              </a:rPr>
              <a:t>17</a:t>
            </a:r>
          </a:p>
        </p:txBody>
      </p:sp>
      <p:sp>
        <p:nvSpPr>
          <p:cNvPr id="42004" name="AutoShape 20"/>
          <p:cNvSpPr>
            <a:spLocks noChangeArrowheads="1"/>
          </p:cNvSpPr>
          <p:nvPr/>
        </p:nvSpPr>
        <p:spPr bwMode="auto">
          <a:xfrm>
            <a:off x="1146208" y="5684838"/>
            <a:ext cx="6935723" cy="352149"/>
          </a:xfrm>
          <a:prstGeom prst="roundRect">
            <a:avLst>
              <a:gd name="adj" fmla="val 431"/>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3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smtClean="0">
                <a:solidFill>
                  <a:srgbClr val="FF0000"/>
                </a:solidFill>
                <a:latin typeface="Arial" pitchFamily="34" charset="0"/>
                <a:ea typeface="Luxi Sans" charset="0"/>
                <a:cs typeface="Arial" pitchFamily="34" charset="0"/>
              </a:rPr>
              <a:t>481968572106750915091411825223071697 - </a:t>
            </a:r>
            <a:r>
              <a:rPr lang="en-GB" sz="1800" b="1" i="1" smtClean="0">
                <a:solidFill>
                  <a:srgbClr val="FF0000"/>
                </a:solidFill>
                <a:latin typeface="Arial" pitchFamily="34" charset="0"/>
                <a:ea typeface="Luxi Sans" charset="0"/>
                <a:cs typeface="Arial" pitchFamily="34" charset="0"/>
              </a:rPr>
              <a:t>too big !!</a:t>
            </a:r>
            <a:r>
              <a:rPr lang="en-GB" sz="1800" smtClean="0">
                <a:solidFill>
                  <a:srgbClr val="FF0000"/>
                </a:solidFill>
                <a:latin typeface="Arial" pitchFamily="34" charset="0"/>
                <a:ea typeface="Luxi Sans" charset="0"/>
                <a:cs typeface="Arial" pitchFamily="34" charset="0"/>
              </a:rPr>
              <a:t> (int type)</a:t>
            </a:r>
            <a:r>
              <a:rPr lang="ar-SA" sz="1800" smtClean="0">
                <a:solidFill>
                  <a:srgbClr val="FF0000"/>
                </a:solidFill>
                <a:latin typeface="Arial" pitchFamily="34" charset="0"/>
                <a:cs typeface="Arial" pitchFamily="34" charset="0"/>
              </a:rPr>
              <a:t>‏</a:t>
            </a:r>
            <a:endParaRPr lang="en-GB" sz="1800" smtClean="0">
              <a:solidFill>
                <a:srgbClr val="FF0000"/>
              </a:solidFill>
              <a:latin typeface="Arial" pitchFamily="34" charset="0"/>
              <a:ea typeface="Luxi Sans" charset="0"/>
              <a:cs typeface="Arial" pitchFamily="34" charset="0"/>
            </a:endParaRPr>
          </a:p>
        </p:txBody>
      </p:sp>
      <p:sp>
        <p:nvSpPr>
          <p:cNvPr id="42005" name="AutoShape 21"/>
          <p:cNvSpPr>
            <a:spLocks noChangeArrowheads="1"/>
          </p:cNvSpPr>
          <p:nvPr/>
        </p:nvSpPr>
        <p:spPr bwMode="auto">
          <a:xfrm>
            <a:off x="6580519" y="5172075"/>
            <a:ext cx="524800" cy="43800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3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FF0000"/>
                </a:solidFill>
                <a:latin typeface="Arial" pitchFamily="34" charset="0"/>
                <a:ea typeface="Luxi Sans" charset="0"/>
                <a:cs typeface="Arial" pitchFamily="34" charset="0"/>
              </a:rPr>
              <a:t>12</a:t>
            </a:r>
          </a:p>
        </p:txBody>
      </p:sp>
      <p:grpSp>
        <p:nvGrpSpPr>
          <p:cNvPr id="42006" name="Group 22"/>
          <p:cNvGrpSpPr>
            <a:grpSpLocks/>
          </p:cNvGrpSpPr>
          <p:nvPr/>
        </p:nvGrpSpPr>
        <p:grpSpPr bwMode="auto">
          <a:xfrm>
            <a:off x="3532191" y="4627567"/>
            <a:ext cx="503238" cy="617538"/>
            <a:chOff x="2225" y="2915"/>
            <a:chExt cx="317" cy="389"/>
          </a:xfrm>
        </p:grpSpPr>
        <p:sp>
          <p:nvSpPr>
            <p:cNvPr id="42007" name="AutoShape 23"/>
            <p:cNvSpPr>
              <a:spLocks noChangeArrowheads="1"/>
            </p:cNvSpPr>
            <p:nvPr/>
          </p:nvSpPr>
          <p:spPr bwMode="auto">
            <a:xfrm>
              <a:off x="2225" y="3012"/>
              <a:ext cx="211" cy="292"/>
            </a:xfrm>
            <a:prstGeom prst="roundRect">
              <a:avLst>
                <a:gd name="adj" fmla="val 463"/>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u="sng" smtClean="0">
                  <a:solidFill>
                    <a:srgbClr val="000000"/>
                  </a:solidFill>
                  <a:latin typeface="Arial" pitchFamily="34" charset="0"/>
                  <a:ea typeface="Luxi Sans" charset="0"/>
                  <a:cs typeface="Arial" pitchFamily="34" charset="0"/>
                </a:rPr>
                <a:t>c</a:t>
              </a:r>
            </a:p>
          </p:txBody>
        </p:sp>
        <p:sp>
          <p:nvSpPr>
            <p:cNvPr id="42008" name="AutoShape 24"/>
            <p:cNvSpPr>
              <a:spLocks noChangeArrowheads="1"/>
            </p:cNvSpPr>
            <p:nvPr/>
          </p:nvSpPr>
          <p:spPr bwMode="auto">
            <a:xfrm>
              <a:off x="2319" y="2915"/>
              <a:ext cx="223" cy="292"/>
            </a:xfrm>
            <a:prstGeom prst="roundRect">
              <a:avLst>
                <a:gd name="adj" fmla="val 435"/>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d</a:t>
              </a:r>
            </a:p>
          </p:txBody>
        </p:sp>
      </p:grpSp>
      <p:sp>
        <p:nvSpPr>
          <p:cNvPr id="42009" name="AutoShape 25"/>
          <p:cNvSpPr>
            <a:spLocks noChangeArrowheads="1"/>
          </p:cNvSpPr>
          <p:nvPr/>
        </p:nvSpPr>
        <p:spPr bwMode="auto">
          <a:xfrm>
            <a:off x="7952848" y="4768850"/>
            <a:ext cx="866241" cy="46384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u="sng" smtClean="0">
                <a:solidFill>
                  <a:srgbClr val="000000"/>
                </a:solidFill>
                <a:latin typeface="Arial" pitchFamily="34" charset="0"/>
                <a:ea typeface="Luxi Sans" charset="0"/>
                <a:cs typeface="Arial" pitchFamily="34" charset="0"/>
              </a:rPr>
              <a:t>letter</a:t>
            </a:r>
          </a:p>
        </p:txBody>
      </p:sp>
      <p:sp>
        <p:nvSpPr>
          <p:cNvPr id="42010" name="AutoShape 26"/>
          <p:cNvSpPr>
            <a:spLocks noChangeArrowheads="1"/>
          </p:cNvSpPr>
          <p:nvPr/>
        </p:nvSpPr>
        <p:spPr bwMode="auto">
          <a:xfrm>
            <a:off x="8221732" y="5243513"/>
            <a:ext cx="250687" cy="438006"/>
          </a:xfrm>
          <a:prstGeom prst="roundRect">
            <a:avLst>
              <a:gd name="adj" fmla="val 6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3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FF0000"/>
                </a:solidFill>
                <a:latin typeface="Arial" pitchFamily="34" charset="0"/>
                <a:ea typeface="Luxi Sans" charset="0"/>
                <a:cs typeface="Arial" pitchFamily="34" charset="0"/>
              </a:rPr>
              <a:t>l</a:t>
            </a:r>
          </a:p>
        </p:txBody>
      </p:sp>
      <p:sp>
        <p:nvSpPr>
          <p:cNvPr id="42011" name="AutoShape 27"/>
          <p:cNvSpPr>
            <a:spLocks noChangeArrowheads="1"/>
          </p:cNvSpPr>
          <p:nvPr/>
        </p:nvSpPr>
        <p:spPr bwMode="auto">
          <a:xfrm>
            <a:off x="259427" y="3603625"/>
            <a:ext cx="1276609" cy="46384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3333CC"/>
                </a:solidFill>
                <a:latin typeface="Arial" pitchFamily="34" charset="0"/>
                <a:ea typeface="Luxi Sans" charset="0"/>
                <a:cs typeface="Arial" pitchFamily="34" charset="0"/>
              </a:rPr>
              <a:t>encrypt:</a:t>
            </a:r>
          </a:p>
        </p:txBody>
      </p:sp>
      <p:sp>
        <p:nvSpPr>
          <p:cNvPr id="42012" name="AutoShape 28"/>
          <p:cNvSpPr>
            <a:spLocks noChangeArrowheads="1"/>
          </p:cNvSpPr>
          <p:nvPr/>
        </p:nvSpPr>
        <p:spPr bwMode="auto">
          <a:xfrm>
            <a:off x="318164" y="4895850"/>
            <a:ext cx="1276609" cy="46384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3333CC"/>
                </a:solidFill>
                <a:latin typeface="Arial" pitchFamily="34" charset="0"/>
                <a:ea typeface="Luxi Sans" charset="0"/>
                <a:cs typeface="Arial" pitchFamily="34" charset="0"/>
              </a:rPr>
              <a:t>decrypt:</a:t>
            </a:r>
          </a:p>
        </p:txBody>
      </p:sp>
      <p:sp>
        <p:nvSpPr>
          <p:cNvPr id="42013" name="AutoShape 29"/>
          <p:cNvSpPr>
            <a:spLocks noChangeArrowheads="1"/>
          </p:cNvSpPr>
          <p:nvPr/>
        </p:nvSpPr>
        <p:spPr bwMode="auto">
          <a:xfrm>
            <a:off x="3307927" y="5014913"/>
            <a:ext cx="181822" cy="803619"/>
          </a:xfrm>
          <a:prstGeom prst="roundRect">
            <a:avLst>
              <a:gd name="adj" fmla="val 861"/>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2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p:txBody>
      </p:sp>
      <p:grpSp>
        <p:nvGrpSpPr>
          <p:cNvPr id="42014" name="Group 30"/>
          <p:cNvGrpSpPr>
            <a:grpSpLocks/>
          </p:cNvGrpSpPr>
          <p:nvPr/>
        </p:nvGrpSpPr>
        <p:grpSpPr bwMode="auto">
          <a:xfrm>
            <a:off x="455613" y="5473704"/>
            <a:ext cx="503238" cy="617538"/>
            <a:chOff x="287" y="3448"/>
            <a:chExt cx="317" cy="389"/>
          </a:xfrm>
        </p:grpSpPr>
        <p:sp>
          <p:nvSpPr>
            <p:cNvPr id="42015" name="AutoShape 31"/>
            <p:cNvSpPr>
              <a:spLocks noChangeArrowheads="1"/>
            </p:cNvSpPr>
            <p:nvPr/>
          </p:nvSpPr>
          <p:spPr bwMode="auto">
            <a:xfrm>
              <a:off x="287" y="3545"/>
              <a:ext cx="211" cy="292"/>
            </a:xfrm>
            <a:prstGeom prst="roundRect">
              <a:avLst>
                <a:gd name="adj" fmla="val 463"/>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u="sng" smtClean="0">
                  <a:solidFill>
                    <a:srgbClr val="000000"/>
                  </a:solidFill>
                  <a:latin typeface="Arial" pitchFamily="34" charset="0"/>
                  <a:ea typeface="Luxi Sans" charset="0"/>
                  <a:cs typeface="Arial" pitchFamily="34" charset="0"/>
                </a:rPr>
                <a:t>c</a:t>
              </a:r>
            </a:p>
          </p:txBody>
        </p:sp>
        <p:sp>
          <p:nvSpPr>
            <p:cNvPr id="42016" name="AutoShape 32"/>
            <p:cNvSpPr>
              <a:spLocks noChangeArrowheads="1"/>
            </p:cNvSpPr>
            <p:nvPr/>
          </p:nvSpPr>
          <p:spPr bwMode="auto">
            <a:xfrm>
              <a:off x="381" y="3448"/>
              <a:ext cx="223" cy="292"/>
            </a:xfrm>
            <a:prstGeom prst="roundRect">
              <a:avLst>
                <a:gd name="adj" fmla="val 435"/>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d</a:t>
              </a:r>
            </a:p>
          </p:txBody>
        </p:sp>
      </p:grpSp>
      <p:sp>
        <p:nvSpPr>
          <p:cNvPr id="42017" name="AutoShape 33"/>
          <p:cNvSpPr>
            <a:spLocks noChangeArrowheads="1"/>
          </p:cNvSpPr>
          <p:nvPr/>
        </p:nvSpPr>
        <p:spPr bwMode="auto">
          <a:xfrm>
            <a:off x="927428" y="5657850"/>
            <a:ext cx="361295" cy="434287"/>
          </a:xfrm>
          <a:prstGeom prst="roundRect">
            <a:avLst>
              <a:gd name="adj" fmla="val 444"/>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lnSpc>
                <a:spcPct val="92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smtClean="0">
                <a:solidFill>
                  <a:srgbClr val="000000"/>
                </a:solidFill>
                <a:latin typeface="Arial" pitchFamily="34" charset="0"/>
                <a:ea typeface="Luxi Sans" charset="0"/>
                <a:cs typeface="Arial" pitchFamily="34" charset="0"/>
              </a:rPr>
              <a:t>=</a:t>
            </a:r>
          </a:p>
        </p:txBody>
      </p:sp>
    </p:spTree>
    <p:extLst>
      <p:ext uri="{BB962C8B-B14F-4D97-AF65-F5344CB8AC3E}">
        <p14:creationId xmlns:p14="http://schemas.microsoft.com/office/powerpoint/2010/main" val="8839880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76200" y="52688"/>
            <a:ext cx="7772400" cy="633112"/>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smtClean="0">
                <a:latin typeface="Arial" pitchFamily="34" charset="0"/>
                <a:cs typeface="Arial" pitchFamily="34" charset="0"/>
              </a:rPr>
              <a:t>Calculating powers rapidly</a:t>
            </a:r>
            <a:endParaRPr lang="en-GB" sz="3600" dirty="0">
              <a:latin typeface="Arial" pitchFamily="34" charset="0"/>
              <a:cs typeface="Arial" pitchFamily="34" charset="0"/>
            </a:endParaRPr>
          </a:p>
        </p:txBody>
      </p:sp>
      <p:sp>
        <p:nvSpPr>
          <p:cNvPr id="43010" name="Rectangle 2"/>
          <p:cNvSpPr>
            <a:spLocks noGrp="1" noChangeArrowheads="1"/>
          </p:cNvSpPr>
          <p:nvPr>
            <p:ph type="subTitle" idx="4294967295"/>
          </p:nvPr>
        </p:nvSpPr>
        <p:spPr bwMode="auto">
          <a:xfrm>
            <a:off x="1371600" y="3886200"/>
            <a:ext cx="6400800" cy="1752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marL="457200" lvl="1" indent="0" algn="ctr">
              <a:lnSpc>
                <a:spcPct val="100000"/>
              </a:lnSpc>
              <a:spcBef>
                <a:spcPts val="700"/>
              </a:spcBef>
              <a:buClrTx/>
              <a:buSzPct val="75000"/>
              <a:buFontTx/>
              <a:buNone/>
              <a:tabLst>
                <a:tab pos="457200" algn="l"/>
                <a:tab pos="561975" algn="l"/>
                <a:tab pos="1011238" algn="l"/>
                <a:tab pos="1460500" algn="l"/>
                <a:tab pos="1909763" algn="l"/>
                <a:tab pos="2359025" algn="l"/>
                <a:tab pos="2808288" algn="l"/>
                <a:tab pos="3257550" algn="l"/>
                <a:tab pos="3706813" algn="l"/>
                <a:tab pos="4156075" algn="l"/>
                <a:tab pos="4605338" algn="l"/>
                <a:tab pos="5054600" algn="l"/>
                <a:tab pos="5503863" algn="l"/>
                <a:tab pos="5953125" algn="l"/>
                <a:tab pos="6402388" algn="l"/>
                <a:tab pos="6851650" algn="l"/>
                <a:tab pos="7300913" algn="l"/>
                <a:tab pos="7750175" algn="l"/>
                <a:tab pos="8199438" algn="l"/>
                <a:tab pos="8648700" algn="l"/>
                <a:tab pos="9097963" algn="l"/>
              </a:tabLst>
            </a:pPr>
            <a:r>
              <a:rPr lang="en-GB" sz="2800">
                <a:latin typeface="Arial" pitchFamily="34" charset="0"/>
                <a:cs typeface="Arial" pitchFamily="34" charset="0"/>
              </a:rPr>
              <a:t> </a:t>
            </a:r>
          </a:p>
        </p:txBody>
      </p:sp>
      <p:sp>
        <p:nvSpPr>
          <p:cNvPr id="43011" name="Text Box 3"/>
          <p:cNvSpPr txBox="1">
            <a:spLocks noChangeArrowheads="1"/>
          </p:cNvSpPr>
          <p:nvPr/>
        </p:nvSpPr>
        <p:spPr bwMode="auto">
          <a:xfrm>
            <a:off x="803275" y="762000"/>
            <a:ext cx="7837488" cy="5646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92000"/>
              </a:lnSpc>
              <a:buSzPct val="100000"/>
            </a:pPr>
            <a:r>
              <a:rPr lang="en-GB" sz="2000" i="1" dirty="0" smtClean="0">
                <a:latin typeface="Arial" pitchFamily="34" charset="0"/>
                <a:cs typeface="Arial" pitchFamily="34" charset="0"/>
              </a:rPr>
              <a:t>Break it into powers that are multiples of 2</a:t>
            </a:r>
            <a:r>
              <a:rPr lang="en-GB" sz="2000" dirty="0" smtClean="0">
                <a:latin typeface="Arial" pitchFamily="34" charset="0"/>
                <a:cs typeface="Arial" pitchFamily="34" charset="0"/>
              </a:rPr>
              <a:t>.</a:t>
            </a:r>
          </a:p>
          <a:p>
            <a:pPr defTabSz="449263">
              <a:lnSpc>
                <a:spcPct val="92000"/>
              </a:lnSpc>
              <a:buSzPct val="100000"/>
            </a:pPr>
            <a:endParaRPr lang="en-GB" sz="2000" dirty="0" smtClean="0">
              <a:latin typeface="Arial" pitchFamily="34" charset="0"/>
              <a:cs typeface="Arial" pitchFamily="34" charset="0"/>
            </a:endParaRPr>
          </a:p>
          <a:p>
            <a:pPr algn="ctr" defTabSz="449263">
              <a:buSzPct val="100000"/>
            </a:pPr>
            <a:r>
              <a:rPr lang="en-GB" sz="2000" dirty="0" smtClean="0">
                <a:latin typeface="Arial" pitchFamily="34" charset="0"/>
                <a:cs typeface="Arial" pitchFamily="34" charset="0"/>
              </a:rPr>
              <a:t>43 = 1 + 2 + 8 +32</a:t>
            </a:r>
          </a:p>
          <a:p>
            <a:pPr algn="ctr" defTabSz="449263">
              <a:buSzPct val="100000"/>
            </a:pPr>
            <a:endParaRPr lang="en-GB" sz="1200" dirty="0">
              <a:latin typeface="Arial" pitchFamily="34" charset="0"/>
              <a:cs typeface="Arial" pitchFamily="34" charset="0"/>
            </a:endParaRPr>
          </a:p>
          <a:p>
            <a:pPr algn="ctr" defTabSz="449263">
              <a:buSzPct val="100000"/>
            </a:pP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43</a:t>
            </a:r>
            <a:r>
              <a:rPr lang="en-GB" sz="2000" dirty="0" smtClean="0">
                <a:latin typeface="Arial" pitchFamily="34" charset="0"/>
                <a:cs typeface="Arial" pitchFamily="34" charset="0"/>
              </a:rPr>
              <a:t> = 11 * 11</a:t>
            </a:r>
            <a:r>
              <a:rPr lang="en-GB" sz="2000" baseline="30000" dirty="0" smtClean="0">
                <a:latin typeface="Arial" pitchFamily="34" charset="0"/>
                <a:cs typeface="Arial" pitchFamily="34" charset="0"/>
              </a:rPr>
              <a:t>2</a:t>
            </a:r>
            <a:r>
              <a:rPr lang="en-GB" sz="2000" dirty="0">
                <a:latin typeface="Arial" pitchFamily="34" charset="0"/>
                <a:cs typeface="Arial" pitchFamily="34" charset="0"/>
              </a:rPr>
              <a:t> * </a:t>
            </a: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8</a:t>
            </a:r>
            <a:r>
              <a:rPr lang="en-GB" sz="2000" dirty="0" smtClean="0">
                <a:latin typeface="Arial" pitchFamily="34" charset="0"/>
                <a:cs typeface="Arial" pitchFamily="34" charset="0"/>
              </a:rPr>
              <a:t> * 11</a:t>
            </a:r>
            <a:r>
              <a:rPr lang="en-GB" sz="2000" baseline="30000" dirty="0" smtClean="0">
                <a:latin typeface="Arial" pitchFamily="34" charset="0"/>
                <a:cs typeface="Arial" pitchFamily="34" charset="0"/>
              </a:rPr>
              <a:t>32</a:t>
            </a:r>
            <a:r>
              <a:rPr lang="en-GB" sz="2000" dirty="0" smtClean="0">
                <a:latin typeface="Arial" pitchFamily="34" charset="0"/>
                <a:cs typeface="Arial" pitchFamily="34" charset="0"/>
              </a:rPr>
              <a:t> </a:t>
            </a:r>
          </a:p>
          <a:p>
            <a:pPr algn="ctr" defTabSz="449263">
              <a:buSzPct val="100000"/>
            </a:pPr>
            <a:endParaRPr lang="en-GB" sz="1200" dirty="0" smtClean="0">
              <a:latin typeface="Arial" pitchFamily="34" charset="0"/>
              <a:cs typeface="Arial" pitchFamily="34" charset="0"/>
            </a:endParaRPr>
          </a:p>
          <a:p>
            <a:pPr defTabSz="449263">
              <a:buSzPct val="100000"/>
            </a:pPr>
            <a:r>
              <a:rPr lang="en-GB" sz="2000" i="1" dirty="0" smtClean="0">
                <a:latin typeface="Arial" pitchFamily="34" charset="0"/>
                <a:cs typeface="Arial" pitchFamily="34" charset="0"/>
              </a:rPr>
              <a:t>Calculation of sequence: </a:t>
            </a:r>
            <a:r>
              <a:rPr lang="en-GB" sz="2000" dirty="0">
                <a:latin typeface="Arial" pitchFamily="34" charset="0"/>
                <a:cs typeface="Arial" pitchFamily="34" charset="0"/>
              </a:rPr>
              <a:t>11 * 11</a:t>
            </a:r>
            <a:r>
              <a:rPr lang="en-GB" sz="2000" baseline="30000" dirty="0">
                <a:latin typeface="Arial" pitchFamily="34" charset="0"/>
                <a:cs typeface="Arial" pitchFamily="34" charset="0"/>
              </a:rPr>
              <a:t>2</a:t>
            </a:r>
            <a:r>
              <a:rPr lang="en-GB" sz="2000" dirty="0">
                <a:latin typeface="Arial" pitchFamily="34" charset="0"/>
                <a:cs typeface="Arial" pitchFamily="34" charset="0"/>
              </a:rPr>
              <a:t> * 11</a:t>
            </a:r>
            <a:r>
              <a:rPr lang="en-GB" sz="2000" baseline="30000" dirty="0">
                <a:latin typeface="Arial" pitchFamily="34" charset="0"/>
                <a:cs typeface="Arial" pitchFamily="34" charset="0"/>
              </a:rPr>
              <a:t>8</a:t>
            </a:r>
            <a:r>
              <a:rPr lang="en-GB" sz="2000" dirty="0">
                <a:latin typeface="Arial" pitchFamily="34" charset="0"/>
                <a:cs typeface="Arial" pitchFamily="34" charset="0"/>
              </a:rPr>
              <a:t> * 11</a:t>
            </a:r>
            <a:r>
              <a:rPr lang="en-GB" sz="2000" baseline="30000" dirty="0">
                <a:latin typeface="Arial" pitchFamily="34" charset="0"/>
                <a:cs typeface="Arial" pitchFamily="34" charset="0"/>
              </a:rPr>
              <a:t>32</a:t>
            </a:r>
            <a:r>
              <a:rPr lang="en-GB" sz="2000" dirty="0">
                <a:latin typeface="Arial" pitchFamily="34" charset="0"/>
                <a:cs typeface="Arial" pitchFamily="34" charset="0"/>
              </a:rPr>
              <a:t> </a:t>
            </a:r>
          </a:p>
          <a:p>
            <a:pPr defTabSz="449263">
              <a:buSzPct val="100000"/>
            </a:pPr>
            <a:endParaRPr lang="en-GB" sz="2000" dirty="0" smtClean="0">
              <a:latin typeface="Arial" pitchFamily="34" charset="0"/>
              <a:cs typeface="Arial" pitchFamily="34" charset="0"/>
            </a:endParaRPr>
          </a:p>
          <a:p>
            <a:pPr defTabSz="449263">
              <a:buSzPct val="100000"/>
            </a:pPr>
            <a:r>
              <a:rPr lang="en-GB" sz="2000" dirty="0">
                <a:latin typeface="Arial" pitchFamily="34" charset="0"/>
                <a:cs typeface="Arial" pitchFamily="34" charset="0"/>
              </a:rPr>
              <a:t>11</a:t>
            </a:r>
            <a:r>
              <a:rPr lang="en-GB" sz="2000" baseline="30000" dirty="0">
                <a:latin typeface="Arial" pitchFamily="34" charset="0"/>
                <a:cs typeface="Arial" pitchFamily="34" charset="0"/>
              </a:rPr>
              <a:t>2</a:t>
            </a:r>
            <a:r>
              <a:rPr lang="en-GB" sz="2000" dirty="0" smtClean="0">
                <a:latin typeface="Arial" pitchFamily="34" charset="0"/>
                <a:cs typeface="Arial" pitchFamily="34" charset="0"/>
              </a:rPr>
              <a:t> mod 13 = </a:t>
            </a:r>
            <a:r>
              <a:rPr lang="en-GB" sz="2000" dirty="0" smtClean="0">
                <a:solidFill>
                  <a:srgbClr val="0000FF"/>
                </a:solidFill>
                <a:latin typeface="Arial" pitchFamily="34" charset="0"/>
                <a:cs typeface="Arial" pitchFamily="34" charset="0"/>
              </a:rPr>
              <a:t>4 (mod 13)</a:t>
            </a:r>
          </a:p>
          <a:p>
            <a:pPr defTabSz="449263">
              <a:buSzPct val="100000"/>
            </a:pP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4</a:t>
            </a:r>
            <a:r>
              <a:rPr lang="en-GB" sz="2000" dirty="0" smtClean="0">
                <a:latin typeface="Arial" pitchFamily="34" charset="0"/>
                <a:cs typeface="Arial" pitchFamily="34" charset="0"/>
              </a:rPr>
              <a:t> </a:t>
            </a:r>
            <a:r>
              <a:rPr lang="en-GB" sz="2000" dirty="0">
                <a:latin typeface="Arial" pitchFamily="34" charset="0"/>
                <a:cs typeface="Arial" pitchFamily="34" charset="0"/>
              </a:rPr>
              <a:t>mod 13 = </a:t>
            </a: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2</a:t>
            </a:r>
            <a:r>
              <a:rPr lang="en-GB" sz="2000" dirty="0" smtClean="0">
                <a:latin typeface="Arial" pitchFamily="34" charset="0"/>
                <a:cs typeface="Arial" pitchFamily="34" charset="0"/>
              </a:rPr>
              <a:t>)</a:t>
            </a:r>
            <a:r>
              <a:rPr lang="en-GB" sz="2000" baseline="30000" dirty="0" smtClean="0">
                <a:latin typeface="Arial" pitchFamily="34" charset="0"/>
                <a:cs typeface="Arial" pitchFamily="34" charset="0"/>
              </a:rPr>
              <a:t>2 </a:t>
            </a:r>
            <a:r>
              <a:rPr lang="en-GB" sz="2000" dirty="0" smtClean="0">
                <a:latin typeface="Arial" pitchFamily="34" charset="0"/>
                <a:cs typeface="Arial" pitchFamily="34" charset="0"/>
              </a:rPr>
              <a:t>mod 13 = 4</a:t>
            </a:r>
            <a:r>
              <a:rPr lang="en-GB" sz="2000" baseline="30000" dirty="0">
                <a:latin typeface="Arial" pitchFamily="34" charset="0"/>
                <a:cs typeface="Arial" pitchFamily="34" charset="0"/>
              </a:rPr>
              <a:t>2</a:t>
            </a:r>
            <a:r>
              <a:rPr lang="en-GB" sz="2000" dirty="0" smtClean="0">
                <a:latin typeface="Arial" pitchFamily="34" charset="0"/>
                <a:cs typeface="Arial" pitchFamily="34" charset="0"/>
              </a:rPr>
              <a:t> </a:t>
            </a:r>
            <a:r>
              <a:rPr lang="en-GB" sz="2000" dirty="0">
                <a:latin typeface="Arial" pitchFamily="34" charset="0"/>
                <a:cs typeface="Arial" pitchFamily="34" charset="0"/>
              </a:rPr>
              <a:t>(mod 13</a:t>
            </a:r>
            <a:r>
              <a:rPr lang="en-GB" sz="2000" dirty="0" smtClean="0">
                <a:latin typeface="Arial" pitchFamily="34" charset="0"/>
                <a:cs typeface="Arial" pitchFamily="34" charset="0"/>
              </a:rPr>
              <a:t>)=</a:t>
            </a:r>
            <a:r>
              <a:rPr lang="en-GB" sz="2000" dirty="0" smtClean="0">
                <a:solidFill>
                  <a:srgbClr val="0000FF"/>
                </a:solidFill>
                <a:latin typeface="Arial" pitchFamily="34" charset="0"/>
                <a:cs typeface="Arial" pitchFamily="34" charset="0"/>
              </a:rPr>
              <a:t>3 </a:t>
            </a:r>
            <a:r>
              <a:rPr lang="en-GB" sz="2000" dirty="0">
                <a:solidFill>
                  <a:srgbClr val="0000FF"/>
                </a:solidFill>
                <a:latin typeface="Arial" pitchFamily="34" charset="0"/>
                <a:cs typeface="Arial" pitchFamily="34" charset="0"/>
              </a:rPr>
              <a:t>(mod 13</a:t>
            </a:r>
            <a:r>
              <a:rPr lang="en-GB" sz="2000" dirty="0" smtClean="0">
                <a:solidFill>
                  <a:srgbClr val="0000FF"/>
                </a:solidFill>
                <a:latin typeface="Arial" pitchFamily="34" charset="0"/>
                <a:cs typeface="Arial" pitchFamily="34" charset="0"/>
              </a:rPr>
              <a:t>)</a:t>
            </a:r>
          </a:p>
          <a:p>
            <a:pPr defTabSz="449263">
              <a:buSzPct val="100000"/>
            </a:pP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8</a:t>
            </a:r>
            <a:r>
              <a:rPr lang="en-GB" sz="2000" dirty="0" smtClean="0">
                <a:latin typeface="Arial" pitchFamily="34" charset="0"/>
                <a:cs typeface="Arial" pitchFamily="34" charset="0"/>
              </a:rPr>
              <a:t> </a:t>
            </a:r>
            <a:r>
              <a:rPr lang="en-GB" sz="2000" dirty="0">
                <a:latin typeface="Arial" pitchFamily="34" charset="0"/>
                <a:cs typeface="Arial" pitchFamily="34" charset="0"/>
              </a:rPr>
              <a:t>mod 13 = (</a:t>
            </a: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4</a:t>
            </a:r>
            <a:r>
              <a:rPr lang="en-GB" sz="2000" dirty="0" smtClean="0">
                <a:latin typeface="Arial" pitchFamily="34" charset="0"/>
                <a:cs typeface="Arial" pitchFamily="34" charset="0"/>
              </a:rPr>
              <a:t>)</a:t>
            </a:r>
            <a:r>
              <a:rPr lang="en-GB" sz="2000" baseline="30000" dirty="0" smtClean="0">
                <a:latin typeface="Arial" pitchFamily="34" charset="0"/>
                <a:cs typeface="Arial" pitchFamily="34" charset="0"/>
              </a:rPr>
              <a:t>2 </a:t>
            </a:r>
            <a:r>
              <a:rPr lang="en-GB" sz="2000" dirty="0">
                <a:latin typeface="Arial" pitchFamily="34" charset="0"/>
                <a:cs typeface="Arial" pitchFamily="34" charset="0"/>
              </a:rPr>
              <a:t>mod 13 = </a:t>
            </a:r>
            <a:r>
              <a:rPr lang="en-GB" sz="2000" dirty="0" smtClean="0">
                <a:latin typeface="Arial" pitchFamily="34" charset="0"/>
                <a:cs typeface="Arial" pitchFamily="34" charset="0"/>
              </a:rPr>
              <a:t>3</a:t>
            </a:r>
            <a:r>
              <a:rPr lang="en-GB" sz="2000" baseline="30000" dirty="0" smtClean="0">
                <a:latin typeface="Arial" pitchFamily="34" charset="0"/>
                <a:cs typeface="Arial" pitchFamily="34" charset="0"/>
              </a:rPr>
              <a:t>2</a:t>
            </a:r>
            <a:r>
              <a:rPr lang="en-GB" sz="2000" dirty="0" smtClean="0">
                <a:latin typeface="Arial" pitchFamily="34" charset="0"/>
                <a:cs typeface="Arial" pitchFamily="34" charset="0"/>
              </a:rPr>
              <a:t> </a:t>
            </a:r>
            <a:r>
              <a:rPr lang="en-GB" sz="2000" dirty="0">
                <a:latin typeface="Arial" pitchFamily="34" charset="0"/>
                <a:cs typeface="Arial" pitchFamily="34" charset="0"/>
              </a:rPr>
              <a:t>(mod 13</a:t>
            </a:r>
            <a:r>
              <a:rPr lang="en-GB" sz="2000" dirty="0" smtClean="0">
                <a:latin typeface="Arial" pitchFamily="34" charset="0"/>
                <a:cs typeface="Arial" pitchFamily="34" charset="0"/>
              </a:rPr>
              <a:t>)=</a:t>
            </a:r>
            <a:r>
              <a:rPr lang="en-GB" sz="2000" dirty="0" smtClean="0">
                <a:solidFill>
                  <a:srgbClr val="0000FF"/>
                </a:solidFill>
                <a:latin typeface="Arial" pitchFamily="34" charset="0"/>
                <a:cs typeface="Arial" pitchFamily="34" charset="0"/>
              </a:rPr>
              <a:t>9 </a:t>
            </a:r>
            <a:r>
              <a:rPr lang="en-GB" sz="2000" dirty="0">
                <a:solidFill>
                  <a:srgbClr val="0000FF"/>
                </a:solidFill>
                <a:latin typeface="Arial" pitchFamily="34" charset="0"/>
                <a:cs typeface="Arial" pitchFamily="34" charset="0"/>
              </a:rPr>
              <a:t>(mod 13</a:t>
            </a:r>
            <a:r>
              <a:rPr lang="en-GB" sz="2000" dirty="0" smtClean="0">
                <a:solidFill>
                  <a:srgbClr val="0000FF"/>
                </a:solidFill>
                <a:latin typeface="Arial" pitchFamily="34" charset="0"/>
                <a:cs typeface="Arial" pitchFamily="34" charset="0"/>
              </a:rPr>
              <a:t>)</a:t>
            </a:r>
          </a:p>
          <a:p>
            <a:pPr defTabSz="449263">
              <a:buSzPct val="100000"/>
            </a:pP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16</a:t>
            </a:r>
            <a:r>
              <a:rPr lang="en-GB" sz="2000" dirty="0" smtClean="0">
                <a:latin typeface="Arial" pitchFamily="34" charset="0"/>
                <a:cs typeface="Arial" pitchFamily="34" charset="0"/>
              </a:rPr>
              <a:t> </a:t>
            </a:r>
            <a:r>
              <a:rPr lang="en-GB" sz="2000" dirty="0">
                <a:latin typeface="Arial" pitchFamily="34" charset="0"/>
                <a:cs typeface="Arial" pitchFamily="34" charset="0"/>
              </a:rPr>
              <a:t>mod 13 = (</a:t>
            </a: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8</a:t>
            </a:r>
            <a:r>
              <a:rPr lang="en-GB" sz="2000" dirty="0" smtClean="0">
                <a:latin typeface="Arial" pitchFamily="34" charset="0"/>
                <a:cs typeface="Arial" pitchFamily="34" charset="0"/>
              </a:rPr>
              <a:t>)</a:t>
            </a:r>
            <a:r>
              <a:rPr lang="en-GB" sz="2000" baseline="30000" dirty="0" smtClean="0">
                <a:latin typeface="Arial" pitchFamily="34" charset="0"/>
                <a:cs typeface="Arial" pitchFamily="34" charset="0"/>
              </a:rPr>
              <a:t>2 </a:t>
            </a:r>
            <a:r>
              <a:rPr lang="en-GB" sz="2000" dirty="0">
                <a:latin typeface="Arial" pitchFamily="34" charset="0"/>
                <a:cs typeface="Arial" pitchFamily="34" charset="0"/>
              </a:rPr>
              <a:t>mod 13 = </a:t>
            </a:r>
            <a:r>
              <a:rPr lang="en-GB" sz="2000" dirty="0" smtClean="0">
                <a:latin typeface="Arial" pitchFamily="34" charset="0"/>
                <a:cs typeface="Arial" pitchFamily="34" charset="0"/>
              </a:rPr>
              <a:t>9</a:t>
            </a:r>
            <a:r>
              <a:rPr lang="en-GB" sz="2000" baseline="30000" dirty="0" smtClean="0">
                <a:latin typeface="Arial" pitchFamily="34" charset="0"/>
                <a:cs typeface="Arial" pitchFamily="34" charset="0"/>
              </a:rPr>
              <a:t>2</a:t>
            </a:r>
            <a:r>
              <a:rPr lang="en-GB" sz="2000" dirty="0" smtClean="0">
                <a:latin typeface="Arial" pitchFamily="34" charset="0"/>
                <a:cs typeface="Arial" pitchFamily="34" charset="0"/>
              </a:rPr>
              <a:t> </a:t>
            </a:r>
            <a:r>
              <a:rPr lang="en-GB" sz="2000" dirty="0">
                <a:latin typeface="Arial" pitchFamily="34" charset="0"/>
                <a:cs typeface="Arial" pitchFamily="34" charset="0"/>
              </a:rPr>
              <a:t>(mod 13</a:t>
            </a:r>
            <a:r>
              <a:rPr lang="en-GB" sz="2000" dirty="0" smtClean="0">
                <a:latin typeface="Arial" pitchFamily="34" charset="0"/>
                <a:cs typeface="Arial" pitchFamily="34" charset="0"/>
              </a:rPr>
              <a:t>)=</a:t>
            </a:r>
            <a:r>
              <a:rPr lang="en-GB" sz="2000" dirty="0" smtClean="0">
                <a:solidFill>
                  <a:srgbClr val="0000FF"/>
                </a:solidFill>
                <a:latin typeface="Arial" pitchFamily="34" charset="0"/>
                <a:cs typeface="Arial" pitchFamily="34" charset="0"/>
              </a:rPr>
              <a:t>3 </a:t>
            </a:r>
            <a:r>
              <a:rPr lang="en-GB" sz="2000" dirty="0">
                <a:solidFill>
                  <a:srgbClr val="0000FF"/>
                </a:solidFill>
                <a:latin typeface="Arial" pitchFamily="34" charset="0"/>
                <a:cs typeface="Arial" pitchFamily="34" charset="0"/>
              </a:rPr>
              <a:t>(mod 13</a:t>
            </a:r>
            <a:r>
              <a:rPr lang="en-GB" sz="2000" dirty="0" smtClean="0">
                <a:solidFill>
                  <a:srgbClr val="0000FF"/>
                </a:solidFill>
                <a:latin typeface="Arial" pitchFamily="34" charset="0"/>
                <a:cs typeface="Arial" pitchFamily="34" charset="0"/>
              </a:rPr>
              <a:t>)</a:t>
            </a:r>
          </a:p>
          <a:p>
            <a:pPr defTabSz="449263">
              <a:buSzPct val="100000"/>
            </a:pP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32</a:t>
            </a:r>
            <a:r>
              <a:rPr lang="en-GB" sz="2000" dirty="0" smtClean="0">
                <a:latin typeface="Arial" pitchFamily="34" charset="0"/>
                <a:cs typeface="Arial" pitchFamily="34" charset="0"/>
              </a:rPr>
              <a:t> </a:t>
            </a:r>
            <a:r>
              <a:rPr lang="en-GB" sz="2000" dirty="0">
                <a:latin typeface="Arial" pitchFamily="34" charset="0"/>
                <a:cs typeface="Arial" pitchFamily="34" charset="0"/>
              </a:rPr>
              <a:t>mod 13 = (</a:t>
            </a: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16</a:t>
            </a:r>
            <a:r>
              <a:rPr lang="en-GB" sz="2000" dirty="0" smtClean="0">
                <a:latin typeface="Arial" pitchFamily="34" charset="0"/>
                <a:cs typeface="Arial" pitchFamily="34" charset="0"/>
              </a:rPr>
              <a:t>)</a:t>
            </a:r>
            <a:r>
              <a:rPr lang="en-GB" sz="2000" baseline="30000" dirty="0" smtClean="0">
                <a:latin typeface="Arial" pitchFamily="34" charset="0"/>
                <a:cs typeface="Arial" pitchFamily="34" charset="0"/>
              </a:rPr>
              <a:t>2 </a:t>
            </a:r>
            <a:r>
              <a:rPr lang="en-GB" sz="2000" dirty="0">
                <a:latin typeface="Arial" pitchFamily="34" charset="0"/>
                <a:cs typeface="Arial" pitchFamily="34" charset="0"/>
              </a:rPr>
              <a:t>mod 13 = </a:t>
            </a:r>
            <a:r>
              <a:rPr lang="en-GB" sz="2000" dirty="0" smtClean="0">
                <a:latin typeface="Arial" pitchFamily="34" charset="0"/>
                <a:cs typeface="Arial" pitchFamily="34" charset="0"/>
              </a:rPr>
              <a:t>3</a:t>
            </a:r>
            <a:r>
              <a:rPr lang="en-GB" sz="2000" baseline="30000" dirty="0" smtClean="0">
                <a:latin typeface="Arial" pitchFamily="34" charset="0"/>
                <a:cs typeface="Arial" pitchFamily="34" charset="0"/>
              </a:rPr>
              <a:t>2</a:t>
            </a:r>
            <a:r>
              <a:rPr lang="en-GB" sz="2000" dirty="0" smtClean="0">
                <a:latin typeface="Arial" pitchFamily="34" charset="0"/>
                <a:cs typeface="Arial" pitchFamily="34" charset="0"/>
              </a:rPr>
              <a:t> </a:t>
            </a:r>
            <a:r>
              <a:rPr lang="en-GB" sz="2000" dirty="0">
                <a:latin typeface="Arial" pitchFamily="34" charset="0"/>
                <a:cs typeface="Arial" pitchFamily="34" charset="0"/>
              </a:rPr>
              <a:t>(mod 13</a:t>
            </a:r>
            <a:r>
              <a:rPr lang="en-GB" sz="2000" dirty="0" smtClean="0">
                <a:latin typeface="Arial" pitchFamily="34" charset="0"/>
                <a:cs typeface="Arial" pitchFamily="34" charset="0"/>
              </a:rPr>
              <a:t>)=</a:t>
            </a:r>
            <a:r>
              <a:rPr lang="en-GB" sz="2000" dirty="0" smtClean="0">
                <a:solidFill>
                  <a:srgbClr val="0000FF"/>
                </a:solidFill>
                <a:latin typeface="Arial" pitchFamily="34" charset="0"/>
                <a:cs typeface="Arial" pitchFamily="34" charset="0"/>
              </a:rPr>
              <a:t>9 </a:t>
            </a:r>
            <a:r>
              <a:rPr lang="en-GB" sz="2000" dirty="0">
                <a:solidFill>
                  <a:srgbClr val="0000FF"/>
                </a:solidFill>
                <a:latin typeface="Arial" pitchFamily="34" charset="0"/>
                <a:cs typeface="Arial" pitchFamily="34" charset="0"/>
              </a:rPr>
              <a:t>(mod 13)</a:t>
            </a:r>
          </a:p>
          <a:p>
            <a:pPr algn="ctr" defTabSz="449263">
              <a:buSzPct val="100000"/>
            </a:pPr>
            <a:endParaRPr lang="en-GB" sz="2000" dirty="0" smtClean="0">
              <a:latin typeface="Arial" pitchFamily="34" charset="0"/>
              <a:cs typeface="Arial" pitchFamily="34" charset="0"/>
            </a:endParaRPr>
          </a:p>
          <a:p>
            <a:pPr defTabSz="449263">
              <a:buSzPct val="100000"/>
            </a:pPr>
            <a:r>
              <a:rPr lang="en-GB" sz="2000" dirty="0" smtClean="0">
                <a:latin typeface="Arial" pitchFamily="34" charset="0"/>
                <a:cs typeface="Arial" pitchFamily="34" charset="0"/>
              </a:rPr>
              <a:t>Putting this together,</a:t>
            </a:r>
          </a:p>
          <a:p>
            <a:pPr defTabSz="449263">
              <a:buSzPct val="100000"/>
            </a:pPr>
            <a:r>
              <a:rPr lang="en-GB" sz="2000" dirty="0" smtClean="0">
                <a:latin typeface="Arial" pitchFamily="34" charset="0"/>
                <a:cs typeface="Arial" pitchFamily="34" charset="0"/>
              </a:rPr>
              <a:t>                                    11</a:t>
            </a:r>
            <a:r>
              <a:rPr lang="en-GB" sz="2000" baseline="30000" dirty="0" smtClean="0">
                <a:latin typeface="Arial" pitchFamily="34" charset="0"/>
                <a:cs typeface="Arial" pitchFamily="34" charset="0"/>
              </a:rPr>
              <a:t>43</a:t>
            </a:r>
            <a:r>
              <a:rPr lang="en-GB" sz="2000" dirty="0" smtClean="0">
                <a:latin typeface="Arial" pitchFamily="34" charset="0"/>
                <a:cs typeface="Arial" pitchFamily="34" charset="0"/>
              </a:rPr>
              <a:t> </a:t>
            </a:r>
            <a:r>
              <a:rPr lang="en-GB" sz="2000" dirty="0">
                <a:latin typeface="Arial" pitchFamily="34" charset="0"/>
                <a:cs typeface="Arial" pitchFamily="34" charset="0"/>
              </a:rPr>
              <a:t>(mod 13</a:t>
            </a:r>
            <a:r>
              <a:rPr lang="en-GB" sz="2000" dirty="0" smtClean="0">
                <a:latin typeface="Arial" pitchFamily="34" charset="0"/>
                <a:cs typeface="Arial" pitchFamily="34" charset="0"/>
              </a:rPr>
              <a:t>)= </a:t>
            </a:r>
            <a:r>
              <a:rPr lang="en-GB" sz="2000" dirty="0">
                <a:latin typeface="Arial" pitchFamily="34" charset="0"/>
                <a:cs typeface="Arial" pitchFamily="34" charset="0"/>
              </a:rPr>
              <a:t>11 * </a:t>
            </a:r>
            <a:r>
              <a:rPr lang="en-GB" sz="2000" dirty="0" smtClean="0">
                <a:latin typeface="Arial" pitchFamily="34" charset="0"/>
                <a:cs typeface="Arial" pitchFamily="34" charset="0"/>
              </a:rPr>
              <a:t>4  * 9    * 9  </a:t>
            </a:r>
            <a:r>
              <a:rPr lang="en-GB" sz="2000" dirty="0">
                <a:latin typeface="Arial" pitchFamily="34" charset="0"/>
                <a:cs typeface="Arial" pitchFamily="34" charset="0"/>
              </a:rPr>
              <a:t>(mod 13</a:t>
            </a:r>
            <a:r>
              <a:rPr lang="en-GB" sz="2000" dirty="0" smtClean="0">
                <a:latin typeface="Arial" pitchFamily="34" charset="0"/>
                <a:cs typeface="Arial" pitchFamily="34" charset="0"/>
              </a:rPr>
              <a:t>)</a:t>
            </a:r>
          </a:p>
          <a:p>
            <a:pPr defTabSz="449263">
              <a:buSzPct val="100000"/>
            </a:pPr>
            <a:r>
              <a:rPr lang="en-GB" sz="2000" dirty="0" smtClean="0">
                <a:latin typeface="Arial" pitchFamily="34" charset="0"/>
                <a:cs typeface="Arial" pitchFamily="34" charset="0"/>
              </a:rPr>
              <a:t>                                                          =  44  * 81  </a:t>
            </a:r>
            <a:r>
              <a:rPr lang="en-GB" sz="2000" dirty="0">
                <a:latin typeface="Arial" pitchFamily="34" charset="0"/>
                <a:cs typeface="Arial" pitchFamily="34" charset="0"/>
              </a:rPr>
              <a:t>(mod 13</a:t>
            </a:r>
            <a:r>
              <a:rPr lang="en-GB" sz="2000" dirty="0" smtClean="0">
                <a:latin typeface="Arial" pitchFamily="34" charset="0"/>
                <a:cs typeface="Arial" pitchFamily="34" charset="0"/>
              </a:rPr>
              <a:t>)</a:t>
            </a:r>
          </a:p>
          <a:p>
            <a:pPr defTabSz="449263">
              <a:buSzPct val="100000"/>
            </a:pPr>
            <a:r>
              <a:rPr lang="en-GB" sz="2000" dirty="0" smtClean="0">
                <a:latin typeface="Arial" pitchFamily="34" charset="0"/>
                <a:cs typeface="Arial" pitchFamily="34" charset="0"/>
              </a:rPr>
              <a:t>									      =  5  </a:t>
            </a:r>
            <a:r>
              <a:rPr lang="en-GB" sz="2000" dirty="0">
                <a:latin typeface="Arial" pitchFamily="34" charset="0"/>
                <a:cs typeface="Arial" pitchFamily="34" charset="0"/>
              </a:rPr>
              <a:t>* </a:t>
            </a:r>
            <a:r>
              <a:rPr lang="en-GB" sz="2000" dirty="0" smtClean="0">
                <a:latin typeface="Arial" pitchFamily="34" charset="0"/>
                <a:cs typeface="Arial" pitchFamily="34" charset="0"/>
              </a:rPr>
              <a:t>3  </a:t>
            </a:r>
            <a:r>
              <a:rPr lang="en-GB" sz="2000" dirty="0">
                <a:latin typeface="Arial" pitchFamily="34" charset="0"/>
                <a:cs typeface="Arial" pitchFamily="34" charset="0"/>
              </a:rPr>
              <a:t>(mod 13</a:t>
            </a:r>
            <a:r>
              <a:rPr lang="en-GB" sz="2000" dirty="0" smtClean="0">
                <a:latin typeface="Arial" pitchFamily="34" charset="0"/>
                <a:cs typeface="Arial" pitchFamily="34" charset="0"/>
              </a:rPr>
              <a:t>)</a:t>
            </a:r>
          </a:p>
          <a:p>
            <a:pPr defTabSz="449263">
              <a:buSzPct val="100000"/>
            </a:pPr>
            <a:r>
              <a:rPr lang="en-GB" sz="2000" dirty="0" smtClean="0">
                <a:latin typeface="Arial" pitchFamily="34" charset="0"/>
                <a:cs typeface="Arial" pitchFamily="34" charset="0"/>
              </a:rPr>
              <a:t>									      =  2  </a:t>
            </a:r>
            <a:r>
              <a:rPr lang="en-GB" sz="2000" dirty="0">
                <a:latin typeface="Arial" pitchFamily="34" charset="0"/>
                <a:cs typeface="Arial" pitchFamily="34" charset="0"/>
              </a:rPr>
              <a:t>(mod 13</a:t>
            </a:r>
            <a:r>
              <a:rPr lang="en-GB" sz="2000" dirty="0" smtClean="0">
                <a:latin typeface="Arial" pitchFamily="34" charset="0"/>
                <a:cs typeface="Arial" pitchFamily="34" charset="0"/>
              </a:rPr>
              <a:t>)</a:t>
            </a:r>
            <a:endParaRPr lang="en-GB" sz="2000" dirty="0">
              <a:latin typeface="Arial" pitchFamily="34" charset="0"/>
              <a:cs typeface="Arial" pitchFamily="34" charset="0"/>
            </a:endParaRPr>
          </a:p>
        </p:txBody>
      </p:sp>
      <p:sp>
        <p:nvSpPr>
          <p:cNvPr id="2" name="Rectangle 1"/>
          <p:cNvSpPr/>
          <p:nvPr/>
        </p:nvSpPr>
        <p:spPr>
          <a:xfrm>
            <a:off x="5735908" y="228598"/>
            <a:ext cx="3221972" cy="461665"/>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Solve 11</a:t>
            </a:r>
            <a:r>
              <a:rPr lang="en-GB" baseline="30000" dirty="0" smtClean="0">
                <a:solidFill>
                  <a:srgbClr val="000000"/>
                </a:solidFill>
                <a:latin typeface="Arial" pitchFamily="34" charset="0"/>
                <a:ea typeface="Luxi Sans" charset="0"/>
                <a:cs typeface="Arial" pitchFamily="34" charset="0"/>
              </a:rPr>
              <a:t>43</a:t>
            </a:r>
            <a:r>
              <a:rPr lang="en-GB" dirty="0" smtClean="0">
                <a:solidFill>
                  <a:srgbClr val="000000"/>
                </a:solidFill>
                <a:latin typeface="Arial" pitchFamily="34" charset="0"/>
                <a:ea typeface="Luxi Sans" charset="0"/>
                <a:cs typeface="Arial" pitchFamily="34" charset="0"/>
              </a:rPr>
              <a:t> mod 13 = ?</a:t>
            </a:r>
            <a:endParaRPr lang="en-GB" dirty="0">
              <a:solidFill>
                <a:srgbClr val="000000"/>
              </a:solidFill>
              <a:latin typeface="Arial" pitchFamily="34" charset="0"/>
              <a:ea typeface="Luxi Sans" charset="0"/>
              <a:cs typeface="Arial" pitchFamily="34" charset="0"/>
            </a:endParaRPr>
          </a:p>
        </p:txBody>
      </p:sp>
      <p:sp>
        <p:nvSpPr>
          <p:cNvPr id="3" name="TextBox 2"/>
          <p:cNvSpPr txBox="1"/>
          <p:nvPr/>
        </p:nvSpPr>
        <p:spPr>
          <a:xfrm>
            <a:off x="76200" y="6511296"/>
            <a:ext cx="4496744" cy="261610"/>
          </a:xfrm>
          <a:prstGeom prst="rect">
            <a:avLst/>
          </a:prstGeom>
          <a:noFill/>
        </p:spPr>
        <p:txBody>
          <a:bodyPr wrap="none" rtlCol="0">
            <a:spAutoFit/>
          </a:bodyPr>
          <a:lstStyle/>
          <a:p>
            <a:r>
              <a:rPr lang="en-NZ" sz="1100" dirty="0">
                <a:solidFill>
                  <a:srgbClr val="C00000"/>
                </a:solidFill>
              </a:rPr>
              <a:t>Ref: http://web.math.princeton.edu/math_alive/Crypto/Lab2/FastPower.html</a:t>
            </a:r>
          </a:p>
        </p:txBody>
      </p:sp>
      <p:sp>
        <p:nvSpPr>
          <p:cNvPr id="4" name="TextBox 3"/>
          <p:cNvSpPr txBox="1"/>
          <p:nvPr/>
        </p:nvSpPr>
        <p:spPr>
          <a:xfrm>
            <a:off x="6019800" y="1295400"/>
            <a:ext cx="2468946" cy="461665"/>
          </a:xfrm>
          <a:prstGeom prst="rect">
            <a:avLst/>
          </a:prstGeom>
          <a:noFill/>
        </p:spPr>
        <p:txBody>
          <a:bodyPr wrap="none" rtlCol="0">
            <a:spAutoFit/>
          </a:bodyPr>
          <a:lstStyle/>
          <a:p>
            <a:r>
              <a:rPr lang="en-NZ" dirty="0" smtClean="0">
                <a:solidFill>
                  <a:srgbClr val="008000"/>
                </a:solidFill>
                <a:latin typeface="Arial" panose="020B0604020202020204" pitchFamily="34" charset="0"/>
                <a:cs typeface="Arial" panose="020B0604020202020204" pitchFamily="34" charset="0"/>
              </a:rPr>
              <a:t>=2</a:t>
            </a:r>
            <a:r>
              <a:rPr lang="en-NZ" baseline="30000" dirty="0" smtClean="0">
                <a:solidFill>
                  <a:srgbClr val="008000"/>
                </a:solidFill>
                <a:latin typeface="Arial" panose="020B0604020202020204" pitchFamily="34" charset="0"/>
                <a:cs typeface="Arial" panose="020B0604020202020204" pitchFamily="34" charset="0"/>
              </a:rPr>
              <a:t>0</a:t>
            </a:r>
            <a:r>
              <a:rPr lang="en-NZ" dirty="0" smtClean="0">
                <a:solidFill>
                  <a:srgbClr val="008000"/>
                </a:solidFill>
                <a:latin typeface="Arial" panose="020B0604020202020204" pitchFamily="34" charset="0"/>
                <a:cs typeface="Arial" panose="020B0604020202020204" pitchFamily="34" charset="0"/>
              </a:rPr>
              <a:t> + 2</a:t>
            </a:r>
            <a:r>
              <a:rPr lang="en-NZ" baseline="30000" dirty="0" smtClean="0">
                <a:solidFill>
                  <a:srgbClr val="008000"/>
                </a:solidFill>
                <a:latin typeface="Arial" panose="020B0604020202020204" pitchFamily="34" charset="0"/>
                <a:cs typeface="Arial" panose="020B0604020202020204" pitchFamily="34" charset="0"/>
              </a:rPr>
              <a:t>1</a:t>
            </a:r>
            <a:r>
              <a:rPr lang="en-NZ" dirty="0" smtClean="0">
                <a:solidFill>
                  <a:srgbClr val="008000"/>
                </a:solidFill>
                <a:latin typeface="Arial" panose="020B0604020202020204" pitchFamily="34" charset="0"/>
                <a:cs typeface="Arial" panose="020B0604020202020204" pitchFamily="34" charset="0"/>
              </a:rPr>
              <a:t>+ 2</a:t>
            </a:r>
            <a:r>
              <a:rPr lang="en-NZ" baseline="30000" dirty="0" smtClean="0">
                <a:solidFill>
                  <a:srgbClr val="008000"/>
                </a:solidFill>
                <a:latin typeface="Arial" panose="020B0604020202020204" pitchFamily="34" charset="0"/>
                <a:cs typeface="Arial" panose="020B0604020202020204" pitchFamily="34" charset="0"/>
              </a:rPr>
              <a:t>3</a:t>
            </a:r>
            <a:r>
              <a:rPr lang="en-NZ" dirty="0" smtClean="0">
                <a:solidFill>
                  <a:srgbClr val="008000"/>
                </a:solidFill>
                <a:latin typeface="Arial" panose="020B0604020202020204" pitchFamily="34" charset="0"/>
                <a:cs typeface="Arial" panose="020B0604020202020204" pitchFamily="34" charset="0"/>
              </a:rPr>
              <a:t> + 2</a:t>
            </a:r>
            <a:r>
              <a:rPr lang="en-NZ" baseline="30000" dirty="0" smtClean="0">
                <a:solidFill>
                  <a:srgbClr val="008000"/>
                </a:solidFill>
                <a:latin typeface="Arial" panose="020B0604020202020204" pitchFamily="34" charset="0"/>
                <a:cs typeface="Arial" panose="020B0604020202020204" pitchFamily="34" charset="0"/>
              </a:rPr>
              <a:t>5</a:t>
            </a:r>
            <a:endParaRPr lang="en-NZ" baseline="30000" dirty="0">
              <a:solidFill>
                <a:srgbClr val="008000"/>
              </a:solidFill>
              <a:latin typeface="Arial" panose="020B0604020202020204" pitchFamily="34" charset="0"/>
              <a:cs typeface="Arial" panose="020B0604020202020204" pitchFamily="34" charset="0"/>
            </a:endParaRPr>
          </a:p>
        </p:txBody>
      </p:sp>
      <p:sp>
        <p:nvSpPr>
          <p:cNvPr id="5" name="TextBox 4"/>
          <p:cNvSpPr txBox="1"/>
          <p:nvPr/>
        </p:nvSpPr>
        <p:spPr>
          <a:xfrm>
            <a:off x="1264454" y="1199048"/>
            <a:ext cx="2276585" cy="400110"/>
          </a:xfrm>
          <a:prstGeom prst="rect">
            <a:avLst/>
          </a:prstGeom>
          <a:noFill/>
        </p:spPr>
        <p:txBody>
          <a:bodyPr wrap="none" rtlCol="0">
            <a:spAutoFit/>
          </a:bodyPr>
          <a:lstStyle/>
          <a:p>
            <a:r>
              <a:rPr lang="en-NZ" sz="2000" dirty="0" smtClean="0">
                <a:solidFill>
                  <a:srgbClr val="0000FF"/>
                </a:solidFill>
              </a:rPr>
              <a:t>Sum </a:t>
            </a:r>
            <a:r>
              <a:rPr lang="en-NZ" sz="2000" smtClean="0">
                <a:solidFill>
                  <a:srgbClr val="0000FF"/>
                </a:solidFill>
              </a:rPr>
              <a:t>of powers </a:t>
            </a:r>
            <a:r>
              <a:rPr lang="en-NZ" sz="2000" dirty="0" smtClean="0">
                <a:solidFill>
                  <a:srgbClr val="0000FF"/>
                </a:solidFill>
              </a:rPr>
              <a:t>of 2:</a:t>
            </a:r>
            <a:endParaRPr lang="en-NZ" sz="2000" dirty="0">
              <a:solidFill>
                <a:srgbClr val="0000FF"/>
              </a:solidFill>
            </a:endParaRPr>
          </a:p>
        </p:txBody>
      </p:sp>
      <p:sp>
        <p:nvSpPr>
          <p:cNvPr id="6" name="Rectangle 5"/>
          <p:cNvSpPr/>
          <p:nvPr/>
        </p:nvSpPr>
        <p:spPr>
          <a:xfrm>
            <a:off x="3159780" y="4745628"/>
            <a:ext cx="4120552" cy="369332"/>
          </a:xfrm>
          <a:prstGeom prst="rect">
            <a:avLst/>
          </a:prstGeom>
        </p:spPr>
        <p:txBody>
          <a:bodyPr wrap="none">
            <a:spAutoFit/>
          </a:bodyPr>
          <a:lstStyle/>
          <a:p>
            <a:pPr algn="ctr" defTabSz="449263">
              <a:buSzPct val="100000"/>
            </a:pPr>
            <a:r>
              <a:rPr lang="en-GB" sz="1800" dirty="0">
                <a:solidFill>
                  <a:srgbClr val="008000"/>
                </a:solidFill>
                <a:latin typeface="Arial" pitchFamily="34" charset="0"/>
                <a:cs typeface="Arial" pitchFamily="34" charset="0"/>
              </a:rPr>
              <a:t>r</a:t>
            </a:r>
            <a:r>
              <a:rPr lang="en-GB" sz="1800" dirty="0" smtClean="0">
                <a:solidFill>
                  <a:srgbClr val="008000"/>
                </a:solidFill>
                <a:latin typeface="Arial" pitchFamily="34" charset="0"/>
                <a:cs typeface="Arial" pitchFamily="34" charset="0"/>
              </a:rPr>
              <a:t>emember, </a:t>
            </a:r>
            <a:r>
              <a:rPr lang="en-GB" sz="1800" dirty="0">
                <a:solidFill>
                  <a:srgbClr val="008000"/>
                </a:solidFill>
                <a:latin typeface="Arial" pitchFamily="34" charset="0"/>
                <a:cs typeface="Arial" pitchFamily="34" charset="0"/>
              </a:rPr>
              <a:t>11</a:t>
            </a:r>
            <a:r>
              <a:rPr lang="en-GB" sz="1800" baseline="30000" dirty="0">
                <a:solidFill>
                  <a:srgbClr val="008000"/>
                </a:solidFill>
                <a:latin typeface="Arial" pitchFamily="34" charset="0"/>
                <a:cs typeface="Arial" pitchFamily="34" charset="0"/>
              </a:rPr>
              <a:t>43</a:t>
            </a:r>
            <a:r>
              <a:rPr lang="en-GB" sz="1800" dirty="0">
                <a:solidFill>
                  <a:srgbClr val="008000"/>
                </a:solidFill>
                <a:latin typeface="Arial" pitchFamily="34" charset="0"/>
                <a:cs typeface="Arial" pitchFamily="34" charset="0"/>
              </a:rPr>
              <a:t> = </a:t>
            </a:r>
            <a:r>
              <a:rPr lang="en-GB" sz="1800" dirty="0" smtClean="0">
                <a:solidFill>
                  <a:srgbClr val="008000"/>
                </a:solidFill>
                <a:latin typeface="Arial" pitchFamily="34" charset="0"/>
                <a:cs typeface="Arial" pitchFamily="34" charset="0"/>
              </a:rPr>
              <a:t>11 </a:t>
            </a:r>
            <a:r>
              <a:rPr lang="en-GB" sz="1800" dirty="0">
                <a:solidFill>
                  <a:srgbClr val="008000"/>
                </a:solidFill>
                <a:latin typeface="Arial" pitchFamily="34" charset="0"/>
                <a:cs typeface="Arial" pitchFamily="34" charset="0"/>
              </a:rPr>
              <a:t>* 11</a:t>
            </a:r>
            <a:r>
              <a:rPr lang="en-GB" sz="1800" baseline="30000" dirty="0">
                <a:solidFill>
                  <a:srgbClr val="008000"/>
                </a:solidFill>
                <a:latin typeface="Arial" pitchFamily="34" charset="0"/>
                <a:cs typeface="Arial" pitchFamily="34" charset="0"/>
              </a:rPr>
              <a:t>2</a:t>
            </a:r>
            <a:r>
              <a:rPr lang="en-GB" sz="1800" dirty="0">
                <a:solidFill>
                  <a:srgbClr val="008000"/>
                </a:solidFill>
                <a:latin typeface="Arial" pitchFamily="34" charset="0"/>
                <a:cs typeface="Arial" pitchFamily="34" charset="0"/>
              </a:rPr>
              <a:t> * 11</a:t>
            </a:r>
            <a:r>
              <a:rPr lang="en-GB" sz="1800" baseline="30000" dirty="0">
                <a:solidFill>
                  <a:srgbClr val="008000"/>
                </a:solidFill>
                <a:latin typeface="Arial" pitchFamily="34" charset="0"/>
                <a:cs typeface="Arial" pitchFamily="34" charset="0"/>
              </a:rPr>
              <a:t>8</a:t>
            </a:r>
            <a:r>
              <a:rPr lang="en-GB" sz="1800" dirty="0">
                <a:solidFill>
                  <a:srgbClr val="008000"/>
                </a:solidFill>
                <a:latin typeface="Arial" pitchFamily="34" charset="0"/>
                <a:cs typeface="Arial" pitchFamily="34" charset="0"/>
              </a:rPr>
              <a:t> * 11</a:t>
            </a:r>
            <a:r>
              <a:rPr lang="en-GB" sz="1800" baseline="30000" dirty="0">
                <a:solidFill>
                  <a:srgbClr val="008000"/>
                </a:solidFill>
                <a:latin typeface="Arial" pitchFamily="34" charset="0"/>
                <a:cs typeface="Arial" pitchFamily="34" charset="0"/>
              </a:rPr>
              <a:t>32</a:t>
            </a:r>
            <a:r>
              <a:rPr lang="en-GB" sz="1800" dirty="0">
                <a:solidFill>
                  <a:srgbClr val="008000"/>
                </a:solidFill>
                <a:latin typeface="Arial" pitchFamily="34" charset="0"/>
                <a:cs typeface="Arial" pitchFamily="34" charset="0"/>
              </a:rPr>
              <a:t> </a:t>
            </a:r>
          </a:p>
        </p:txBody>
      </p:sp>
      <p:cxnSp>
        <p:nvCxnSpPr>
          <p:cNvPr id="8" name="Straight Connector 7"/>
          <p:cNvCxnSpPr/>
          <p:nvPr/>
        </p:nvCxnSpPr>
        <p:spPr bwMode="auto">
          <a:xfrm>
            <a:off x="304800" y="4648200"/>
            <a:ext cx="861060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304800" y="2239060"/>
            <a:ext cx="861060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16111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76200" y="-15844"/>
            <a:ext cx="7772400" cy="11430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a:latin typeface="Arial" pitchFamily="34" charset="0"/>
                <a:cs typeface="Arial" pitchFamily="34" charset="0"/>
              </a:rPr>
              <a:t>How to solve overflow problems:</a:t>
            </a:r>
          </a:p>
        </p:txBody>
      </p:sp>
      <p:sp>
        <p:nvSpPr>
          <p:cNvPr id="43010" name="Rectangle 2"/>
          <p:cNvSpPr>
            <a:spLocks noGrp="1" noChangeArrowheads="1"/>
          </p:cNvSpPr>
          <p:nvPr>
            <p:ph type="subTitle" idx="4294967295"/>
          </p:nvPr>
        </p:nvSpPr>
        <p:spPr bwMode="auto">
          <a:xfrm>
            <a:off x="1371600" y="3886200"/>
            <a:ext cx="6400800" cy="1752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marL="457200" lvl="1" indent="0" algn="ctr">
              <a:lnSpc>
                <a:spcPct val="100000"/>
              </a:lnSpc>
              <a:spcBef>
                <a:spcPts val="700"/>
              </a:spcBef>
              <a:buClrTx/>
              <a:buSzPct val="75000"/>
              <a:buFontTx/>
              <a:buNone/>
              <a:tabLst>
                <a:tab pos="457200" algn="l"/>
                <a:tab pos="561975" algn="l"/>
                <a:tab pos="1011238" algn="l"/>
                <a:tab pos="1460500" algn="l"/>
                <a:tab pos="1909763" algn="l"/>
                <a:tab pos="2359025" algn="l"/>
                <a:tab pos="2808288" algn="l"/>
                <a:tab pos="3257550" algn="l"/>
                <a:tab pos="3706813" algn="l"/>
                <a:tab pos="4156075" algn="l"/>
                <a:tab pos="4605338" algn="l"/>
                <a:tab pos="5054600" algn="l"/>
                <a:tab pos="5503863" algn="l"/>
                <a:tab pos="5953125" algn="l"/>
                <a:tab pos="6402388" algn="l"/>
                <a:tab pos="6851650" algn="l"/>
                <a:tab pos="7300913" algn="l"/>
                <a:tab pos="7750175" algn="l"/>
                <a:tab pos="8199438" algn="l"/>
                <a:tab pos="8648700" algn="l"/>
                <a:tab pos="9097963" algn="l"/>
              </a:tabLst>
            </a:pPr>
            <a:r>
              <a:rPr lang="en-GB" sz="2800">
                <a:latin typeface="Arial" pitchFamily="34" charset="0"/>
                <a:cs typeface="Arial" pitchFamily="34" charset="0"/>
              </a:rPr>
              <a:t> </a:t>
            </a:r>
          </a:p>
        </p:txBody>
      </p:sp>
      <p:sp>
        <p:nvSpPr>
          <p:cNvPr id="43011" name="Text Box 3"/>
          <p:cNvSpPr txBox="1">
            <a:spLocks noChangeArrowheads="1"/>
          </p:cNvSpPr>
          <p:nvPr/>
        </p:nvSpPr>
        <p:spPr bwMode="auto">
          <a:xfrm>
            <a:off x="803275" y="938213"/>
            <a:ext cx="7837488" cy="5634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92000"/>
              </a:lnSpc>
              <a:buSzPct val="100000"/>
            </a:pPr>
            <a:r>
              <a:rPr lang="en-GB" sz="2000" dirty="0" smtClean="0">
                <a:latin typeface="Arial" pitchFamily="34" charset="0"/>
                <a:cs typeface="Arial" pitchFamily="34" charset="0"/>
              </a:rPr>
              <a:t>C</a:t>
            </a:r>
            <a:r>
              <a:rPr lang="en-GB" sz="2000" baseline="30000" dirty="0" smtClean="0">
                <a:latin typeface="Arial" pitchFamily="34" charset="0"/>
                <a:cs typeface="Arial" pitchFamily="34" charset="0"/>
              </a:rPr>
              <a:t>d</a:t>
            </a:r>
            <a:r>
              <a:rPr lang="en-GB" sz="2000" dirty="0" smtClean="0">
                <a:latin typeface="Arial" pitchFamily="34" charset="0"/>
                <a:cs typeface="Arial" pitchFamily="34" charset="0"/>
              </a:rPr>
              <a:t>=17</a:t>
            </a:r>
            <a:r>
              <a:rPr lang="en-GB" sz="2000" baseline="30000" dirty="0" smtClean="0">
                <a:latin typeface="Arial" pitchFamily="34" charset="0"/>
                <a:cs typeface="Arial" pitchFamily="34" charset="0"/>
              </a:rPr>
              <a:t>29</a:t>
            </a:r>
            <a:r>
              <a:rPr lang="en-GB" sz="2000" dirty="0" smtClean="0">
                <a:latin typeface="Arial" pitchFamily="34" charset="0"/>
                <a:cs typeface="Arial" pitchFamily="34" charset="0"/>
              </a:rPr>
              <a:t>: </a:t>
            </a:r>
            <a:r>
              <a:rPr lang="en-GB" sz="2000" i="1" dirty="0" smtClean="0">
                <a:latin typeface="Arial" pitchFamily="34" charset="0"/>
                <a:cs typeface="Arial" pitchFamily="34" charset="0"/>
              </a:rPr>
              <a:t>break it into powers that are multiples of 2</a:t>
            </a:r>
            <a:r>
              <a:rPr lang="en-GB" sz="2000" dirty="0" smtClean="0">
                <a:latin typeface="Arial" pitchFamily="34" charset="0"/>
                <a:cs typeface="Arial" pitchFamily="34" charset="0"/>
              </a:rPr>
              <a:t>.</a:t>
            </a:r>
          </a:p>
          <a:p>
            <a:pPr defTabSz="449263">
              <a:lnSpc>
                <a:spcPct val="92000"/>
              </a:lnSpc>
              <a:buSzPct val="100000"/>
            </a:pPr>
            <a:endParaRPr lang="en-GB" sz="2000" dirty="0">
              <a:latin typeface="Arial" pitchFamily="34" charset="0"/>
              <a:cs typeface="Arial" pitchFamily="34" charset="0"/>
            </a:endParaRPr>
          </a:p>
          <a:p>
            <a:pPr defTabSz="449263">
              <a:lnSpc>
                <a:spcPct val="92000"/>
              </a:lnSpc>
              <a:buSzPct val="100000"/>
            </a:pPr>
            <a:r>
              <a:rPr lang="en-GB" sz="2000" dirty="0" smtClean="0">
                <a:latin typeface="Arial" pitchFamily="34" charset="0"/>
                <a:cs typeface="Arial" pitchFamily="34" charset="0"/>
              </a:rPr>
              <a:t>17</a:t>
            </a:r>
            <a:r>
              <a:rPr lang="en-GB" sz="2000" baseline="30000" dirty="0" smtClean="0">
                <a:latin typeface="Arial" pitchFamily="34" charset="0"/>
                <a:cs typeface="Arial" pitchFamily="34" charset="0"/>
              </a:rPr>
              <a:t>29</a:t>
            </a:r>
            <a:r>
              <a:rPr lang="en-GB" sz="2000" dirty="0" smtClean="0">
                <a:latin typeface="Arial" pitchFamily="34" charset="0"/>
                <a:cs typeface="Arial" pitchFamily="34" charset="0"/>
              </a:rPr>
              <a:t>=17</a:t>
            </a:r>
            <a:r>
              <a:rPr lang="en-GB" sz="2000" baseline="30000" dirty="0" smtClean="0">
                <a:latin typeface="Arial" pitchFamily="34" charset="0"/>
                <a:cs typeface="Arial" pitchFamily="34" charset="0"/>
              </a:rPr>
              <a:t>16</a:t>
            </a:r>
            <a:r>
              <a:rPr lang="en-GB" sz="2000" dirty="0" smtClean="0">
                <a:latin typeface="Arial" pitchFamily="34" charset="0"/>
                <a:cs typeface="Arial" pitchFamily="34" charset="0"/>
              </a:rPr>
              <a:t> .17</a:t>
            </a:r>
            <a:r>
              <a:rPr lang="en-GB" sz="2000" baseline="30000" dirty="0" smtClean="0">
                <a:latin typeface="Arial" pitchFamily="34" charset="0"/>
                <a:cs typeface="Arial" pitchFamily="34" charset="0"/>
              </a:rPr>
              <a:t>8</a:t>
            </a:r>
            <a:r>
              <a:rPr lang="en-GB" sz="2000" dirty="0" smtClean="0">
                <a:latin typeface="Arial" pitchFamily="34" charset="0"/>
                <a:cs typeface="Arial" pitchFamily="34" charset="0"/>
              </a:rPr>
              <a:t> .17</a:t>
            </a:r>
            <a:r>
              <a:rPr lang="en-GB" sz="2000" baseline="30000" dirty="0" smtClean="0">
                <a:latin typeface="Arial" pitchFamily="34" charset="0"/>
                <a:cs typeface="Arial" pitchFamily="34" charset="0"/>
              </a:rPr>
              <a:t>4</a:t>
            </a:r>
            <a:r>
              <a:rPr lang="en-GB" sz="2000" dirty="0" smtClean="0">
                <a:latin typeface="Arial" pitchFamily="34" charset="0"/>
                <a:cs typeface="Arial" pitchFamily="34" charset="0"/>
              </a:rPr>
              <a:t>. 17</a:t>
            </a:r>
          </a:p>
          <a:p>
            <a:pPr defTabSz="449263">
              <a:lnSpc>
                <a:spcPct val="92000"/>
              </a:lnSpc>
              <a:buSzPct val="100000"/>
            </a:pPr>
            <a:endParaRPr lang="en-GB" sz="2000" dirty="0">
              <a:latin typeface="Arial" pitchFamily="34" charset="0"/>
              <a:cs typeface="Arial" pitchFamily="34" charset="0"/>
            </a:endParaRPr>
          </a:p>
          <a:p>
            <a:pPr marL="800100" lvl="1" indent="-342900" defTabSz="449263">
              <a:lnSpc>
                <a:spcPct val="92000"/>
              </a:lnSpc>
              <a:buSzPct val="100000"/>
              <a:buFont typeface="Arial" panose="020B0604020202020204" pitchFamily="34" charset="0"/>
              <a:buChar char="•"/>
            </a:pPr>
            <a:r>
              <a:rPr lang="en-GB" sz="2000" dirty="0" smtClean="0">
                <a:latin typeface="Arial" pitchFamily="34" charset="0"/>
                <a:cs typeface="Arial" pitchFamily="34" charset="0"/>
              </a:rPr>
              <a:t>17</a:t>
            </a:r>
            <a:r>
              <a:rPr lang="en-GB" sz="2000" baseline="30000" dirty="0" smtClean="0">
                <a:latin typeface="Arial" pitchFamily="34" charset="0"/>
                <a:cs typeface="Arial" pitchFamily="34" charset="0"/>
              </a:rPr>
              <a:t>4</a:t>
            </a:r>
            <a:r>
              <a:rPr lang="en-GB" sz="2000" dirty="0" smtClean="0">
                <a:latin typeface="Arial" pitchFamily="34" charset="0"/>
                <a:cs typeface="Arial" pitchFamily="34" charset="0"/>
              </a:rPr>
              <a:t> mod 35 = 11; </a:t>
            </a:r>
            <a:r>
              <a:rPr lang="en-GB" sz="2000" i="1" dirty="0" smtClean="0">
                <a:latin typeface="Arial" pitchFamily="34" charset="0"/>
                <a:cs typeface="Arial" pitchFamily="34" charset="0"/>
              </a:rPr>
              <a:t>hence,</a:t>
            </a:r>
            <a:r>
              <a:rPr lang="en-GB" sz="2000" dirty="0" smtClean="0">
                <a:latin typeface="Arial" pitchFamily="34" charset="0"/>
                <a:cs typeface="Arial" pitchFamily="34" charset="0"/>
              </a:rPr>
              <a:t> = 11 mod 35, </a:t>
            </a:r>
          </a:p>
          <a:p>
            <a:pPr marL="800100" lvl="1" indent="-342900" defTabSz="449263">
              <a:buSzPct val="100000"/>
              <a:buFont typeface="Arial" panose="020B0604020202020204" pitchFamily="34" charset="0"/>
              <a:buChar char="•"/>
            </a:pPr>
            <a:r>
              <a:rPr lang="en-GB" sz="2000" i="1" dirty="0" smtClean="0">
                <a:latin typeface="Arial" pitchFamily="34" charset="0"/>
                <a:cs typeface="Arial" pitchFamily="34" charset="0"/>
              </a:rPr>
              <a:t>So</a:t>
            </a:r>
            <a:r>
              <a:rPr lang="en-GB" sz="2000" dirty="0" smtClean="0">
                <a:latin typeface="Arial" pitchFamily="34" charset="0"/>
                <a:cs typeface="Arial" pitchFamily="34" charset="0"/>
              </a:rPr>
              <a:t> 11 </a:t>
            </a:r>
            <a:r>
              <a:rPr lang="en-GB" sz="2000" i="1" dirty="0" smtClean="0">
                <a:latin typeface="Arial" pitchFamily="34" charset="0"/>
                <a:cs typeface="Arial" pitchFamily="34" charset="0"/>
              </a:rPr>
              <a:t>can substitute into</a:t>
            </a:r>
            <a:r>
              <a:rPr lang="en-GB" sz="2000" dirty="0" smtClean="0">
                <a:latin typeface="Arial" pitchFamily="34" charset="0"/>
                <a:cs typeface="Arial" pitchFamily="34" charset="0"/>
              </a:rPr>
              <a:t> 17</a:t>
            </a:r>
            <a:r>
              <a:rPr lang="en-GB" sz="2000" baseline="30000" dirty="0" smtClean="0">
                <a:latin typeface="Arial" pitchFamily="34" charset="0"/>
                <a:cs typeface="Arial" pitchFamily="34" charset="0"/>
              </a:rPr>
              <a:t>4</a:t>
            </a:r>
            <a:r>
              <a:rPr lang="en-GB" sz="2000" dirty="0" smtClean="0">
                <a:latin typeface="Arial" pitchFamily="34" charset="0"/>
                <a:cs typeface="Arial" pitchFamily="34" charset="0"/>
              </a:rPr>
              <a:t>, 17</a:t>
            </a:r>
            <a:r>
              <a:rPr lang="en-GB" sz="2000" baseline="30000" dirty="0" smtClean="0">
                <a:latin typeface="Arial" pitchFamily="34" charset="0"/>
                <a:cs typeface="Arial" pitchFamily="34" charset="0"/>
              </a:rPr>
              <a:t>8</a:t>
            </a:r>
            <a:r>
              <a:rPr lang="en-GB" sz="2000" dirty="0" smtClean="0">
                <a:latin typeface="Arial" pitchFamily="34" charset="0"/>
                <a:cs typeface="Arial" pitchFamily="34" charset="0"/>
              </a:rPr>
              <a:t>, and 17</a:t>
            </a:r>
            <a:r>
              <a:rPr lang="en-GB" sz="2000" baseline="30000" dirty="0" smtClean="0">
                <a:latin typeface="Arial" pitchFamily="34" charset="0"/>
                <a:cs typeface="Arial" pitchFamily="34" charset="0"/>
              </a:rPr>
              <a:t>16</a:t>
            </a:r>
            <a:r>
              <a:rPr lang="en-GB" sz="2000" dirty="0" smtClean="0">
                <a:latin typeface="Arial" pitchFamily="34" charset="0"/>
                <a:cs typeface="Arial" pitchFamily="34" charset="0"/>
              </a:rPr>
              <a:t> </a:t>
            </a:r>
            <a:r>
              <a:rPr lang="en-GB" sz="2000" i="1" dirty="0" smtClean="0">
                <a:latin typeface="Arial" pitchFamily="34" charset="0"/>
                <a:cs typeface="Arial" pitchFamily="34" charset="0"/>
              </a:rPr>
              <a:t>in the expression</a:t>
            </a:r>
            <a:r>
              <a:rPr lang="en-GB" sz="2000" dirty="0" smtClean="0">
                <a:latin typeface="Arial" pitchFamily="34" charset="0"/>
                <a:cs typeface="Arial" pitchFamily="34" charset="0"/>
              </a:rPr>
              <a:t>:</a:t>
            </a:r>
          </a:p>
          <a:p>
            <a:pPr marL="800100" lvl="1" indent="-342900" defTabSz="449263">
              <a:buSzPct val="100000"/>
              <a:buFont typeface="Arial" panose="020B0604020202020204" pitchFamily="34" charset="0"/>
              <a:buChar char="•"/>
            </a:pPr>
            <a:r>
              <a:rPr lang="en-GB" sz="2000" dirty="0" smtClean="0">
                <a:latin typeface="Arial" pitchFamily="34" charset="0"/>
                <a:cs typeface="Arial" pitchFamily="34" charset="0"/>
              </a:rPr>
              <a:t>17</a:t>
            </a:r>
            <a:r>
              <a:rPr lang="en-GB" sz="2000" baseline="30000" dirty="0" smtClean="0">
                <a:latin typeface="Arial" pitchFamily="34" charset="0"/>
                <a:cs typeface="Arial" pitchFamily="34" charset="0"/>
              </a:rPr>
              <a:t>29</a:t>
            </a:r>
            <a:r>
              <a:rPr lang="en-GB" sz="2000" dirty="0" smtClean="0">
                <a:latin typeface="Arial" pitchFamily="34" charset="0"/>
                <a:cs typeface="Arial" pitchFamily="34" charset="0"/>
              </a:rPr>
              <a:t> mod 35 = 11</a:t>
            </a:r>
            <a:r>
              <a:rPr lang="en-GB" sz="2000" baseline="30000" dirty="0" smtClean="0">
                <a:latin typeface="Arial" pitchFamily="34" charset="0"/>
                <a:cs typeface="Arial" pitchFamily="34" charset="0"/>
              </a:rPr>
              <a:t>4</a:t>
            </a:r>
            <a:r>
              <a:rPr lang="en-GB" sz="2000" dirty="0" smtClean="0">
                <a:latin typeface="Arial" pitchFamily="34" charset="0"/>
                <a:cs typeface="Arial" pitchFamily="34" charset="0"/>
              </a:rPr>
              <a:t> . 11</a:t>
            </a:r>
            <a:r>
              <a:rPr lang="en-GB" sz="2000" baseline="30000" dirty="0" smtClean="0">
                <a:latin typeface="Arial" pitchFamily="34" charset="0"/>
                <a:cs typeface="Arial" pitchFamily="34" charset="0"/>
              </a:rPr>
              <a:t>2</a:t>
            </a:r>
            <a:r>
              <a:rPr lang="en-GB" sz="2000" dirty="0" smtClean="0">
                <a:latin typeface="Arial" pitchFamily="34" charset="0"/>
                <a:cs typeface="Arial" pitchFamily="34" charset="0"/>
              </a:rPr>
              <a:t> . 11 . 17 mod 35</a:t>
            </a:r>
          </a:p>
          <a:p>
            <a:pPr marL="800100" lvl="1" indent="-342900" defTabSz="449263">
              <a:buSzPct val="100000"/>
              <a:buFont typeface="Arial" panose="020B0604020202020204" pitchFamily="34" charset="0"/>
              <a:buChar char="•"/>
            </a:pPr>
            <a:r>
              <a:rPr lang="en-GB" sz="2000" i="1" dirty="0" smtClean="0">
                <a:latin typeface="Arial" pitchFamily="34" charset="0"/>
                <a:cs typeface="Arial" pitchFamily="34" charset="0"/>
              </a:rPr>
              <a:t>Also </a:t>
            </a:r>
            <a:r>
              <a:rPr lang="en-GB" sz="2000" dirty="0" smtClean="0">
                <a:latin typeface="Arial" pitchFamily="34" charset="0"/>
                <a:cs typeface="Arial" pitchFamily="34" charset="0"/>
              </a:rPr>
              <a:t>11</a:t>
            </a:r>
            <a:r>
              <a:rPr lang="en-GB" sz="2000" baseline="30000" dirty="0" smtClean="0">
                <a:latin typeface="Arial" pitchFamily="34" charset="0"/>
                <a:cs typeface="Arial" pitchFamily="34" charset="0"/>
              </a:rPr>
              <a:t>2 </a:t>
            </a:r>
            <a:r>
              <a:rPr lang="en-GB" sz="2000" dirty="0" smtClean="0">
                <a:latin typeface="Arial" pitchFamily="34" charset="0"/>
                <a:cs typeface="Arial" pitchFamily="34" charset="0"/>
              </a:rPr>
              <a:t>mod 35 = 16</a:t>
            </a:r>
          </a:p>
          <a:p>
            <a:pPr algn="ctr" defTabSz="449263">
              <a:buSzPct val="100000"/>
            </a:pPr>
            <a:r>
              <a:rPr lang="en-GB" sz="2000" dirty="0" smtClean="0">
                <a:latin typeface="Arial" pitchFamily="34" charset="0"/>
                <a:cs typeface="Arial" pitchFamily="34" charset="0"/>
              </a:rPr>
              <a:t>17</a:t>
            </a:r>
            <a:r>
              <a:rPr lang="en-GB" sz="2000" baseline="30000" dirty="0" smtClean="0">
                <a:latin typeface="Arial" pitchFamily="34" charset="0"/>
                <a:cs typeface="Arial" pitchFamily="34" charset="0"/>
              </a:rPr>
              <a:t>29</a:t>
            </a:r>
            <a:r>
              <a:rPr lang="en-GB" sz="2000" dirty="0" smtClean="0">
                <a:latin typeface="Arial" pitchFamily="34" charset="0"/>
                <a:cs typeface="Arial" pitchFamily="34" charset="0"/>
              </a:rPr>
              <a:t> mod 35 = 16</a:t>
            </a:r>
            <a:r>
              <a:rPr lang="en-GB" sz="2000" baseline="30000" dirty="0" smtClean="0">
                <a:latin typeface="Arial" pitchFamily="34" charset="0"/>
                <a:cs typeface="Arial" pitchFamily="34" charset="0"/>
              </a:rPr>
              <a:t>2</a:t>
            </a:r>
            <a:r>
              <a:rPr lang="en-GB" sz="2000" dirty="0" smtClean="0">
                <a:latin typeface="Arial" pitchFamily="34" charset="0"/>
                <a:cs typeface="Arial" pitchFamily="34" charset="0"/>
              </a:rPr>
              <a:t> . 16 . 11 . 17 mod 35</a:t>
            </a:r>
          </a:p>
          <a:p>
            <a:pPr algn="ctr" defTabSz="449263">
              <a:buSzPct val="100000"/>
            </a:pPr>
            <a:endParaRPr lang="en-GB" sz="1600" dirty="0" smtClean="0">
              <a:latin typeface="Arial" pitchFamily="34" charset="0"/>
              <a:cs typeface="Arial" pitchFamily="34" charset="0"/>
            </a:endParaRPr>
          </a:p>
          <a:p>
            <a:pPr defTabSz="449263">
              <a:buSzPct val="100000"/>
            </a:pPr>
            <a:r>
              <a:rPr lang="en-GB" sz="2000" dirty="0" smtClean="0">
                <a:latin typeface="Arial" pitchFamily="34" charset="0"/>
                <a:cs typeface="Arial" pitchFamily="34" charset="0"/>
              </a:rPr>
              <a:t>This is equivalent to: calculate x, y and z as follows:  </a:t>
            </a:r>
          </a:p>
          <a:p>
            <a:pPr algn="ctr" defTabSz="449263">
              <a:buSzPct val="100000"/>
            </a:pPr>
            <a:r>
              <a:rPr lang="en-GB" sz="2000" dirty="0" smtClean="0">
                <a:latin typeface="Arial" pitchFamily="34" charset="0"/>
                <a:cs typeface="Arial" pitchFamily="34" charset="0"/>
              </a:rPr>
              <a:t>x = n</a:t>
            </a:r>
            <a:r>
              <a:rPr lang="en-GB" sz="2000" baseline="30000" dirty="0" smtClean="0">
                <a:latin typeface="Arial" pitchFamily="34" charset="0"/>
                <a:cs typeface="Arial" pitchFamily="34" charset="0"/>
              </a:rPr>
              <a:t>4</a:t>
            </a:r>
            <a:r>
              <a:rPr lang="en-GB" sz="2000" dirty="0" smtClean="0">
                <a:latin typeface="Arial" pitchFamily="34" charset="0"/>
                <a:cs typeface="Arial" pitchFamily="34" charset="0"/>
              </a:rPr>
              <a:t> mod 35</a:t>
            </a:r>
          </a:p>
          <a:p>
            <a:pPr algn="ctr" defTabSz="449263">
              <a:buSzPct val="100000"/>
            </a:pPr>
            <a:r>
              <a:rPr lang="en-GB" sz="2000" dirty="0" smtClean="0">
                <a:latin typeface="Arial" pitchFamily="34" charset="0"/>
                <a:cs typeface="Arial" pitchFamily="34" charset="0"/>
              </a:rPr>
              <a:t>y = x</a:t>
            </a:r>
            <a:r>
              <a:rPr lang="en-GB" sz="2000" baseline="30000" dirty="0" smtClean="0">
                <a:latin typeface="Arial" pitchFamily="34" charset="0"/>
                <a:cs typeface="Arial" pitchFamily="34" charset="0"/>
              </a:rPr>
              <a:t>2</a:t>
            </a:r>
            <a:r>
              <a:rPr lang="en-GB" sz="2000" dirty="0" smtClean="0">
                <a:latin typeface="Arial" pitchFamily="34" charset="0"/>
                <a:cs typeface="Arial" pitchFamily="34" charset="0"/>
              </a:rPr>
              <a:t> mod 35</a:t>
            </a:r>
          </a:p>
          <a:p>
            <a:pPr algn="ctr" defTabSz="449263">
              <a:buSzPct val="100000"/>
            </a:pPr>
            <a:r>
              <a:rPr lang="en-GB" sz="2000" dirty="0" smtClean="0">
                <a:latin typeface="Arial" pitchFamily="34" charset="0"/>
                <a:cs typeface="Arial" pitchFamily="34" charset="0"/>
              </a:rPr>
              <a:t>z = y</a:t>
            </a:r>
            <a:r>
              <a:rPr lang="en-GB" sz="2000" baseline="30000" dirty="0" smtClean="0">
                <a:latin typeface="Arial" pitchFamily="34" charset="0"/>
                <a:cs typeface="Arial" pitchFamily="34" charset="0"/>
              </a:rPr>
              <a:t>2</a:t>
            </a:r>
            <a:r>
              <a:rPr lang="en-GB" sz="2000" dirty="0" smtClean="0">
                <a:latin typeface="Arial" pitchFamily="34" charset="0"/>
                <a:cs typeface="Arial" pitchFamily="34" charset="0"/>
              </a:rPr>
              <a:t> mod 35</a:t>
            </a:r>
          </a:p>
          <a:p>
            <a:pPr algn="ctr" defTabSz="449263">
              <a:buSzPct val="100000"/>
            </a:pPr>
            <a:r>
              <a:rPr lang="en-GB" sz="2800" dirty="0" smtClean="0">
                <a:solidFill>
                  <a:srgbClr val="FF0000"/>
                </a:solidFill>
                <a:latin typeface="Arial" pitchFamily="34" charset="0"/>
                <a:cs typeface="Arial" pitchFamily="34" charset="0"/>
              </a:rPr>
              <a:t>m = z . y . x . c mod 35 (smaller !!)</a:t>
            </a:r>
            <a:r>
              <a:rPr lang="ar-SA" sz="2800" dirty="0" smtClean="0">
                <a:solidFill>
                  <a:srgbClr val="FF0000"/>
                </a:solidFill>
                <a:latin typeface="Arial" pitchFamily="34" charset="0"/>
                <a:cs typeface="Arial" pitchFamily="34" charset="0"/>
              </a:rPr>
              <a:t>‏</a:t>
            </a:r>
            <a:endParaRPr lang="en-GB" sz="2800" dirty="0" smtClean="0">
              <a:solidFill>
                <a:srgbClr val="FF0000"/>
              </a:solidFill>
              <a:latin typeface="Arial" pitchFamily="34" charset="0"/>
              <a:cs typeface="Arial" pitchFamily="34" charset="0"/>
            </a:endParaRPr>
          </a:p>
          <a:p>
            <a:pPr defTabSz="449263">
              <a:buSzPct val="100000"/>
            </a:pPr>
            <a:r>
              <a:rPr lang="en-GB" dirty="0" smtClean="0">
                <a:latin typeface="Arial" pitchFamily="34" charset="0"/>
                <a:cs typeface="Arial" pitchFamily="34" charset="0"/>
              </a:rPr>
              <a:t> </a:t>
            </a:r>
            <a:r>
              <a:rPr lang="en-GB" sz="2000" i="1" dirty="0" smtClean="0">
                <a:latin typeface="Arial" pitchFamily="34" charset="0"/>
                <a:cs typeface="Arial" pitchFamily="34" charset="0"/>
              </a:rPr>
              <a:t>Alternatively</a:t>
            </a:r>
            <a:r>
              <a:rPr lang="en-GB" sz="2000" dirty="0" smtClean="0">
                <a:latin typeface="Arial" pitchFamily="34" charset="0"/>
                <a:cs typeface="Arial" pitchFamily="34" charset="0"/>
              </a:rPr>
              <a:t>: use a similar method to the one used in CRC. </a:t>
            </a:r>
          </a:p>
          <a:p>
            <a:pPr defTabSz="449263">
              <a:buSzPct val="100000"/>
            </a:pPr>
            <a:r>
              <a:rPr lang="en-GB" sz="2000" dirty="0" smtClean="0">
                <a:latin typeface="Arial" pitchFamily="34" charset="0"/>
                <a:cs typeface="Arial" pitchFamily="34" charset="0"/>
              </a:rPr>
              <a:t>Remember that (</a:t>
            </a:r>
            <a:r>
              <a:rPr lang="en-GB" sz="2000" dirty="0" err="1" smtClean="0">
                <a:latin typeface="Arial" pitchFamily="34" charset="0"/>
                <a:cs typeface="Arial" pitchFamily="34" charset="0"/>
              </a:rPr>
              <a:t>c.c.c</a:t>
            </a:r>
            <a:r>
              <a:rPr lang="en-GB" sz="2000" dirty="0" smtClean="0">
                <a:latin typeface="Arial" pitchFamily="34" charset="0"/>
                <a:cs typeface="Arial" pitchFamily="34" charset="0"/>
              </a:rPr>
              <a:t>) mod n = (</a:t>
            </a:r>
            <a:r>
              <a:rPr lang="en-GB" sz="2000" dirty="0" err="1" smtClean="0">
                <a:latin typeface="Arial" pitchFamily="34" charset="0"/>
                <a:cs typeface="Arial" pitchFamily="34" charset="0"/>
              </a:rPr>
              <a:t>c.c</a:t>
            </a:r>
            <a:r>
              <a:rPr lang="en-GB" sz="2000" dirty="0" smtClean="0">
                <a:latin typeface="Arial" pitchFamily="34" charset="0"/>
                <a:cs typeface="Arial" pitchFamily="34" charset="0"/>
              </a:rPr>
              <a:t>) (c mod n) ….</a:t>
            </a:r>
          </a:p>
        </p:txBody>
      </p:sp>
      <p:sp>
        <p:nvSpPr>
          <p:cNvPr id="2" name="Rectangle 1"/>
          <p:cNvSpPr/>
          <p:nvPr/>
        </p:nvSpPr>
        <p:spPr>
          <a:xfrm>
            <a:off x="6736344" y="52688"/>
            <a:ext cx="2388795" cy="461665"/>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17</a:t>
            </a:r>
            <a:r>
              <a:rPr lang="en-GB" baseline="30000" dirty="0" smtClean="0">
                <a:solidFill>
                  <a:srgbClr val="000000"/>
                </a:solidFill>
                <a:latin typeface="Arial" pitchFamily="34" charset="0"/>
                <a:ea typeface="Luxi Sans" charset="0"/>
                <a:cs typeface="Arial" pitchFamily="34" charset="0"/>
              </a:rPr>
              <a:t>29</a:t>
            </a:r>
            <a:r>
              <a:rPr lang="en-GB" dirty="0" smtClean="0">
                <a:solidFill>
                  <a:srgbClr val="000000"/>
                </a:solidFill>
                <a:latin typeface="Arial" pitchFamily="34" charset="0"/>
                <a:ea typeface="Luxi Sans" charset="0"/>
                <a:cs typeface="Arial" pitchFamily="34" charset="0"/>
              </a:rPr>
              <a:t>  </a:t>
            </a:r>
            <a:r>
              <a:rPr lang="en-GB" dirty="0">
                <a:solidFill>
                  <a:srgbClr val="000000"/>
                </a:solidFill>
                <a:latin typeface="Arial" pitchFamily="34" charset="0"/>
                <a:ea typeface="Luxi Sans" charset="0"/>
                <a:cs typeface="Arial" pitchFamily="34" charset="0"/>
              </a:rPr>
              <a:t>mod  </a:t>
            </a:r>
            <a:r>
              <a:rPr lang="en-GB" dirty="0" smtClean="0">
                <a:solidFill>
                  <a:srgbClr val="000000"/>
                </a:solidFill>
                <a:latin typeface="Arial" pitchFamily="34" charset="0"/>
                <a:ea typeface="Luxi Sans" charset="0"/>
                <a:cs typeface="Arial" pitchFamily="34" charset="0"/>
              </a:rPr>
              <a:t>35=?</a:t>
            </a:r>
            <a:endParaRPr lang="en-GB" dirty="0">
              <a:solidFill>
                <a:srgbClr val="000000"/>
              </a:solidFill>
              <a:latin typeface="Arial" pitchFamily="34" charset="0"/>
              <a:ea typeface="Luxi Sans" charset="0"/>
              <a:cs typeface="Arial" pitchFamily="34" charset="0"/>
            </a:endParaRPr>
          </a:p>
        </p:txBody>
      </p:sp>
    </p:spTree>
    <p:extLst>
      <p:ext uri="{BB962C8B-B14F-4D97-AF65-F5344CB8AC3E}">
        <p14:creationId xmlns:p14="http://schemas.microsoft.com/office/powerpoint/2010/main" val="32747888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76200" y="76200"/>
            <a:ext cx="8991600" cy="780685"/>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a:latin typeface="Arial" pitchFamily="34" charset="0"/>
                <a:cs typeface="Arial" pitchFamily="34" charset="0"/>
              </a:rPr>
              <a:t>Even better solution:</a:t>
            </a:r>
          </a:p>
        </p:txBody>
      </p:sp>
      <p:sp>
        <p:nvSpPr>
          <p:cNvPr id="44034" name="Rectangle 2"/>
          <p:cNvSpPr>
            <a:spLocks noGrp="1" noChangeArrowheads="1"/>
          </p:cNvSpPr>
          <p:nvPr>
            <p:ph type="subTitle" idx="4294967295"/>
          </p:nvPr>
        </p:nvSpPr>
        <p:spPr bwMode="auto">
          <a:xfrm>
            <a:off x="1371600" y="3886200"/>
            <a:ext cx="6400800" cy="1752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marL="457200" lvl="1" indent="0" algn="ctr">
              <a:lnSpc>
                <a:spcPct val="100000"/>
              </a:lnSpc>
              <a:spcBef>
                <a:spcPts val="700"/>
              </a:spcBef>
              <a:buClrTx/>
              <a:buSzPct val="75000"/>
              <a:buFontTx/>
              <a:buNone/>
              <a:tabLst>
                <a:tab pos="457200" algn="l"/>
                <a:tab pos="561975" algn="l"/>
                <a:tab pos="1011238" algn="l"/>
                <a:tab pos="1460500" algn="l"/>
                <a:tab pos="1909763" algn="l"/>
                <a:tab pos="2359025" algn="l"/>
                <a:tab pos="2808288" algn="l"/>
                <a:tab pos="3257550" algn="l"/>
                <a:tab pos="3706813" algn="l"/>
                <a:tab pos="4156075" algn="l"/>
                <a:tab pos="4605338" algn="l"/>
                <a:tab pos="5054600" algn="l"/>
                <a:tab pos="5503863" algn="l"/>
                <a:tab pos="5953125" algn="l"/>
                <a:tab pos="6402388" algn="l"/>
                <a:tab pos="6851650" algn="l"/>
                <a:tab pos="7300913" algn="l"/>
                <a:tab pos="7750175" algn="l"/>
                <a:tab pos="8199438" algn="l"/>
                <a:tab pos="8648700" algn="l"/>
                <a:tab pos="9097963" algn="l"/>
              </a:tabLst>
            </a:pPr>
            <a:r>
              <a:rPr lang="en-GB" sz="2800">
                <a:latin typeface="Arial" pitchFamily="34" charset="0"/>
                <a:cs typeface="Arial" pitchFamily="34" charset="0"/>
              </a:rPr>
              <a:t> </a:t>
            </a:r>
          </a:p>
        </p:txBody>
      </p:sp>
      <p:sp>
        <p:nvSpPr>
          <p:cNvPr id="44035" name="Text Box 3"/>
          <p:cNvSpPr txBox="1">
            <a:spLocks noChangeArrowheads="1"/>
          </p:cNvSpPr>
          <p:nvPr/>
        </p:nvSpPr>
        <p:spPr bwMode="auto">
          <a:xfrm>
            <a:off x="803275" y="938213"/>
            <a:ext cx="7837488"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92000"/>
              </a:lnSpc>
              <a:buSzPct val="100000"/>
            </a:pPr>
            <a:r>
              <a:rPr lang="en-GB" sz="2800" b="1" dirty="0" smtClean="0">
                <a:solidFill>
                  <a:srgbClr val="FF0000"/>
                </a:solidFill>
                <a:latin typeface="Arial" pitchFamily="34" charset="0"/>
                <a:cs typeface="Arial" pitchFamily="34" charset="0"/>
              </a:rPr>
              <a:t>Repeated Squaring: </a:t>
            </a:r>
            <a:r>
              <a:rPr lang="en-GB" sz="2800" b="1" dirty="0" smtClean="0">
                <a:latin typeface="Arial" pitchFamily="34" charset="0"/>
                <a:cs typeface="Arial" pitchFamily="34" charset="0"/>
              </a:rPr>
              <a:t>calculate y = x </a:t>
            </a:r>
            <a:r>
              <a:rPr lang="en-GB" sz="2800" b="1" baseline="33000" dirty="0" smtClean="0">
                <a:latin typeface="Arial" pitchFamily="34" charset="0"/>
                <a:cs typeface="Arial" pitchFamily="34" charset="0"/>
              </a:rPr>
              <a:t>e</a:t>
            </a:r>
            <a:r>
              <a:rPr lang="en-GB" sz="2800" b="1" dirty="0" smtClean="0">
                <a:latin typeface="Arial" pitchFamily="34" charset="0"/>
                <a:cs typeface="Arial" pitchFamily="34" charset="0"/>
              </a:rPr>
              <a:t> mod n</a:t>
            </a:r>
            <a:r>
              <a:rPr lang="en-GB" sz="2800" b="1" dirty="0" smtClean="0">
                <a:solidFill>
                  <a:srgbClr val="FF0000"/>
                </a:solidFill>
                <a:latin typeface="Arial" pitchFamily="34" charset="0"/>
                <a:cs typeface="Arial" pitchFamily="34" charset="0"/>
              </a:rPr>
              <a:t> </a:t>
            </a:r>
            <a:r>
              <a:rPr lang="en-GB" sz="2000" b="1" dirty="0" smtClean="0">
                <a:solidFill>
                  <a:srgbClr val="FF0000"/>
                </a:solidFill>
                <a:latin typeface="Arial" pitchFamily="34" charset="0"/>
                <a:cs typeface="Arial" pitchFamily="34" charset="0"/>
              </a:rPr>
              <a:t> </a:t>
            </a:r>
          </a:p>
          <a:p>
            <a:pPr defTabSz="449263">
              <a:buSzPct val="100000"/>
            </a:pPr>
            <a:endParaRPr lang="en-GB" sz="2000" dirty="0" smtClean="0">
              <a:latin typeface="Arial" pitchFamily="34" charset="0"/>
              <a:cs typeface="Arial" pitchFamily="34" charset="0"/>
            </a:endParaRPr>
          </a:p>
          <a:p>
            <a:pPr defTabSz="449263">
              <a:buSzPct val="100000"/>
            </a:pPr>
            <a:r>
              <a:rPr lang="en-GB" sz="2000" dirty="0" err="1" smtClean="0">
                <a:latin typeface="Arial" pitchFamily="34" charset="0"/>
                <a:cs typeface="Arial" pitchFamily="34" charset="0"/>
              </a:rPr>
              <a:t>int</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repeatsquare</a:t>
            </a:r>
            <a:r>
              <a:rPr lang="en-GB" sz="2000" dirty="0" smtClean="0">
                <a:latin typeface="Arial" pitchFamily="34" charset="0"/>
                <a:cs typeface="Arial" pitchFamily="34" charset="0"/>
              </a:rPr>
              <a:t>( </a:t>
            </a:r>
            <a:r>
              <a:rPr lang="en-GB" sz="2000" dirty="0" err="1" smtClean="0">
                <a:solidFill>
                  <a:srgbClr val="0000FF"/>
                </a:solidFill>
                <a:latin typeface="Arial" pitchFamily="34" charset="0"/>
                <a:cs typeface="Arial" pitchFamily="34" charset="0"/>
              </a:rPr>
              <a:t>int</a:t>
            </a:r>
            <a:r>
              <a:rPr lang="en-GB" sz="2000" dirty="0" smtClean="0">
                <a:latin typeface="Arial" pitchFamily="34" charset="0"/>
                <a:cs typeface="Arial" pitchFamily="34" charset="0"/>
              </a:rPr>
              <a:t> x, </a:t>
            </a:r>
            <a:r>
              <a:rPr lang="en-GB" sz="2000" dirty="0" err="1" smtClean="0">
                <a:solidFill>
                  <a:srgbClr val="0000FF"/>
                </a:solidFill>
                <a:latin typeface="Arial" pitchFamily="34" charset="0"/>
                <a:cs typeface="Arial" pitchFamily="34" charset="0"/>
              </a:rPr>
              <a:t>int</a:t>
            </a:r>
            <a:r>
              <a:rPr lang="en-GB" sz="2000" dirty="0" smtClean="0">
                <a:latin typeface="Arial" pitchFamily="34" charset="0"/>
                <a:cs typeface="Arial" pitchFamily="34" charset="0"/>
              </a:rPr>
              <a:t> e, </a:t>
            </a:r>
            <a:r>
              <a:rPr lang="en-GB" sz="2000" dirty="0" err="1" smtClean="0">
                <a:solidFill>
                  <a:srgbClr val="0000FF"/>
                </a:solidFill>
                <a:latin typeface="Arial" pitchFamily="34" charset="0"/>
                <a:cs typeface="Arial" pitchFamily="34" charset="0"/>
              </a:rPr>
              <a:t>int</a:t>
            </a:r>
            <a:r>
              <a:rPr lang="en-GB" sz="2000" dirty="0" smtClean="0">
                <a:latin typeface="Arial" pitchFamily="34" charset="0"/>
                <a:cs typeface="Arial" pitchFamily="34" charset="0"/>
              </a:rPr>
              <a:t> n) {</a:t>
            </a:r>
          </a:p>
          <a:p>
            <a:pPr defTabSz="449263">
              <a:buSzPct val="100000"/>
            </a:pPr>
            <a:endParaRPr lang="en-GB" sz="2000" dirty="0" smtClean="0">
              <a:latin typeface="Arial" pitchFamily="34" charset="0"/>
              <a:cs typeface="Arial" pitchFamily="34" charset="0"/>
            </a:endParaRPr>
          </a:p>
          <a:p>
            <a:pPr defTabSz="449263">
              <a:buSzPct val="100000"/>
            </a:pPr>
            <a:r>
              <a:rPr lang="en-GB" sz="2000" dirty="0" smtClean="0">
                <a:latin typeface="Arial" pitchFamily="34" charset="0"/>
                <a:cs typeface="Arial" pitchFamily="34" charset="0"/>
              </a:rPr>
              <a:t>	y=1;</a:t>
            </a:r>
            <a:r>
              <a:rPr lang="en-GB" sz="2000" dirty="0" smtClean="0">
                <a:solidFill>
                  <a:srgbClr val="808080"/>
                </a:solidFill>
                <a:latin typeface="Arial" pitchFamily="34" charset="0"/>
                <a:cs typeface="Arial" pitchFamily="34" charset="0"/>
              </a:rPr>
              <a:t>//initialize y to 1, very important</a:t>
            </a:r>
          </a:p>
          <a:p>
            <a:pPr defTabSz="449263">
              <a:buSzPct val="100000"/>
            </a:pPr>
            <a:r>
              <a:rPr lang="en-GB" sz="2000" dirty="0" smtClean="0">
                <a:latin typeface="Arial" pitchFamily="34" charset="0"/>
                <a:cs typeface="Arial" pitchFamily="34" charset="0"/>
              </a:rPr>
              <a:t>	</a:t>
            </a:r>
            <a:r>
              <a:rPr lang="en-GB" sz="2000" b="1" dirty="0" smtClean="0">
                <a:latin typeface="Arial" pitchFamily="34" charset="0"/>
                <a:cs typeface="Arial" pitchFamily="34" charset="0"/>
              </a:rPr>
              <a:t>while</a:t>
            </a:r>
            <a:r>
              <a:rPr lang="en-GB" sz="2000" dirty="0" smtClean="0">
                <a:latin typeface="Arial" pitchFamily="34" charset="0"/>
                <a:cs typeface="Arial" pitchFamily="34" charset="0"/>
              </a:rPr>
              <a:t> (e &gt;  </a:t>
            </a:r>
            <a:r>
              <a:rPr lang="en-GB" sz="2000" dirty="0" smtClean="0">
                <a:solidFill>
                  <a:srgbClr val="0000FF"/>
                </a:solidFill>
                <a:latin typeface="Arial" pitchFamily="34" charset="0"/>
                <a:cs typeface="Arial" pitchFamily="34" charset="0"/>
              </a:rPr>
              <a:t>0</a:t>
            </a:r>
            <a:r>
              <a:rPr lang="en-GB" sz="2000" dirty="0" smtClean="0">
                <a:latin typeface="Arial" pitchFamily="34" charset="0"/>
                <a:cs typeface="Arial" pitchFamily="34" charset="0"/>
              </a:rPr>
              <a:t>) {</a:t>
            </a:r>
          </a:p>
          <a:p>
            <a:pPr defTabSz="449263">
              <a:buSzPct val="100000"/>
            </a:pPr>
            <a:r>
              <a:rPr lang="en-GB" sz="2000" dirty="0" smtClean="0">
                <a:latin typeface="Arial" pitchFamily="34" charset="0"/>
                <a:cs typeface="Arial" pitchFamily="34" charset="0"/>
              </a:rPr>
              <a:t>		</a:t>
            </a:r>
            <a:r>
              <a:rPr lang="en-GB" sz="2000" b="1" dirty="0" smtClean="0">
                <a:latin typeface="Arial" pitchFamily="34" charset="0"/>
                <a:cs typeface="Arial" pitchFamily="34" charset="0"/>
              </a:rPr>
              <a:t>if</a:t>
            </a:r>
            <a:r>
              <a:rPr lang="en-GB" sz="2000" dirty="0" smtClean="0">
                <a:latin typeface="Arial" pitchFamily="34" charset="0"/>
                <a:cs typeface="Arial" pitchFamily="34" charset="0"/>
              </a:rPr>
              <a:t> (( e % </a:t>
            </a:r>
            <a:r>
              <a:rPr lang="en-GB" sz="2000" dirty="0" smtClean="0">
                <a:solidFill>
                  <a:srgbClr val="0000FF"/>
                </a:solidFill>
                <a:latin typeface="Arial" pitchFamily="34" charset="0"/>
                <a:cs typeface="Arial" pitchFamily="34" charset="0"/>
              </a:rPr>
              <a:t>2</a:t>
            </a:r>
            <a:r>
              <a:rPr lang="en-GB" sz="2000" dirty="0" smtClean="0">
                <a:latin typeface="Arial" pitchFamily="34" charset="0"/>
                <a:cs typeface="Arial" pitchFamily="34" charset="0"/>
              </a:rPr>
              <a:t> ) == </a:t>
            </a:r>
            <a:r>
              <a:rPr lang="en-GB" sz="2000" dirty="0" smtClean="0">
                <a:solidFill>
                  <a:srgbClr val="0000FF"/>
                </a:solidFill>
                <a:latin typeface="Arial" pitchFamily="34" charset="0"/>
                <a:cs typeface="Arial" pitchFamily="34" charset="0"/>
              </a:rPr>
              <a:t>0</a:t>
            </a:r>
            <a:r>
              <a:rPr lang="en-GB" sz="2000" dirty="0" smtClean="0">
                <a:latin typeface="Arial" pitchFamily="34" charset="0"/>
                <a:cs typeface="Arial" pitchFamily="34" charset="0"/>
              </a:rPr>
              <a:t>) {</a:t>
            </a:r>
            <a:r>
              <a:rPr lang="en-GB" sz="2000" b="1" dirty="0">
                <a:solidFill>
                  <a:srgbClr val="808080"/>
                </a:solidFill>
                <a:latin typeface="Arial" pitchFamily="34" charset="0"/>
                <a:cs typeface="Arial" pitchFamily="34" charset="0"/>
              </a:rPr>
              <a:t>// e is an </a:t>
            </a:r>
            <a:r>
              <a:rPr lang="en-GB" sz="2000" b="1" dirty="0" smtClean="0">
                <a:solidFill>
                  <a:srgbClr val="808080"/>
                </a:solidFill>
                <a:latin typeface="Arial" pitchFamily="34" charset="0"/>
                <a:cs typeface="Arial" pitchFamily="34" charset="0"/>
              </a:rPr>
              <a:t>even </a:t>
            </a:r>
            <a:r>
              <a:rPr lang="en-GB" sz="2000" b="1" dirty="0">
                <a:solidFill>
                  <a:srgbClr val="808080"/>
                </a:solidFill>
                <a:latin typeface="Arial" pitchFamily="34" charset="0"/>
                <a:cs typeface="Arial" pitchFamily="34" charset="0"/>
              </a:rPr>
              <a:t>number</a:t>
            </a:r>
            <a:endParaRPr lang="en-GB" sz="2000" dirty="0" smtClean="0">
              <a:latin typeface="Arial" pitchFamily="34" charset="0"/>
              <a:cs typeface="Arial" pitchFamily="34" charset="0"/>
            </a:endParaRPr>
          </a:p>
          <a:p>
            <a:pPr defTabSz="449263">
              <a:buSzPct val="100000"/>
            </a:pPr>
            <a:r>
              <a:rPr lang="en-GB" sz="2000" dirty="0" smtClean="0">
                <a:latin typeface="Arial" pitchFamily="34" charset="0"/>
                <a:cs typeface="Arial" pitchFamily="34" charset="0"/>
              </a:rPr>
              <a:t>			x = (x*x) % n;</a:t>
            </a:r>
          </a:p>
          <a:p>
            <a:pPr defTabSz="449263">
              <a:buSzPct val="100000"/>
            </a:pPr>
            <a:r>
              <a:rPr lang="en-GB" sz="2000" dirty="0" smtClean="0">
                <a:latin typeface="Arial" pitchFamily="34" charset="0"/>
                <a:cs typeface="Arial" pitchFamily="34" charset="0"/>
              </a:rPr>
              <a:t>			e = e/</a:t>
            </a:r>
            <a:r>
              <a:rPr lang="en-GB" sz="2000" dirty="0" smtClean="0">
                <a:solidFill>
                  <a:srgbClr val="0000FF"/>
                </a:solidFill>
                <a:latin typeface="Arial" pitchFamily="34" charset="0"/>
                <a:cs typeface="Arial" pitchFamily="34" charset="0"/>
              </a:rPr>
              <a:t>2</a:t>
            </a:r>
            <a:r>
              <a:rPr lang="en-GB" sz="2000" dirty="0" smtClean="0">
                <a:latin typeface="Arial" pitchFamily="34" charset="0"/>
                <a:cs typeface="Arial" pitchFamily="34" charset="0"/>
              </a:rPr>
              <a:t>;</a:t>
            </a:r>
          </a:p>
          <a:p>
            <a:pPr defTabSz="449263">
              <a:buSzPct val="100000"/>
            </a:pPr>
            <a:r>
              <a:rPr lang="en-GB" sz="2000" dirty="0" smtClean="0">
                <a:latin typeface="Arial" pitchFamily="34" charset="0"/>
                <a:cs typeface="Arial" pitchFamily="34" charset="0"/>
              </a:rPr>
              <a:t>		}</a:t>
            </a:r>
          </a:p>
          <a:p>
            <a:pPr defTabSz="449263">
              <a:buSzPct val="100000"/>
            </a:pPr>
            <a:r>
              <a:rPr lang="en-GB" sz="2000" dirty="0" smtClean="0">
                <a:latin typeface="Arial" pitchFamily="34" charset="0"/>
                <a:cs typeface="Arial" pitchFamily="34" charset="0"/>
              </a:rPr>
              <a:t>		</a:t>
            </a:r>
            <a:r>
              <a:rPr lang="en-GB" sz="2000" b="1" dirty="0" smtClean="0">
                <a:latin typeface="Arial" pitchFamily="34" charset="0"/>
                <a:cs typeface="Arial" pitchFamily="34" charset="0"/>
              </a:rPr>
              <a:t>else</a:t>
            </a:r>
            <a:r>
              <a:rPr lang="en-GB" sz="2000" dirty="0" smtClean="0">
                <a:latin typeface="Arial" pitchFamily="34" charset="0"/>
                <a:cs typeface="Arial" pitchFamily="34" charset="0"/>
              </a:rPr>
              <a:t> {  </a:t>
            </a:r>
            <a:r>
              <a:rPr lang="en-GB" sz="2000" b="1" dirty="0" smtClean="0">
                <a:solidFill>
                  <a:srgbClr val="808080"/>
                </a:solidFill>
                <a:latin typeface="Arial" pitchFamily="34" charset="0"/>
                <a:cs typeface="Arial" pitchFamily="34" charset="0"/>
              </a:rPr>
              <a:t>// e is an odd number</a:t>
            </a:r>
            <a:endParaRPr lang="en-GB" sz="2000" b="1" dirty="0" smtClean="0">
              <a:latin typeface="Arial" pitchFamily="34" charset="0"/>
              <a:cs typeface="Arial" pitchFamily="34" charset="0"/>
            </a:endParaRPr>
          </a:p>
          <a:p>
            <a:pPr defTabSz="449263">
              <a:buSzPct val="100000"/>
            </a:pPr>
            <a:r>
              <a:rPr lang="en-GB" sz="2000" dirty="0" smtClean="0">
                <a:latin typeface="Arial" pitchFamily="34" charset="0"/>
                <a:cs typeface="Arial" pitchFamily="34" charset="0"/>
              </a:rPr>
              <a:t>			y = (x*y) % n;</a:t>
            </a:r>
          </a:p>
          <a:p>
            <a:pPr defTabSz="449263">
              <a:buSzPct val="100000"/>
            </a:pPr>
            <a:r>
              <a:rPr lang="en-GB" sz="2000" dirty="0" smtClean="0">
                <a:latin typeface="Arial" pitchFamily="34" charset="0"/>
                <a:cs typeface="Arial" pitchFamily="34" charset="0"/>
              </a:rPr>
              <a:t>			e = e-</a:t>
            </a:r>
            <a:r>
              <a:rPr lang="en-GB" sz="2000" dirty="0" smtClean="0">
                <a:solidFill>
                  <a:srgbClr val="0000FF"/>
                </a:solidFill>
                <a:latin typeface="Arial" pitchFamily="34" charset="0"/>
                <a:cs typeface="Arial" pitchFamily="34" charset="0"/>
              </a:rPr>
              <a:t>1</a:t>
            </a:r>
            <a:r>
              <a:rPr lang="en-GB" sz="2000" dirty="0" smtClean="0">
                <a:latin typeface="Arial" pitchFamily="34" charset="0"/>
                <a:cs typeface="Arial" pitchFamily="34" charset="0"/>
              </a:rPr>
              <a:t>;</a:t>
            </a:r>
          </a:p>
          <a:p>
            <a:pPr defTabSz="449263">
              <a:buSzPct val="100000"/>
            </a:pPr>
            <a:r>
              <a:rPr lang="en-GB" sz="2000" dirty="0" smtClean="0">
                <a:latin typeface="Arial" pitchFamily="34" charset="0"/>
                <a:cs typeface="Arial" pitchFamily="34" charset="0"/>
              </a:rPr>
              <a:t>		}</a:t>
            </a:r>
          </a:p>
          <a:p>
            <a:pPr defTabSz="449263">
              <a:buSzPct val="100000"/>
            </a:pPr>
            <a:r>
              <a:rPr lang="en-GB" sz="2000" dirty="0" smtClean="0">
                <a:latin typeface="Arial" pitchFamily="34" charset="0"/>
                <a:cs typeface="Arial" pitchFamily="34" charset="0"/>
              </a:rPr>
              <a:t>	}</a:t>
            </a:r>
          </a:p>
          <a:p>
            <a:pPr defTabSz="449263">
              <a:buSzPct val="100000"/>
            </a:pPr>
            <a:r>
              <a:rPr lang="en-GB" sz="2000" dirty="0" smtClean="0">
                <a:latin typeface="Arial" pitchFamily="34" charset="0"/>
                <a:cs typeface="Arial" pitchFamily="34" charset="0"/>
              </a:rPr>
              <a:t>	</a:t>
            </a:r>
            <a:r>
              <a:rPr lang="en-GB" sz="2000" b="1" dirty="0" smtClean="0">
                <a:latin typeface="Arial" pitchFamily="34" charset="0"/>
                <a:cs typeface="Arial" pitchFamily="34" charset="0"/>
              </a:rPr>
              <a:t>return</a:t>
            </a:r>
            <a:r>
              <a:rPr lang="en-GB" sz="2000" dirty="0" smtClean="0">
                <a:latin typeface="Arial" pitchFamily="34" charset="0"/>
                <a:cs typeface="Arial" pitchFamily="34" charset="0"/>
              </a:rPr>
              <a:t> y; </a:t>
            </a:r>
            <a:r>
              <a:rPr lang="en-GB" sz="2000" dirty="0" smtClean="0">
                <a:solidFill>
                  <a:srgbClr val="808080"/>
                </a:solidFill>
                <a:latin typeface="Arial" pitchFamily="34" charset="0"/>
                <a:cs typeface="Arial" pitchFamily="34" charset="0"/>
              </a:rPr>
              <a:t>//the result is stored in y</a:t>
            </a:r>
          </a:p>
          <a:p>
            <a:pPr defTabSz="449263">
              <a:buSzPct val="100000"/>
            </a:pPr>
            <a:r>
              <a:rPr lang="en-GB" sz="2000" dirty="0" smtClean="0">
                <a:latin typeface="Arial" pitchFamily="34" charset="0"/>
                <a:cs typeface="Arial" pitchFamily="34" charset="0"/>
              </a:rPr>
              <a:t>}</a:t>
            </a:r>
          </a:p>
        </p:txBody>
      </p:sp>
      <p:sp>
        <p:nvSpPr>
          <p:cNvPr id="2" name="Rectangle 1"/>
          <p:cNvSpPr/>
          <p:nvPr/>
        </p:nvSpPr>
        <p:spPr bwMode="auto">
          <a:xfrm>
            <a:off x="1295400" y="2895600"/>
            <a:ext cx="5105400" cy="1219200"/>
          </a:xfrm>
          <a:prstGeom prst="rect">
            <a:avLst/>
          </a:prstGeom>
          <a:noFill/>
          <a:ln w="9525" cap="flat" cmpd="sng" algn="ctr">
            <a:solidFill>
              <a:schemeClr val="bg1">
                <a:lumMod val="6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6" name="Rectangle 5"/>
          <p:cNvSpPr/>
          <p:nvPr/>
        </p:nvSpPr>
        <p:spPr bwMode="auto">
          <a:xfrm>
            <a:off x="1295400" y="4135925"/>
            <a:ext cx="5105400" cy="1219200"/>
          </a:xfrm>
          <a:prstGeom prst="rect">
            <a:avLst/>
          </a:prstGeom>
          <a:noFill/>
          <a:ln w="9525" cap="flat" cmpd="sng" algn="ctr">
            <a:solidFill>
              <a:schemeClr val="bg1">
                <a:lumMod val="6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7" name="Line Callout 1 6"/>
          <p:cNvSpPr/>
          <p:nvPr/>
        </p:nvSpPr>
        <p:spPr bwMode="auto">
          <a:xfrm>
            <a:off x="6019801" y="2209800"/>
            <a:ext cx="1981200" cy="304800"/>
          </a:xfrm>
          <a:prstGeom prst="borderCallout1">
            <a:avLst>
              <a:gd name="adj1" fmla="val 22691"/>
              <a:gd name="adj2" fmla="val 713"/>
              <a:gd name="adj3" fmla="val -83685"/>
              <a:gd name="adj4" fmla="val -106282"/>
            </a:avLst>
          </a:prstGeom>
          <a:solidFill>
            <a:srgbClr val="FFFFC5"/>
          </a:solidFill>
          <a:ln w="95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NZ" sz="1100" dirty="0" smtClean="0">
                <a:solidFill>
                  <a:schemeClr val="tx1"/>
                </a:solidFill>
                <a:latin typeface="Arial" pitchFamily="34" charset="0"/>
                <a:cs typeface="Arial" pitchFamily="34" charset="0"/>
              </a:rPr>
              <a:t>This is the key to be used</a:t>
            </a:r>
            <a:endParaRPr kumimoji="0" lang="en-NZ"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Text Box 6"/>
          <p:cNvSpPr txBox="1">
            <a:spLocks noChangeArrowheads="1"/>
          </p:cNvSpPr>
          <p:nvPr/>
        </p:nvSpPr>
        <p:spPr bwMode="auto">
          <a:xfrm>
            <a:off x="6477001" y="3646840"/>
            <a:ext cx="2532063" cy="463846"/>
          </a:xfrm>
          <a:prstGeom prst="rect">
            <a:avLst/>
          </a:prstGeom>
          <a:solidFill>
            <a:srgbClr val="FFFFCC"/>
          </a:solidFill>
          <a:ln w="9525">
            <a:solidFill>
              <a:srgbClr val="00B0F0"/>
            </a:solidFill>
            <a:miter lim="800000"/>
            <a:headEnd/>
            <a:tailEnd/>
          </a:ln>
          <a:effectLst>
            <a:outerShdw blurRad="50800" dist="38100" dir="8100000" algn="tr" rotWithShape="0">
              <a:prstClr val="black">
                <a:alpha val="40000"/>
              </a:prstClr>
            </a:outerShdw>
          </a:effectLst>
        </p:spPr>
        <p:txBody>
          <a:bodyPr wrap="square" lIns="90000" tIns="46800" rIns="90000" bIns="46800">
            <a:spAutoFit/>
          </a:bodyPr>
          <a:lstStyle/>
          <a:p>
            <a:pPr algn="ctr">
              <a:buClr>
                <a:srgbClr val="FF0000"/>
              </a:buClr>
              <a:buSzPct val="100000"/>
              <a:buFont typeface="Comic Sans MS" pitchFamily="6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i="1" dirty="0">
                <a:solidFill>
                  <a:srgbClr val="FF0000"/>
                </a:solidFill>
                <a:effectLst>
                  <a:outerShdw blurRad="38100" dist="38100" dir="2700000" algn="tl">
                    <a:srgbClr val="000000">
                      <a:alpha val="43137"/>
                    </a:srgbClr>
                  </a:outerShdw>
                </a:effectLst>
                <a:latin typeface="Arial" pitchFamily="34" charset="0"/>
                <a:cs typeface="Arial" pitchFamily="34" charset="0"/>
              </a:rPr>
              <a:t>c = </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b="1" i="1" baseline="30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e</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a:t>
            </a:r>
            <a:r>
              <a:rPr lang="en-GB" sz="2400" b="1" dirty="0" smtClean="0">
                <a:solidFill>
                  <a:schemeClr val="bg1">
                    <a:lumMod val="50000"/>
                  </a:schemeClr>
                </a:solidFill>
                <a:effectLst>
                  <a:outerShdw blurRad="38100" dist="38100" dir="2700000" algn="tl">
                    <a:srgbClr val="000000">
                      <a:alpha val="43137"/>
                    </a:srgbClr>
                  </a:outerShdw>
                </a:effectLst>
                <a:latin typeface="Arial" pitchFamily="34" charset="0"/>
                <a:cs typeface="Arial" pitchFamily="34" charset="0"/>
              </a:rPr>
              <a:t>mod</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a:t>
            </a:r>
            <a:r>
              <a:rPr lang="en-GB" sz="2400" b="1" i="1" dirty="0">
                <a:solidFill>
                  <a:srgbClr val="7030A0"/>
                </a:solidFill>
                <a:effectLst>
                  <a:outerShdw blurRad="38100" dist="38100" dir="2700000" algn="tl">
                    <a:srgbClr val="000000">
                      <a:alpha val="43137"/>
                    </a:srgbClr>
                  </a:outerShdw>
                </a:effectLst>
                <a:latin typeface="Arial" pitchFamily="34" charset="0"/>
                <a:cs typeface="Arial" pitchFamily="34" charset="0"/>
              </a:rPr>
              <a:t>n</a:t>
            </a:r>
          </a:p>
        </p:txBody>
      </p:sp>
      <p:sp>
        <p:nvSpPr>
          <p:cNvPr id="9" name="Text Box 6"/>
          <p:cNvSpPr txBox="1">
            <a:spLocks noChangeArrowheads="1"/>
          </p:cNvSpPr>
          <p:nvPr/>
        </p:nvSpPr>
        <p:spPr bwMode="auto">
          <a:xfrm>
            <a:off x="6477000" y="4408840"/>
            <a:ext cx="2532063" cy="463846"/>
          </a:xfrm>
          <a:prstGeom prst="rect">
            <a:avLst/>
          </a:prstGeom>
          <a:solidFill>
            <a:srgbClr val="FFFFCC"/>
          </a:solidFill>
          <a:ln w="9525">
            <a:solidFill>
              <a:srgbClr val="00B0F0"/>
            </a:solidFill>
            <a:miter lim="800000"/>
            <a:headEnd/>
            <a:tailEnd/>
          </a:ln>
          <a:effectLst>
            <a:outerShdw blurRad="50800" dist="38100" dir="8100000" algn="tr" rotWithShape="0">
              <a:prstClr val="black">
                <a:alpha val="40000"/>
              </a:prstClr>
            </a:outerShdw>
          </a:effectLst>
        </p:spPr>
        <p:txBody>
          <a:bodyPr wrap="square" lIns="90000" tIns="46800" rIns="90000" bIns="46800">
            <a:spAutoFit/>
          </a:bodyPr>
          <a:lstStyle/>
          <a:p>
            <a:pPr algn="ctr">
              <a:buClr>
                <a:srgbClr val="FF0000"/>
              </a:buClr>
              <a:buSzPct val="100000"/>
              <a:buFont typeface="Comic Sans MS" pitchFamily="6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a:t>
            </a:r>
            <a:r>
              <a:rPr lang="en-GB" sz="2400" b="1" i="1" dirty="0">
                <a:solidFill>
                  <a:srgbClr val="FF0000"/>
                </a:solidFill>
                <a:effectLst>
                  <a:outerShdw blurRad="38100" dist="38100" dir="2700000" algn="tl">
                    <a:srgbClr val="000000">
                      <a:alpha val="43137"/>
                    </a:srgbClr>
                  </a:outerShdw>
                </a:effectLst>
                <a:latin typeface="Arial" pitchFamily="34" charset="0"/>
                <a:cs typeface="Arial" pitchFamily="34" charset="0"/>
              </a:rPr>
              <a:t>= </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c</a:t>
            </a:r>
            <a:r>
              <a:rPr lang="en-GB" sz="2400" b="1" i="1" baseline="30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d</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a:t>
            </a:r>
            <a:r>
              <a:rPr lang="en-GB" sz="2400" b="1" dirty="0" smtClean="0">
                <a:solidFill>
                  <a:schemeClr val="bg1">
                    <a:lumMod val="50000"/>
                  </a:schemeClr>
                </a:solidFill>
                <a:effectLst>
                  <a:outerShdw blurRad="38100" dist="38100" dir="2700000" algn="tl">
                    <a:srgbClr val="000000">
                      <a:alpha val="43137"/>
                    </a:srgbClr>
                  </a:outerShdw>
                </a:effectLst>
                <a:latin typeface="Arial" pitchFamily="34" charset="0"/>
                <a:cs typeface="Arial" pitchFamily="34" charset="0"/>
              </a:rPr>
              <a:t>mod</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a:t>
            </a:r>
            <a:r>
              <a:rPr lang="en-GB" sz="2400" b="1" i="1" dirty="0">
                <a:solidFill>
                  <a:srgbClr val="7030A0"/>
                </a:solidFill>
                <a:effectLst>
                  <a:outerShdw blurRad="38100" dist="38100" dir="2700000" algn="tl">
                    <a:srgbClr val="000000">
                      <a:alpha val="43137"/>
                    </a:srgbClr>
                  </a:outerShdw>
                </a:effectLst>
                <a:latin typeface="Arial" pitchFamily="34" charset="0"/>
                <a:cs typeface="Arial" pitchFamily="34" charset="0"/>
              </a:rPr>
              <a:t>n</a:t>
            </a:r>
          </a:p>
        </p:txBody>
      </p:sp>
    </p:spTree>
    <p:extLst>
      <p:ext uri="{BB962C8B-B14F-4D97-AF65-F5344CB8AC3E}">
        <p14:creationId xmlns:p14="http://schemas.microsoft.com/office/powerpoint/2010/main" val="3723041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3"/>
          <p:cNvSpPr txBox="1">
            <a:spLocks noChangeArrowheads="1"/>
          </p:cNvSpPr>
          <p:nvPr/>
        </p:nvSpPr>
        <p:spPr bwMode="auto">
          <a:xfrm>
            <a:off x="9053" y="906526"/>
            <a:ext cx="4558408" cy="3275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92000"/>
              </a:lnSpc>
              <a:buSzPct val="100000"/>
            </a:pPr>
            <a:r>
              <a:rPr lang="en-GB" sz="1600" b="1" dirty="0" smtClean="0">
                <a:solidFill>
                  <a:srgbClr val="FF0000"/>
                </a:solidFill>
                <a:latin typeface="Arial" pitchFamily="34" charset="0"/>
                <a:cs typeface="Arial" pitchFamily="34" charset="0"/>
              </a:rPr>
              <a:t>Repeated Squaring: </a:t>
            </a:r>
            <a:r>
              <a:rPr lang="en-GB" sz="1600" b="1" dirty="0" smtClean="0">
                <a:latin typeface="Arial" pitchFamily="34" charset="0"/>
                <a:cs typeface="Arial" pitchFamily="34" charset="0"/>
              </a:rPr>
              <a:t>calculate y = x </a:t>
            </a:r>
            <a:r>
              <a:rPr lang="en-GB" sz="1600" b="1" baseline="33000" dirty="0" smtClean="0">
                <a:latin typeface="Arial" pitchFamily="34" charset="0"/>
                <a:cs typeface="Arial" pitchFamily="34" charset="0"/>
              </a:rPr>
              <a:t>e</a:t>
            </a:r>
            <a:r>
              <a:rPr lang="en-GB" sz="1600" b="1" dirty="0" smtClean="0">
                <a:latin typeface="Arial" pitchFamily="34" charset="0"/>
                <a:cs typeface="Arial" pitchFamily="34" charset="0"/>
              </a:rPr>
              <a:t> mod n</a:t>
            </a:r>
            <a:r>
              <a:rPr lang="en-GB" sz="1600" b="1" dirty="0" smtClean="0">
                <a:solidFill>
                  <a:srgbClr val="FF0000"/>
                </a:solidFill>
                <a:latin typeface="Arial" pitchFamily="34" charset="0"/>
                <a:cs typeface="Arial" pitchFamily="34" charset="0"/>
              </a:rPr>
              <a:t> </a:t>
            </a:r>
            <a:r>
              <a:rPr lang="en-GB" sz="1200" b="1" dirty="0" smtClean="0">
                <a:solidFill>
                  <a:srgbClr val="FF0000"/>
                </a:solidFill>
                <a:latin typeface="Arial" pitchFamily="34" charset="0"/>
                <a:cs typeface="Arial" pitchFamily="34" charset="0"/>
              </a:rPr>
              <a:t> </a:t>
            </a:r>
          </a:p>
          <a:p>
            <a:pPr defTabSz="449263">
              <a:buSzPct val="100000"/>
            </a:pPr>
            <a:endParaRPr lang="en-GB" sz="1200" dirty="0" smtClean="0">
              <a:latin typeface="Arial" pitchFamily="34" charset="0"/>
              <a:cs typeface="Arial" pitchFamily="34" charset="0"/>
            </a:endParaRPr>
          </a:p>
          <a:p>
            <a:pPr defTabSz="449263">
              <a:buSzPct val="100000"/>
            </a:pPr>
            <a:r>
              <a:rPr lang="en-GB" sz="1200" dirty="0" err="1" smtClean="0">
                <a:latin typeface="Arial" pitchFamily="34" charset="0"/>
                <a:cs typeface="Arial" pitchFamily="34" charset="0"/>
              </a:rPr>
              <a:t>int</a:t>
            </a:r>
            <a:r>
              <a:rPr lang="en-GB" sz="1200" dirty="0" smtClean="0">
                <a:latin typeface="Arial" pitchFamily="34" charset="0"/>
                <a:cs typeface="Arial" pitchFamily="34" charset="0"/>
              </a:rPr>
              <a:t> </a:t>
            </a:r>
            <a:r>
              <a:rPr lang="en-GB" sz="1200" dirty="0" err="1" smtClean="0">
                <a:latin typeface="Arial" pitchFamily="34" charset="0"/>
                <a:cs typeface="Arial" pitchFamily="34" charset="0"/>
              </a:rPr>
              <a:t>repeatsquare</a:t>
            </a:r>
            <a:r>
              <a:rPr lang="en-GB" sz="1200" dirty="0" smtClean="0">
                <a:latin typeface="Arial" pitchFamily="34" charset="0"/>
                <a:cs typeface="Arial" pitchFamily="34" charset="0"/>
              </a:rPr>
              <a:t>( </a:t>
            </a:r>
            <a:r>
              <a:rPr lang="en-GB" sz="1200" dirty="0" err="1" smtClean="0">
                <a:solidFill>
                  <a:srgbClr val="0000FF"/>
                </a:solidFill>
                <a:latin typeface="Arial" pitchFamily="34" charset="0"/>
                <a:cs typeface="Arial" pitchFamily="34" charset="0"/>
              </a:rPr>
              <a:t>int</a:t>
            </a:r>
            <a:r>
              <a:rPr lang="en-GB" sz="1200" dirty="0" smtClean="0">
                <a:latin typeface="Arial" pitchFamily="34" charset="0"/>
                <a:cs typeface="Arial" pitchFamily="34" charset="0"/>
              </a:rPr>
              <a:t> x, </a:t>
            </a:r>
            <a:r>
              <a:rPr lang="en-GB" sz="1200" dirty="0" err="1" smtClean="0">
                <a:solidFill>
                  <a:srgbClr val="0000FF"/>
                </a:solidFill>
                <a:latin typeface="Arial" pitchFamily="34" charset="0"/>
                <a:cs typeface="Arial" pitchFamily="34" charset="0"/>
              </a:rPr>
              <a:t>int</a:t>
            </a:r>
            <a:r>
              <a:rPr lang="en-GB" sz="1200" dirty="0" smtClean="0">
                <a:latin typeface="Arial" pitchFamily="34" charset="0"/>
                <a:cs typeface="Arial" pitchFamily="34" charset="0"/>
              </a:rPr>
              <a:t> e, </a:t>
            </a:r>
            <a:r>
              <a:rPr lang="en-GB" sz="1200" dirty="0" err="1" smtClean="0">
                <a:solidFill>
                  <a:srgbClr val="0000FF"/>
                </a:solidFill>
                <a:latin typeface="Arial" pitchFamily="34" charset="0"/>
                <a:cs typeface="Arial" pitchFamily="34" charset="0"/>
              </a:rPr>
              <a:t>int</a:t>
            </a:r>
            <a:r>
              <a:rPr lang="en-GB" sz="1200" dirty="0" smtClean="0">
                <a:latin typeface="Arial" pitchFamily="34" charset="0"/>
                <a:cs typeface="Arial" pitchFamily="34" charset="0"/>
              </a:rPr>
              <a:t> n) {</a:t>
            </a:r>
          </a:p>
          <a:p>
            <a:pPr defTabSz="449263">
              <a:buSzPct val="100000"/>
            </a:pPr>
            <a:endParaRPr lang="en-GB" sz="1200" dirty="0" smtClean="0">
              <a:latin typeface="Arial" pitchFamily="34" charset="0"/>
              <a:cs typeface="Arial" pitchFamily="34" charset="0"/>
            </a:endParaRPr>
          </a:p>
          <a:p>
            <a:pPr defTabSz="449263">
              <a:buSzPct val="100000"/>
            </a:pPr>
            <a:r>
              <a:rPr lang="en-GB" sz="1200" dirty="0" smtClean="0">
                <a:latin typeface="Arial" pitchFamily="34" charset="0"/>
                <a:cs typeface="Arial" pitchFamily="34" charset="0"/>
              </a:rPr>
              <a:t>	y=1;</a:t>
            </a:r>
            <a:r>
              <a:rPr lang="en-GB" sz="1200" dirty="0" smtClean="0">
                <a:solidFill>
                  <a:srgbClr val="808080"/>
                </a:solidFill>
                <a:latin typeface="Arial" pitchFamily="34" charset="0"/>
                <a:cs typeface="Arial" pitchFamily="34" charset="0"/>
              </a:rPr>
              <a:t>//initialize y to 1, very important</a:t>
            </a:r>
          </a:p>
          <a:p>
            <a:pPr defTabSz="449263">
              <a:buSzPct val="100000"/>
            </a:pPr>
            <a:r>
              <a:rPr lang="en-GB" sz="1200" dirty="0" smtClean="0">
                <a:latin typeface="Arial" pitchFamily="34" charset="0"/>
                <a:cs typeface="Arial" pitchFamily="34" charset="0"/>
              </a:rPr>
              <a:t>	</a:t>
            </a:r>
            <a:r>
              <a:rPr lang="en-GB" sz="1200" b="1" dirty="0" smtClean="0">
                <a:latin typeface="Arial" pitchFamily="34" charset="0"/>
                <a:cs typeface="Arial" pitchFamily="34" charset="0"/>
              </a:rPr>
              <a:t>while</a:t>
            </a:r>
            <a:r>
              <a:rPr lang="en-GB" sz="1200" dirty="0" smtClean="0">
                <a:latin typeface="Arial" pitchFamily="34" charset="0"/>
                <a:cs typeface="Arial" pitchFamily="34" charset="0"/>
              </a:rPr>
              <a:t> (e &gt;  </a:t>
            </a:r>
            <a:r>
              <a:rPr lang="en-GB" sz="1200" dirty="0" smtClean="0">
                <a:solidFill>
                  <a:srgbClr val="0000FF"/>
                </a:solidFill>
                <a:latin typeface="Arial" pitchFamily="34" charset="0"/>
                <a:cs typeface="Arial" pitchFamily="34" charset="0"/>
              </a:rPr>
              <a:t>0</a:t>
            </a:r>
            <a:r>
              <a:rPr lang="en-GB" sz="1200" dirty="0" smtClean="0">
                <a:latin typeface="Arial" pitchFamily="34" charset="0"/>
                <a:cs typeface="Arial" pitchFamily="34" charset="0"/>
              </a:rPr>
              <a:t>) {</a:t>
            </a:r>
          </a:p>
          <a:p>
            <a:pPr defTabSz="449263">
              <a:buSzPct val="100000"/>
            </a:pPr>
            <a:r>
              <a:rPr lang="en-GB" sz="1200" dirty="0" smtClean="0">
                <a:latin typeface="Arial" pitchFamily="34" charset="0"/>
                <a:cs typeface="Arial" pitchFamily="34" charset="0"/>
              </a:rPr>
              <a:t>		</a:t>
            </a:r>
            <a:r>
              <a:rPr lang="en-GB" sz="1200" b="1" dirty="0" smtClean="0">
                <a:latin typeface="Arial" pitchFamily="34" charset="0"/>
                <a:cs typeface="Arial" pitchFamily="34" charset="0"/>
              </a:rPr>
              <a:t>if</a:t>
            </a:r>
            <a:r>
              <a:rPr lang="en-GB" sz="1200" dirty="0" smtClean="0">
                <a:latin typeface="Arial" pitchFamily="34" charset="0"/>
                <a:cs typeface="Arial" pitchFamily="34" charset="0"/>
              </a:rPr>
              <a:t> (( e % </a:t>
            </a:r>
            <a:r>
              <a:rPr lang="en-GB" sz="1200" dirty="0" smtClean="0">
                <a:solidFill>
                  <a:srgbClr val="0000FF"/>
                </a:solidFill>
                <a:latin typeface="Arial" pitchFamily="34" charset="0"/>
                <a:cs typeface="Arial" pitchFamily="34" charset="0"/>
              </a:rPr>
              <a:t>2</a:t>
            </a:r>
            <a:r>
              <a:rPr lang="en-GB" sz="1200" dirty="0" smtClean="0">
                <a:latin typeface="Arial" pitchFamily="34" charset="0"/>
                <a:cs typeface="Arial" pitchFamily="34" charset="0"/>
              </a:rPr>
              <a:t> ) == </a:t>
            </a:r>
            <a:r>
              <a:rPr lang="en-GB" sz="1200" dirty="0" smtClean="0">
                <a:solidFill>
                  <a:srgbClr val="0000FF"/>
                </a:solidFill>
                <a:latin typeface="Arial" pitchFamily="34" charset="0"/>
                <a:cs typeface="Arial" pitchFamily="34" charset="0"/>
              </a:rPr>
              <a:t>0</a:t>
            </a:r>
            <a:r>
              <a:rPr lang="en-GB" sz="1200" dirty="0" smtClean="0">
                <a:latin typeface="Arial" pitchFamily="34" charset="0"/>
                <a:cs typeface="Arial" pitchFamily="34" charset="0"/>
              </a:rPr>
              <a:t>) {</a:t>
            </a:r>
            <a:r>
              <a:rPr lang="en-GB" sz="1200" b="1" dirty="0">
                <a:solidFill>
                  <a:srgbClr val="808080"/>
                </a:solidFill>
                <a:latin typeface="Arial" pitchFamily="34" charset="0"/>
                <a:cs typeface="Arial" pitchFamily="34" charset="0"/>
              </a:rPr>
              <a:t>// e is an </a:t>
            </a:r>
            <a:r>
              <a:rPr lang="en-GB" sz="1200" b="1" dirty="0" smtClean="0">
                <a:solidFill>
                  <a:srgbClr val="808080"/>
                </a:solidFill>
                <a:latin typeface="Arial" pitchFamily="34" charset="0"/>
                <a:cs typeface="Arial" pitchFamily="34" charset="0"/>
              </a:rPr>
              <a:t>even </a:t>
            </a:r>
            <a:r>
              <a:rPr lang="en-GB" sz="1200" b="1" dirty="0">
                <a:solidFill>
                  <a:srgbClr val="808080"/>
                </a:solidFill>
                <a:latin typeface="Arial" pitchFamily="34" charset="0"/>
                <a:cs typeface="Arial" pitchFamily="34" charset="0"/>
              </a:rPr>
              <a:t>number</a:t>
            </a:r>
            <a:endParaRPr lang="en-GB" sz="1200" dirty="0" smtClean="0">
              <a:latin typeface="Arial" pitchFamily="34" charset="0"/>
              <a:cs typeface="Arial" pitchFamily="34" charset="0"/>
            </a:endParaRPr>
          </a:p>
          <a:p>
            <a:pPr defTabSz="449263">
              <a:buSzPct val="100000"/>
            </a:pPr>
            <a:r>
              <a:rPr lang="en-GB" sz="1200" dirty="0" smtClean="0">
                <a:latin typeface="Arial" pitchFamily="34" charset="0"/>
                <a:cs typeface="Arial" pitchFamily="34" charset="0"/>
              </a:rPr>
              <a:t>			x = (x*x) % n;</a:t>
            </a:r>
          </a:p>
          <a:p>
            <a:pPr defTabSz="449263">
              <a:buSzPct val="100000"/>
            </a:pPr>
            <a:r>
              <a:rPr lang="en-GB" sz="1200" dirty="0" smtClean="0">
                <a:latin typeface="Arial" pitchFamily="34" charset="0"/>
                <a:cs typeface="Arial" pitchFamily="34" charset="0"/>
              </a:rPr>
              <a:t>			e = e/</a:t>
            </a:r>
            <a:r>
              <a:rPr lang="en-GB" sz="1200" dirty="0" smtClean="0">
                <a:solidFill>
                  <a:srgbClr val="0000FF"/>
                </a:solidFill>
                <a:latin typeface="Arial" pitchFamily="34" charset="0"/>
                <a:cs typeface="Arial" pitchFamily="34" charset="0"/>
              </a:rPr>
              <a:t>2</a:t>
            </a:r>
            <a:r>
              <a:rPr lang="en-GB" sz="1200" dirty="0" smtClean="0">
                <a:latin typeface="Arial" pitchFamily="34" charset="0"/>
                <a:cs typeface="Arial" pitchFamily="34" charset="0"/>
              </a:rPr>
              <a:t>;</a:t>
            </a:r>
          </a:p>
          <a:p>
            <a:pPr defTabSz="449263">
              <a:buSzPct val="100000"/>
            </a:pPr>
            <a:r>
              <a:rPr lang="en-GB" sz="1200" dirty="0" smtClean="0">
                <a:latin typeface="Arial" pitchFamily="34" charset="0"/>
                <a:cs typeface="Arial" pitchFamily="34" charset="0"/>
              </a:rPr>
              <a:t>		}</a:t>
            </a:r>
          </a:p>
          <a:p>
            <a:pPr defTabSz="449263">
              <a:buSzPct val="100000"/>
            </a:pPr>
            <a:r>
              <a:rPr lang="en-GB" sz="1200" dirty="0" smtClean="0">
                <a:latin typeface="Arial" pitchFamily="34" charset="0"/>
                <a:cs typeface="Arial" pitchFamily="34" charset="0"/>
              </a:rPr>
              <a:t>		</a:t>
            </a:r>
            <a:r>
              <a:rPr lang="en-GB" sz="1200" b="1" dirty="0" smtClean="0">
                <a:latin typeface="Arial" pitchFamily="34" charset="0"/>
                <a:cs typeface="Arial" pitchFamily="34" charset="0"/>
              </a:rPr>
              <a:t>else</a:t>
            </a:r>
            <a:r>
              <a:rPr lang="en-GB" sz="1200" dirty="0" smtClean="0">
                <a:latin typeface="Arial" pitchFamily="34" charset="0"/>
                <a:cs typeface="Arial" pitchFamily="34" charset="0"/>
              </a:rPr>
              <a:t> {  </a:t>
            </a:r>
            <a:r>
              <a:rPr lang="en-GB" sz="1200" b="1" dirty="0" smtClean="0">
                <a:solidFill>
                  <a:srgbClr val="808080"/>
                </a:solidFill>
                <a:latin typeface="Arial" pitchFamily="34" charset="0"/>
                <a:cs typeface="Arial" pitchFamily="34" charset="0"/>
              </a:rPr>
              <a:t>// e is an odd number</a:t>
            </a:r>
            <a:endParaRPr lang="en-GB" sz="1200" b="1" dirty="0" smtClean="0">
              <a:latin typeface="Arial" pitchFamily="34" charset="0"/>
              <a:cs typeface="Arial" pitchFamily="34" charset="0"/>
            </a:endParaRPr>
          </a:p>
          <a:p>
            <a:pPr defTabSz="449263">
              <a:buSzPct val="100000"/>
            </a:pPr>
            <a:r>
              <a:rPr lang="en-GB" sz="1200" dirty="0" smtClean="0">
                <a:latin typeface="Arial" pitchFamily="34" charset="0"/>
                <a:cs typeface="Arial" pitchFamily="34" charset="0"/>
              </a:rPr>
              <a:t>			y = (x*y) % n;</a:t>
            </a:r>
          </a:p>
          <a:p>
            <a:pPr defTabSz="449263">
              <a:buSzPct val="100000"/>
            </a:pPr>
            <a:r>
              <a:rPr lang="en-GB" sz="1200" dirty="0" smtClean="0">
                <a:latin typeface="Arial" pitchFamily="34" charset="0"/>
                <a:cs typeface="Arial" pitchFamily="34" charset="0"/>
              </a:rPr>
              <a:t>			e = e-</a:t>
            </a:r>
            <a:r>
              <a:rPr lang="en-GB" sz="1200" dirty="0" smtClean="0">
                <a:solidFill>
                  <a:srgbClr val="0000FF"/>
                </a:solidFill>
                <a:latin typeface="Arial" pitchFamily="34" charset="0"/>
                <a:cs typeface="Arial" pitchFamily="34" charset="0"/>
              </a:rPr>
              <a:t>1</a:t>
            </a:r>
            <a:r>
              <a:rPr lang="en-GB" sz="1200" dirty="0" smtClean="0">
                <a:latin typeface="Arial" pitchFamily="34" charset="0"/>
                <a:cs typeface="Arial" pitchFamily="34" charset="0"/>
              </a:rPr>
              <a:t>;</a:t>
            </a:r>
          </a:p>
          <a:p>
            <a:pPr defTabSz="449263">
              <a:buSzPct val="100000"/>
            </a:pPr>
            <a:r>
              <a:rPr lang="en-GB" sz="1200" dirty="0" smtClean="0">
                <a:latin typeface="Arial" pitchFamily="34" charset="0"/>
                <a:cs typeface="Arial" pitchFamily="34" charset="0"/>
              </a:rPr>
              <a:t>		}</a:t>
            </a:r>
          </a:p>
          <a:p>
            <a:pPr defTabSz="449263">
              <a:buSzPct val="100000"/>
            </a:pPr>
            <a:r>
              <a:rPr lang="en-GB" sz="1200" dirty="0" smtClean="0">
                <a:latin typeface="Arial" pitchFamily="34" charset="0"/>
                <a:cs typeface="Arial" pitchFamily="34" charset="0"/>
              </a:rPr>
              <a:t>	}</a:t>
            </a:r>
          </a:p>
          <a:p>
            <a:pPr defTabSz="449263">
              <a:buSzPct val="100000"/>
            </a:pPr>
            <a:r>
              <a:rPr lang="en-GB" sz="1200" dirty="0" smtClean="0">
                <a:latin typeface="Arial" pitchFamily="34" charset="0"/>
                <a:cs typeface="Arial" pitchFamily="34" charset="0"/>
              </a:rPr>
              <a:t>	</a:t>
            </a:r>
            <a:r>
              <a:rPr lang="en-GB" sz="1200" b="1" dirty="0" smtClean="0">
                <a:latin typeface="Arial" pitchFamily="34" charset="0"/>
                <a:cs typeface="Arial" pitchFamily="34" charset="0"/>
              </a:rPr>
              <a:t>return</a:t>
            </a:r>
            <a:r>
              <a:rPr lang="en-GB" sz="1200" dirty="0" smtClean="0">
                <a:latin typeface="Arial" pitchFamily="34" charset="0"/>
                <a:cs typeface="Arial" pitchFamily="34" charset="0"/>
              </a:rPr>
              <a:t> y; </a:t>
            </a:r>
            <a:r>
              <a:rPr lang="en-GB" sz="1200" dirty="0" smtClean="0">
                <a:solidFill>
                  <a:srgbClr val="808080"/>
                </a:solidFill>
                <a:latin typeface="Arial" pitchFamily="34" charset="0"/>
                <a:cs typeface="Arial" pitchFamily="34" charset="0"/>
              </a:rPr>
              <a:t>//the result is stored in y</a:t>
            </a:r>
          </a:p>
          <a:p>
            <a:pPr defTabSz="449263">
              <a:buSzPct val="100000"/>
            </a:pPr>
            <a:r>
              <a:rPr lang="en-GB" sz="1200" dirty="0" smtClean="0">
                <a:latin typeface="Arial" pitchFamily="34" charset="0"/>
                <a:cs typeface="Arial" pitchFamily="34" charset="0"/>
              </a:rPr>
              <a:t>}</a:t>
            </a:r>
          </a:p>
        </p:txBody>
      </p:sp>
      <p:sp>
        <p:nvSpPr>
          <p:cNvPr id="2" name="Rectangle 1"/>
          <p:cNvSpPr/>
          <p:nvPr/>
        </p:nvSpPr>
        <p:spPr bwMode="auto">
          <a:xfrm>
            <a:off x="501179" y="2057400"/>
            <a:ext cx="3156422" cy="762000"/>
          </a:xfrm>
          <a:prstGeom prst="rect">
            <a:avLst/>
          </a:prstGeom>
          <a:noFill/>
          <a:ln w="9525" cap="flat" cmpd="sng" algn="ctr">
            <a:solidFill>
              <a:schemeClr val="bg1">
                <a:lumMod val="6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1400" b="0" i="0" u="none" strike="noStrike" cap="none" normalizeH="0" baseline="0" smtClean="0">
              <a:ln>
                <a:noFill/>
              </a:ln>
              <a:solidFill>
                <a:schemeClr val="bg1"/>
              </a:solidFill>
              <a:effectLst/>
              <a:latin typeface="Times New Roman" pitchFamily="18" charset="0"/>
            </a:endParaRPr>
          </a:p>
        </p:txBody>
      </p:sp>
      <p:sp>
        <p:nvSpPr>
          <p:cNvPr id="6" name="Rectangle 5"/>
          <p:cNvSpPr/>
          <p:nvPr/>
        </p:nvSpPr>
        <p:spPr bwMode="auto">
          <a:xfrm>
            <a:off x="501179" y="2819400"/>
            <a:ext cx="3156422" cy="762000"/>
          </a:xfrm>
          <a:prstGeom prst="rect">
            <a:avLst/>
          </a:prstGeom>
          <a:noFill/>
          <a:ln w="9525" cap="flat" cmpd="sng" algn="ctr">
            <a:solidFill>
              <a:schemeClr val="bg1">
                <a:lumMod val="6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1400" b="0" i="0" u="none" strike="noStrike" cap="none" normalizeH="0" baseline="0" smtClean="0">
              <a:ln>
                <a:noFill/>
              </a:ln>
              <a:solidFill>
                <a:schemeClr val="bg1"/>
              </a:solidFill>
              <a:effectLst/>
              <a:latin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30796744"/>
              </p:ext>
            </p:extLst>
          </p:nvPr>
        </p:nvGraphicFramePr>
        <p:xfrm>
          <a:off x="2971800" y="4419600"/>
          <a:ext cx="6096000" cy="1879600"/>
        </p:xfrm>
        <a:graphic>
          <a:graphicData uri="http://schemas.openxmlformats.org/drawingml/2006/table">
            <a:tbl>
              <a:tblPr firstRow="1" bandRow="1">
                <a:tableStyleId>{5C22544A-7EE6-4342-B048-85BDC9FD1C3A}</a:tableStyleId>
              </a:tblPr>
              <a:tblGrid>
                <a:gridCol w="914400"/>
                <a:gridCol w="1752600"/>
                <a:gridCol w="1600200"/>
                <a:gridCol w="1828800"/>
              </a:tblGrid>
              <a:tr h="370840">
                <a:tc>
                  <a:txBody>
                    <a:bodyPr/>
                    <a:lstStyle/>
                    <a:p>
                      <a:r>
                        <a:rPr lang="en-NZ" sz="2000" dirty="0" smtClean="0">
                          <a:latin typeface="Arial" pitchFamily="34" charset="0"/>
                          <a:cs typeface="Arial" pitchFamily="34" charset="0"/>
                        </a:rPr>
                        <a:t>Step</a:t>
                      </a:r>
                      <a:endParaRPr lang="en-NZ" sz="2000" dirty="0">
                        <a:latin typeface="Arial" pitchFamily="34" charset="0"/>
                        <a:cs typeface="Arial" pitchFamily="34" charset="0"/>
                      </a:endParaRPr>
                    </a:p>
                  </a:txBody>
                  <a:tcPr/>
                </a:tc>
                <a:tc>
                  <a:txBody>
                    <a:bodyPr/>
                    <a:lstStyle/>
                    <a:p>
                      <a:r>
                        <a:rPr lang="en-NZ" sz="2000" dirty="0" smtClean="0">
                          <a:latin typeface="Arial" pitchFamily="34" charset="0"/>
                          <a:cs typeface="Arial" pitchFamily="34" charset="0"/>
                        </a:rPr>
                        <a:t>e</a:t>
                      </a:r>
                      <a:endParaRPr lang="en-NZ" sz="2000" dirty="0">
                        <a:latin typeface="Arial" pitchFamily="34" charset="0"/>
                        <a:cs typeface="Arial" pitchFamily="34" charset="0"/>
                      </a:endParaRPr>
                    </a:p>
                  </a:txBody>
                  <a:tcPr/>
                </a:tc>
                <a:tc>
                  <a:txBody>
                    <a:bodyPr/>
                    <a:lstStyle/>
                    <a:p>
                      <a:r>
                        <a:rPr lang="en-NZ" sz="2000" dirty="0" smtClean="0">
                          <a:latin typeface="Arial" pitchFamily="34" charset="0"/>
                          <a:cs typeface="Arial" pitchFamily="34" charset="0"/>
                        </a:rPr>
                        <a:t>x</a:t>
                      </a:r>
                      <a:endParaRPr lang="en-NZ" sz="2000" dirty="0">
                        <a:latin typeface="Arial" pitchFamily="34" charset="0"/>
                        <a:cs typeface="Arial" pitchFamily="34" charset="0"/>
                      </a:endParaRPr>
                    </a:p>
                  </a:txBody>
                  <a:tcPr/>
                </a:tc>
                <a:tc>
                  <a:txBody>
                    <a:bodyPr/>
                    <a:lstStyle/>
                    <a:p>
                      <a:r>
                        <a:rPr lang="en-NZ" sz="2000" dirty="0" smtClean="0">
                          <a:latin typeface="Arial" pitchFamily="34" charset="0"/>
                          <a:cs typeface="Arial" pitchFamily="34" charset="0"/>
                        </a:rPr>
                        <a:t>y</a:t>
                      </a:r>
                      <a:endParaRPr lang="en-NZ" sz="2000" dirty="0">
                        <a:latin typeface="Arial" pitchFamily="34" charset="0"/>
                        <a:cs typeface="Arial" pitchFamily="34" charset="0"/>
                      </a:endParaRPr>
                    </a:p>
                  </a:txBody>
                  <a:tcPr/>
                </a:tc>
              </a:tr>
              <a:tr h="370840">
                <a:tc>
                  <a:txBody>
                    <a:bodyPr/>
                    <a:lstStyle/>
                    <a:p>
                      <a:r>
                        <a:rPr lang="en-NZ" dirty="0" smtClean="0">
                          <a:latin typeface="Arial" pitchFamily="34" charset="0"/>
                          <a:cs typeface="Arial" pitchFamily="34" charset="0"/>
                        </a:rPr>
                        <a:t>1</a:t>
                      </a:r>
                      <a:endParaRPr lang="en-NZ" dirty="0">
                        <a:latin typeface="Arial" pitchFamily="34" charset="0"/>
                        <a:cs typeface="Arial" pitchFamily="34" charset="0"/>
                      </a:endParaRPr>
                    </a:p>
                  </a:txBody>
                  <a:tcPr/>
                </a:tc>
                <a:tc>
                  <a:txBody>
                    <a:bodyPr/>
                    <a:lstStyle/>
                    <a:p>
                      <a:r>
                        <a:rPr lang="en-NZ" b="1" dirty="0" smtClean="0">
                          <a:solidFill>
                            <a:srgbClr val="FF0000"/>
                          </a:solidFill>
                          <a:latin typeface="Arial" pitchFamily="34" charset="0"/>
                          <a:cs typeface="Arial" pitchFamily="34" charset="0"/>
                        </a:rPr>
                        <a:t>3</a:t>
                      </a:r>
                      <a:endParaRPr lang="en-NZ" b="1" dirty="0">
                        <a:solidFill>
                          <a:srgbClr val="FF0000"/>
                        </a:solidFill>
                        <a:latin typeface="Arial" pitchFamily="34" charset="0"/>
                        <a:cs typeface="Arial" pitchFamily="34" charset="0"/>
                      </a:endParaRPr>
                    </a:p>
                  </a:txBody>
                  <a:tcPr/>
                </a:tc>
                <a:tc>
                  <a:txBody>
                    <a:bodyPr/>
                    <a:lstStyle/>
                    <a:p>
                      <a:r>
                        <a:rPr lang="en-NZ" dirty="0" smtClean="0">
                          <a:solidFill>
                            <a:srgbClr val="FF0000"/>
                          </a:solidFill>
                          <a:latin typeface="Arial" pitchFamily="34" charset="0"/>
                          <a:cs typeface="Arial" pitchFamily="34" charset="0"/>
                        </a:rPr>
                        <a:t>24</a:t>
                      </a:r>
                      <a:endParaRPr lang="en-NZ" dirty="0">
                        <a:solidFill>
                          <a:srgbClr val="FF0000"/>
                        </a:solidFill>
                        <a:latin typeface="Arial" pitchFamily="34" charset="0"/>
                        <a:cs typeface="Arial" pitchFamily="34" charset="0"/>
                      </a:endParaRPr>
                    </a:p>
                  </a:txBody>
                  <a:tcPr/>
                </a:tc>
                <a:tc>
                  <a:txBody>
                    <a:bodyPr/>
                    <a:lstStyle/>
                    <a:p>
                      <a:r>
                        <a:rPr lang="en-NZ" b="1" dirty="0" smtClean="0">
                          <a:solidFill>
                            <a:srgbClr val="FF0000"/>
                          </a:solidFill>
                          <a:latin typeface="Arial" pitchFamily="34" charset="0"/>
                          <a:cs typeface="Arial" pitchFamily="34" charset="0"/>
                        </a:rPr>
                        <a:t>1</a:t>
                      </a:r>
                      <a:endParaRPr lang="en-NZ" b="1" dirty="0">
                        <a:solidFill>
                          <a:srgbClr val="FF0000"/>
                        </a:solidFill>
                        <a:latin typeface="Arial" pitchFamily="34" charset="0"/>
                        <a:cs typeface="Arial" pitchFamily="34" charset="0"/>
                      </a:endParaRPr>
                    </a:p>
                  </a:txBody>
                  <a:tcPr/>
                </a:tc>
              </a:tr>
              <a:tr h="370840">
                <a:tc>
                  <a:txBody>
                    <a:bodyPr/>
                    <a:lstStyle/>
                    <a:p>
                      <a:r>
                        <a:rPr lang="en-NZ" dirty="0" smtClean="0">
                          <a:latin typeface="Arial" pitchFamily="34" charset="0"/>
                          <a:cs typeface="Arial" pitchFamily="34" charset="0"/>
                        </a:rPr>
                        <a:t>2</a:t>
                      </a:r>
                      <a:endParaRPr lang="en-NZ" dirty="0">
                        <a:latin typeface="Arial" pitchFamily="34" charset="0"/>
                        <a:cs typeface="Arial" pitchFamily="34" charset="0"/>
                      </a:endParaRPr>
                    </a:p>
                  </a:txBody>
                  <a:tcPr/>
                </a:tc>
                <a:tc>
                  <a:txBody>
                    <a:bodyPr/>
                    <a:lstStyle/>
                    <a:p>
                      <a:r>
                        <a:rPr lang="en-NZ" dirty="0" smtClean="0">
                          <a:latin typeface="Arial" pitchFamily="34" charset="0"/>
                          <a:cs typeface="Arial" pitchFamily="34" charset="0"/>
                        </a:rPr>
                        <a:t>3-1=</a:t>
                      </a:r>
                      <a:r>
                        <a:rPr lang="en-NZ" b="1" dirty="0" smtClean="0">
                          <a:solidFill>
                            <a:srgbClr val="FF0000"/>
                          </a:solidFill>
                          <a:latin typeface="Arial" pitchFamily="34" charset="0"/>
                          <a:cs typeface="Arial" pitchFamily="34" charset="0"/>
                        </a:rPr>
                        <a:t>2</a:t>
                      </a:r>
                      <a:endParaRPr lang="en-NZ" b="1" dirty="0">
                        <a:solidFill>
                          <a:srgbClr val="FF0000"/>
                        </a:solidFill>
                        <a:latin typeface="Arial" pitchFamily="34" charset="0"/>
                        <a:cs typeface="Arial" pitchFamily="34" charset="0"/>
                      </a:endParaRPr>
                    </a:p>
                  </a:txBody>
                  <a:tcPr/>
                </a:tc>
                <a:tc>
                  <a:txBody>
                    <a:bodyPr/>
                    <a:lstStyle/>
                    <a:p>
                      <a:r>
                        <a:rPr lang="en-NZ" b="1" dirty="0" smtClean="0">
                          <a:solidFill>
                            <a:srgbClr val="FF0000"/>
                          </a:solidFill>
                          <a:latin typeface="Arial" pitchFamily="34" charset="0"/>
                          <a:cs typeface="Arial" pitchFamily="34" charset="0"/>
                        </a:rPr>
                        <a:t>24</a:t>
                      </a:r>
                      <a:endParaRPr lang="en-NZ" b="1" dirty="0">
                        <a:solidFill>
                          <a:srgbClr val="FF0000"/>
                        </a:solidFill>
                        <a:latin typeface="Arial" pitchFamily="34" charset="0"/>
                        <a:cs typeface="Arial" pitchFamily="34" charset="0"/>
                      </a:endParaRPr>
                    </a:p>
                  </a:txBody>
                  <a:tcPr/>
                </a:tc>
                <a:tc>
                  <a:txBody>
                    <a:bodyPr/>
                    <a:lstStyle/>
                    <a:p>
                      <a:r>
                        <a:rPr lang="en-NZ" dirty="0" smtClean="0">
                          <a:latin typeface="Arial" pitchFamily="34" charset="0"/>
                          <a:cs typeface="Arial" pitchFamily="34" charset="0"/>
                        </a:rPr>
                        <a:t>(1*24)%33=</a:t>
                      </a:r>
                      <a:r>
                        <a:rPr lang="en-NZ" b="1" dirty="0" smtClean="0">
                          <a:solidFill>
                            <a:srgbClr val="FF0000"/>
                          </a:solidFill>
                          <a:latin typeface="Arial" pitchFamily="34" charset="0"/>
                          <a:cs typeface="Arial" pitchFamily="34" charset="0"/>
                        </a:rPr>
                        <a:t>24</a:t>
                      </a:r>
                      <a:endParaRPr lang="en-NZ" b="1" dirty="0">
                        <a:solidFill>
                          <a:srgbClr val="FF0000"/>
                        </a:solidFill>
                        <a:latin typeface="Arial" pitchFamily="34" charset="0"/>
                        <a:cs typeface="Arial" pitchFamily="34" charset="0"/>
                      </a:endParaRPr>
                    </a:p>
                  </a:txBody>
                  <a:tcPr/>
                </a:tc>
              </a:tr>
              <a:tr h="370840">
                <a:tc>
                  <a:txBody>
                    <a:bodyPr/>
                    <a:lstStyle/>
                    <a:p>
                      <a:r>
                        <a:rPr lang="en-NZ" dirty="0" smtClean="0">
                          <a:latin typeface="Arial" pitchFamily="34" charset="0"/>
                          <a:cs typeface="Arial" pitchFamily="34" charset="0"/>
                        </a:rPr>
                        <a:t>3</a:t>
                      </a:r>
                      <a:endParaRPr lang="en-NZ" dirty="0">
                        <a:latin typeface="Arial" pitchFamily="34" charset="0"/>
                        <a:cs typeface="Arial" pitchFamily="34" charset="0"/>
                      </a:endParaRPr>
                    </a:p>
                  </a:txBody>
                  <a:tcPr/>
                </a:tc>
                <a:tc>
                  <a:txBody>
                    <a:bodyPr/>
                    <a:lstStyle/>
                    <a:p>
                      <a:r>
                        <a:rPr lang="en-NZ" dirty="0" smtClean="0">
                          <a:latin typeface="Arial" pitchFamily="34" charset="0"/>
                          <a:cs typeface="Arial" pitchFamily="34" charset="0"/>
                        </a:rPr>
                        <a:t>2/2=</a:t>
                      </a:r>
                      <a:r>
                        <a:rPr lang="en-NZ" b="1" dirty="0" smtClean="0">
                          <a:solidFill>
                            <a:srgbClr val="FF0000"/>
                          </a:solidFill>
                          <a:latin typeface="Arial" pitchFamily="34" charset="0"/>
                          <a:cs typeface="Arial" pitchFamily="34" charset="0"/>
                        </a:rPr>
                        <a:t>1</a:t>
                      </a:r>
                      <a:endParaRPr lang="en-NZ" b="1" dirty="0">
                        <a:solidFill>
                          <a:srgbClr val="FF0000"/>
                        </a:solidFill>
                        <a:latin typeface="Arial" pitchFamily="34" charset="0"/>
                        <a:cs typeface="Arial" pitchFamily="34" charset="0"/>
                      </a:endParaRPr>
                    </a:p>
                  </a:txBody>
                  <a:tcPr/>
                </a:tc>
                <a:tc>
                  <a:txBody>
                    <a:bodyPr/>
                    <a:lstStyle/>
                    <a:p>
                      <a:r>
                        <a:rPr lang="en-NZ" dirty="0" smtClean="0">
                          <a:latin typeface="Arial" pitchFamily="34" charset="0"/>
                          <a:cs typeface="Arial" pitchFamily="34" charset="0"/>
                        </a:rPr>
                        <a:t>24</a:t>
                      </a:r>
                      <a:r>
                        <a:rPr lang="en-NZ" baseline="30000" dirty="0" smtClean="0">
                          <a:latin typeface="Arial" pitchFamily="34" charset="0"/>
                          <a:cs typeface="Arial" pitchFamily="34" charset="0"/>
                        </a:rPr>
                        <a:t>2 </a:t>
                      </a:r>
                      <a:r>
                        <a:rPr lang="en-NZ" dirty="0" smtClean="0">
                          <a:latin typeface="Arial" pitchFamily="34" charset="0"/>
                          <a:cs typeface="Arial" pitchFamily="34" charset="0"/>
                        </a:rPr>
                        <a:t>%33=</a:t>
                      </a:r>
                      <a:r>
                        <a:rPr lang="en-NZ" b="1" dirty="0" smtClean="0">
                          <a:solidFill>
                            <a:srgbClr val="FF0000"/>
                          </a:solidFill>
                          <a:latin typeface="Arial" pitchFamily="34" charset="0"/>
                          <a:cs typeface="Arial" pitchFamily="34" charset="0"/>
                        </a:rPr>
                        <a:t>15</a:t>
                      </a:r>
                      <a:endParaRPr lang="en-NZ" b="1" dirty="0">
                        <a:solidFill>
                          <a:srgbClr val="FF0000"/>
                        </a:solidFill>
                        <a:latin typeface="Arial" pitchFamily="34" charset="0"/>
                        <a:cs typeface="Arial" pitchFamily="34" charset="0"/>
                      </a:endParaRPr>
                    </a:p>
                  </a:txBody>
                  <a:tcPr/>
                </a:tc>
                <a:tc>
                  <a:txBody>
                    <a:bodyPr/>
                    <a:lstStyle/>
                    <a:p>
                      <a:r>
                        <a:rPr lang="en-NZ" dirty="0" smtClean="0">
                          <a:latin typeface="Arial" pitchFamily="34" charset="0"/>
                          <a:cs typeface="Arial" pitchFamily="34" charset="0"/>
                        </a:rPr>
                        <a:t>24</a:t>
                      </a:r>
                      <a:endParaRPr lang="en-NZ" dirty="0">
                        <a:latin typeface="Arial" pitchFamily="34" charset="0"/>
                        <a:cs typeface="Arial" pitchFamily="34" charset="0"/>
                      </a:endParaRPr>
                    </a:p>
                  </a:txBody>
                  <a:tcPr/>
                </a:tc>
              </a:tr>
              <a:tr h="370840">
                <a:tc>
                  <a:txBody>
                    <a:bodyPr/>
                    <a:lstStyle/>
                    <a:p>
                      <a:r>
                        <a:rPr lang="en-NZ" dirty="0" smtClean="0">
                          <a:latin typeface="Arial" pitchFamily="34" charset="0"/>
                          <a:cs typeface="Arial" pitchFamily="34" charset="0"/>
                        </a:rPr>
                        <a:t>4</a:t>
                      </a:r>
                      <a:endParaRPr lang="en-NZ" dirty="0">
                        <a:latin typeface="Arial" pitchFamily="34" charset="0"/>
                        <a:cs typeface="Arial" pitchFamily="34" charset="0"/>
                      </a:endParaRPr>
                    </a:p>
                  </a:txBody>
                  <a:tcPr/>
                </a:tc>
                <a:tc>
                  <a:txBody>
                    <a:bodyPr/>
                    <a:lstStyle/>
                    <a:p>
                      <a:r>
                        <a:rPr lang="en-NZ" dirty="0" smtClean="0">
                          <a:latin typeface="Arial" pitchFamily="34" charset="0"/>
                          <a:cs typeface="Arial" pitchFamily="34" charset="0"/>
                        </a:rPr>
                        <a:t>1-1=</a:t>
                      </a:r>
                      <a:r>
                        <a:rPr lang="en-NZ" b="1" dirty="0" smtClean="0">
                          <a:solidFill>
                            <a:srgbClr val="FF0000"/>
                          </a:solidFill>
                          <a:latin typeface="Arial" pitchFamily="34" charset="0"/>
                          <a:cs typeface="Arial" pitchFamily="34" charset="0"/>
                        </a:rPr>
                        <a:t>0</a:t>
                      </a:r>
                      <a:endParaRPr lang="en-NZ" b="1" dirty="0">
                        <a:solidFill>
                          <a:srgbClr val="FF0000"/>
                        </a:solidFill>
                        <a:latin typeface="Arial" pitchFamily="34" charset="0"/>
                        <a:cs typeface="Arial" pitchFamily="34" charset="0"/>
                      </a:endParaRPr>
                    </a:p>
                  </a:txBody>
                  <a:tcPr/>
                </a:tc>
                <a:tc>
                  <a:txBody>
                    <a:bodyPr/>
                    <a:lstStyle/>
                    <a:p>
                      <a:endParaRPr lang="en-NZ">
                        <a:latin typeface="Arial" pitchFamily="34" charset="0"/>
                        <a:cs typeface="Arial" pitchFamily="34" charset="0"/>
                      </a:endParaRPr>
                    </a:p>
                  </a:txBody>
                  <a:tcPr/>
                </a:tc>
                <a:tc>
                  <a:txBody>
                    <a:bodyPr/>
                    <a:lstStyle/>
                    <a:p>
                      <a:r>
                        <a:rPr lang="en-NZ" dirty="0" smtClean="0">
                          <a:latin typeface="Arial" pitchFamily="34" charset="0"/>
                          <a:cs typeface="Arial" pitchFamily="34" charset="0"/>
                        </a:rPr>
                        <a:t>(15*24)%33=</a:t>
                      </a:r>
                      <a:r>
                        <a:rPr lang="en-NZ" b="1" dirty="0" smtClean="0">
                          <a:solidFill>
                            <a:srgbClr val="FF0000"/>
                          </a:solidFill>
                          <a:latin typeface="Arial" pitchFamily="34" charset="0"/>
                          <a:cs typeface="Arial" pitchFamily="34" charset="0"/>
                        </a:rPr>
                        <a:t>30</a:t>
                      </a:r>
                      <a:endParaRPr lang="en-NZ" b="1" dirty="0">
                        <a:solidFill>
                          <a:srgbClr val="FF0000"/>
                        </a:solidFill>
                        <a:latin typeface="Arial" pitchFamily="34" charset="0"/>
                        <a:cs typeface="Arial" pitchFamily="34" charset="0"/>
                      </a:endParaRPr>
                    </a:p>
                  </a:txBody>
                  <a:tcPr/>
                </a:tc>
              </a:tr>
            </a:tbl>
          </a:graphicData>
        </a:graphic>
      </p:graphicFrame>
      <p:sp>
        <p:nvSpPr>
          <p:cNvPr id="4" name="Rectangle 3"/>
          <p:cNvSpPr/>
          <p:nvPr/>
        </p:nvSpPr>
        <p:spPr>
          <a:xfrm>
            <a:off x="5453306" y="3304513"/>
            <a:ext cx="3812262" cy="461665"/>
          </a:xfrm>
          <a:prstGeom prst="rect">
            <a:avLst/>
          </a:prstGeom>
        </p:spPr>
        <p:txBody>
          <a:bodyPr wrap="none">
            <a:spAutoFit/>
          </a:bodyPr>
          <a:lstStyle/>
          <a:p>
            <a:r>
              <a:rPr lang="en-GB" b="1" dirty="0">
                <a:solidFill>
                  <a:schemeClr val="tx1"/>
                </a:solidFill>
                <a:latin typeface="Arial" pitchFamily="34" charset="0"/>
                <a:cs typeface="Arial" pitchFamily="34" charset="0"/>
              </a:rPr>
              <a:t>calculate y = </a:t>
            </a:r>
            <a:r>
              <a:rPr lang="en-GB" b="1" dirty="0" smtClean="0">
                <a:solidFill>
                  <a:schemeClr val="tx1"/>
                </a:solidFill>
                <a:latin typeface="Arial" pitchFamily="34" charset="0"/>
                <a:cs typeface="Arial" pitchFamily="34" charset="0"/>
              </a:rPr>
              <a:t>24</a:t>
            </a:r>
            <a:r>
              <a:rPr lang="en-GB" b="1" baseline="33000" dirty="0" smtClean="0">
                <a:solidFill>
                  <a:schemeClr val="tx1"/>
                </a:solidFill>
                <a:latin typeface="Arial" pitchFamily="34" charset="0"/>
                <a:cs typeface="Arial" pitchFamily="34" charset="0"/>
              </a:rPr>
              <a:t>3</a:t>
            </a:r>
            <a:r>
              <a:rPr lang="en-GB" b="1" dirty="0" smtClean="0">
                <a:solidFill>
                  <a:schemeClr val="tx1"/>
                </a:solidFill>
                <a:latin typeface="Arial" pitchFamily="34" charset="0"/>
                <a:cs typeface="Arial" pitchFamily="34" charset="0"/>
              </a:rPr>
              <a:t> </a:t>
            </a:r>
            <a:r>
              <a:rPr lang="en-GB" b="1" dirty="0">
                <a:solidFill>
                  <a:schemeClr val="tx1"/>
                </a:solidFill>
                <a:latin typeface="Arial" pitchFamily="34" charset="0"/>
                <a:cs typeface="Arial" pitchFamily="34" charset="0"/>
              </a:rPr>
              <a:t>mod </a:t>
            </a:r>
            <a:r>
              <a:rPr lang="en-GB" b="1" dirty="0" smtClean="0">
                <a:solidFill>
                  <a:schemeClr val="tx1"/>
                </a:solidFill>
                <a:latin typeface="Arial" pitchFamily="34" charset="0"/>
                <a:cs typeface="Arial" pitchFamily="34" charset="0"/>
              </a:rPr>
              <a:t>33 </a:t>
            </a:r>
            <a:endParaRPr lang="en-NZ" dirty="0">
              <a:solidFill>
                <a:schemeClr val="tx1"/>
              </a:solidFill>
            </a:endParaRPr>
          </a:p>
        </p:txBody>
      </p:sp>
      <p:sp>
        <p:nvSpPr>
          <p:cNvPr id="5" name="TextBox 4"/>
          <p:cNvSpPr txBox="1"/>
          <p:nvPr/>
        </p:nvSpPr>
        <p:spPr>
          <a:xfrm>
            <a:off x="3929306" y="3283388"/>
            <a:ext cx="1361270" cy="461665"/>
          </a:xfrm>
          <a:prstGeom prst="rect">
            <a:avLst/>
          </a:prstGeom>
          <a:noFill/>
        </p:spPr>
        <p:txBody>
          <a:bodyPr wrap="none" rtlCol="0">
            <a:spAutoFit/>
          </a:bodyPr>
          <a:lstStyle/>
          <a:p>
            <a:r>
              <a:rPr lang="en-NZ" dirty="0" smtClean="0">
                <a:solidFill>
                  <a:srgbClr val="0000FF"/>
                </a:solidFill>
              </a:rPr>
              <a:t>Example:</a:t>
            </a:r>
            <a:endParaRPr lang="en-NZ" dirty="0">
              <a:solidFill>
                <a:srgbClr val="0000FF"/>
              </a:solidFill>
            </a:endParaRPr>
          </a:p>
        </p:txBody>
      </p:sp>
      <p:sp>
        <p:nvSpPr>
          <p:cNvPr id="7" name="TextBox 6"/>
          <p:cNvSpPr txBox="1"/>
          <p:nvPr/>
        </p:nvSpPr>
        <p:spPr>
          <a:xfrm>
            <a:off x="5463114" y="3799468"/>
            <a:ext cx="2417650" cy="461665"/>
          </a:xfrm>
          <a:prstGeom prst="rect">
            <a:avLst/>
          </a:prstGeom>
          <a:noFill/>
        </p:spPr>
        <p:txBody>
          <a:bodyPr wrap="none" rtlCol="0">
            <a:spAutoFit/>
          </a:bodyPr>
          <a:lstStyle/>
          <a:p>
            <a:r>
              <a:rPr lang="en-NZ" dirty="0" smtClean="0">
                <a:solidFill>
                  <a:schemeClr val="tx1"/>
                </a:solidFill>
                <a:latin typeface="Arial" pitchFamily="34" charset="0"/>
                <a:cs typeface="Arial" pitchFamily="34" charset="0"/>
              </a:rPr>
              <a:t>x=24, e=3, n=33</a:t>
            </a:r>
            <a:endParaRPr lang="en-NZ" dirty="0">
              <a:solidFill>
                <a:schemeClr val="tx1"/>
              </a:solidFill>
              <a:latin typeface="Arial" pitchFamily="34" charset="0"/>
              <a:cs typeface="Arial" pitchFamily="34" charset="0"/>
            </a:endParaRPr>
          </a:p>
        </p:txBody>
      </p:sp>
      <p:sp>
        <p:nvSpPr>
          <p:cNvPr id="12" name="Rectangle 1"/>
          <p:cNvSpPr txBox="1">
            <a:spLocks noChangeArrowheads="1"/>
          </p:cNvSpPr>
          <p:nvPr/>
        </p:nvSpPr>
        <p:spPr bwMode="auto">
          <a:xfrm>
            <a:off x="76200" y="76200"/>
            <a:ext cx="8991600" cy="780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Arial" pitchFamily="34" charset="0"/>
                <a:ea typeface="+mj-ea"/>
                <a:cs typeface="Arial" pitchFamily="34" charset="0"/>
              </a:defRPr>
            </a:lvl1pPr>
            <a:lvl2pPr marL="742950" indent="-28575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2pPr>
            <a:lvl3pPr marL="11430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3pPr>
            <a:lvl4pPr marL="16002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4pPr>
            <a:lvl5pPr marL="20574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5pPr>
            <a:lvl6pPr marL="25146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6pPr>
            <a:lvl7pPr marL="29718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7pPr>
            <a:lvl8pPr marL="34290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8pPr>
            <a:lvl9pPr marL="38862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9p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t>Even better solution:</a:t>
            </a:r>
            <a:endParaRPr lang="en-GB" dirty="0"/>
          </a:p>
        </p:txBody>
      </p:sp>
    </p:spTree>
    <p:extLst>
      <p:ext uri="{BB962C8B-B14F-4D97-AF65-F5344CB8AC3E}">
        <p14:creationId xmlns:p14="http://schemas.microsoft.com/office/powerpoint/2010/main" val="29018691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Unconcealed</a:t>
            </a:r>
            <a:endParaRPr lang="en-NZ" dirty="0"/>
          </a:p>
        </p:txBody>
      </p:sp>
      <p:sp>
        <p:nvSpPr>
          <p:cNvPr id="3" name="Rectangle 2"/>
          <p:cNvSpPr/>
          <p:nvPr/>
        </p:nvSpPr>
        <p:spPr>
          <a:xfrm>
            <a:off x="1143000" y="2828836"/>
            <a:ext cx="6477000" cy="830997"/>
          </a:xfrm>
          <a:prstGeom prst="rect">
            <a:avLst/>
          </a:prstGeom>
        </p:spPr>
        <p:txBody>
          <a:bodyPr wrap="square">
            <a:spAutoFit/>
          </a:bodyPr>
          <a:lstStyle/>
          <a:p>
            <a:r>
              <a:rPr lang="en-NZ" dirty="0" smtClean="0">
                <a:solidFill>
                  <a:schemeClr val="tx1"/>
                </a:solidFill>
              </a:rPr>
              <a:t>Avoid the following values of m, as they cannot be concealed by the algorith</a:t>
            </a:r>
            <a:r>
              <a:rPr lang="en-NZ" dirty="0">
                <a:solidFill>
                  <a:schemeClr val="tx1"/>
                </a:solidFill>
              </a:rPr>
              <a:t>m</a:t>
            </a:r>
            <a:r>
              <a:rPr lang="en-NZ" dirty="0" smtClean="0">
                <a:solidFill>
                  <a:schemeClr val="tx1"/>
                </a:solidFill>
              </a:rPr>
              <a:t>: </a:t>
            </a:r>
          </a:p>
        </p:txBody>
      </p:sp>
      <p:sp>
        <p:nvSpPr>
          <p:cNvPr id="4" name="AutoShape 9"/>
          <p:cNvSpPr>
            <a:spLocks noChangeArrowheads="1"/>
          </p:cNvSpPr>
          <p:nvPr/>
        </p:nvSpPr>
        <p:spPr bwMode="auto">
          <a:xfrm>
            <a:off x="2200327" y="1981200"/>
            <a:ext cx="2223985" cy="463846"/>
          </a:xfrm>
          <a:prstGeom prst="roundRect">
            <a:avLst>
              <a:gd name="adj" fmla="val 347"/>
            </a:avLst>
          </a:prstGeom>
          <a:solidFill>
            <a:srgbClr val="FFFFC5"/>
          </a:solidFill>
          <a:ln>
            <a:solidFill>
              <a:schemeClr val="bg1">
                <a:lumMod val="65000"/>
              </a:schemeClr>
            </a:solidFill>
          </a:ln>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dirty="0">
                <a:latin typeface="Arial" pitchFamily="34" charset="0"/>
                <a:cs typeface="Arial" pitchFamily="34" charset="0"/>
              </a:rPr>
              <a:t>c = </a:t>
            </a:r>
            <a:r>
              <a:rPr lang="en-GB" altLang="en-US" sz="2400" dirty="0" smtClean="0">
                <a:latin typeface="Arial" pitchFamily="34" charset="0"/>
                <a:cs typeface="Arial" pitchFamily="34" charset="0"/>
              </a:rPr>
              <a:t>m</a:t>
            </a:r>
            <a:r>
              <a:rPr lang="en-GB" altLang="en-US" sz="2400" baseline="30000" dirty="0" smtClean="0">
                <a:latin typeface="Arial" pitchFamily="34" charset="0"/>
                <a:cs typeface="Arial" pitchFamily="34" charset="0"/>
              </a:rPr>
              <a:t>e</a:t>
            </a:r>
            <a:r>
              <a:rPr lang="en-GB" altLang="en-US" sz="2400" dirty="0" smtClean="0">
                <a:latin typeface="Arial" pitchFamily="34" charset="0"/>
                <a:cs typeface="Arial" pitchFamily="34" charset="0"/>
              </a:rPr>
              <a:t>  </a:t>
            </a:r>
            <a:r>
              <a:rPr lang="en-GB" altLang="en-US" sz="2400" dirty="0">
                <a:latin typeface="Arial" pitchFamily="34" charset="0"/>
                <a:cs typeface="Arial" pitchFamily="34" charset="0"/>
              </a:rPr>
              <a:t>mod  n</a:t>
            </a:r>
          </a:p>
        </p:txBody>
      </p:sp>
      <p:sp>
        <p:nvSpPr>
          <p:cNvPr id="5" name="Rectangle 4"/>
          <p:cNvSpPr/>
          <p:nvPr/>
        </p:nvSpPr>
        <p:spPr>
          <a:xfrm>
            <a:off x="2052638" y="3886200"/>
            <a:ext cx="4572000" cy="1200329"/>
          </a:xfrm>
          <a:prstGeom prst="rect">
            <a:avLst/>
          </a:prstGeom>
        </p:spPr>
        <p:txBody>
          <a:bodyPr>
            <a:spAutoFit/>
          </a:bodyPr>
          <a:lstStyle/>
          <a:p>
            <a:r>
              <a:rPr lang="en-NZ" b="1" dirty="0" smtClean="0">
                <a:solidFill>
                  <a:schemeClr val="tx1"/>
                </a:solidFill>
              </a:rPr>
              <a:t>m </a:t>
            </a:r>
            <a:r>
              <a:rPr lang="en-NZ" b="1" dirty="0">
                <a:solidFill>
                  <a:schemeClr val="tx1"/>
                </a:solidFill>
              </a:rPr>
              <a:t>= </a:t>
            </a:r>
            <a:r>
              <a:rPr lang="en-NZ" b="1" dirty="0">
                <a:solidFill>
                  <a:srgbClr val="FF0000"/>
                </a:solidFill>
              </a:rPr>
              <a:t>0</a:t>
            </a:r>
            <a:r>
              <a:rPr lang="en-NZ" b="1" dirty="0">
                <a:solidFill>
                  <a:schemeClr val="tx1"/>
                </a:solidFill>
              </a:rPr>
              <a:t>, </a:t>
            </a:r>
            <a:r>
              <a:rPr lang="en-NZ" b="1" dirty="0">
                <a:solidFill>
                  <a:srgbClr val="FF0000"/>
                </a:solidFill>
              </a:rPr>
              <a:t>1</a:t>
            </a:r>
            <a:r>
              <a:rPr lang="en-NZ" b="1" dirty="0">
                <a:solidFill>
                  <a:schemeClr val="tx1"/>
                </a:solidFill>
              </a:rPr>
              <a:t> and </a:t>
            </a:r>
            <a:r>
              <a:rPr lang="en-NZ" b="1" dirty="0">
                <a:solidFill>
                  <a:srgbClr val="FF0000"/>
                </a:solidFill>
              </a:rPr>
              <a:t>n-1</a:t>
            </a:r>
            <a:r>
              <a:rPr lang="en-NZ" b="1" dirty="0">
                <a:solidFill>
                  <a:schemeClr val="tx1"/>
                </a:solidFill>
              </a:rPr>
              <a:t> </a:t>
            </a:r>
            <a:r>
              <a:rPr lang="en-NZ" dirty="0">
                <a:solidFill>
                  <a:schemeClr val="tx1"/>
                </a:solidFill>
              </a:rPr>
              <a:t>will always </a:t>
            </a:r>
            <a:r>
              <a:rPr lang="en-NZ" dirty="0" smtClean="0">
                <a:solidFill>
                  <a:schemeClr val="tx1"/>
                </a:solidFill>
              </a:rPr>
              <a:t>give the same cipher value no </a:t>
            </a:r>
            <a:r>
              <a:rPr lang="en-NZ" dirty="0">
                <a:solidFill>
                  <a:schemeClr val="tx1"/>
                </a:solidFill>
              </a:rPr>
              <a:t>matter how </a:t>
            </a:r>
            <a:r>
              <a:rPr lang="en-NZ" dirty="0" smtClean="0">
                <a:solidFill>
                  <a:schemeClr val="tx1"/>
                </a:solidFill>
              </a:rPr>
              <a:t>large </a:t>
            </a:r>
            <a:r>
              <a:rPr lang="en-NZ" b="1" dirty="0" smtClean="0">
                <a:solidFill>
                  <a:schemeClr val="tx1"/>
                </a:solidFill>
              </a:rPr>
              <a:t>n</a:t>
            </a:r>
            <a:r>
              <a:rPr lang="en-NZ" dirty="0" smtClean="0">
                <a:solidFill>
                  <a:schemeClr val="tx1"/>
                </a:solidFill>
              </a:rPr>
              <a:t> is.</a:t>
            </a:r>
            <a:endParaRPr lang="en-NZ" dirty="0">
              <a:solidFill>
                <a:schemeClr val="tx1"/>
              </a:solidFill>
            </a:endParaRPr>
          </a:p>
        </p:txBody>
      </p:sp>
      <p:sp>
        <p:nvSpPr>
          <p:cNvPr id="6" name="TextBox 5"/>
          <p:cNvSpPr txBox="1"/>
          <p:nvPr/>
        </p:nvSpPr>
        <p:spPr>
          <a:xfrm>
            <a:off x="557960" y="6172199"/>
            <a:ext cx="2627258" cy="276999"/>
          </a:xfrm>
          <a:prstGeom prst="rect">
            <a:avLst/>
          </a:prstGeom>
          <a:noFill/>
        </p:spPr>
        <p:txBody>
          <a:bodyPr wrap="none" rtlCol="0">
            <a:spAutoFit/>
          </a:bodyPr>
          <a:lstStyle/>
          <a:p>
            <a:r>
              <a:rPr lang="en-NZ" sz="1200" dirty="0">
                <a:solidFill>
                  <a:srgbClr val="008000"/>
                </a:solidFill>
              </a:rPr>
              <a:t>http://www.di-mgt.com.au/rsa_alg.html</a:t>
            </a:r>
          </a:p>
        </p:txBody>
      </p:sp>
    </p:spTree>
    <p:extLst>
      <p:ext uri="{BB962C8B-B14F-4D97-AF65-F5344CB8AC3E}">
        <p14:creationId xmlns:p14="http://schemas.microsoft.com/office/powerpoint/2010/main" val="19532454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2021631" y="3008596"/>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Authentication</a:t>
            </a:r>
          </a:p>
        </p:txBody>
      </p:sp>
      <p:sp>
        <p:nvSpPr>
          <p:cNvPr id="3" name="Snip Diagonal Corner Rectangle 2"/>
          <p:cNvSpPr/>
          <p:nvPr/>
        </p:nvSpPr>
        <p:spPr>
          <a:xfrm>
            <a:off x="1905000" y="2160986"/>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 Security</a:t>
            </a:r>
          </a:p>
        </p:txBody>
      </p:sp>
    </p:spTree>
    <p:extLst>
      <p:ext uri="{BB962C8B-B14F-4D97-AF65-F5344CB8AC3E}">
        <p14:creationId xmlns:p14="http://schemas.microsoft.com/office/powerpoint/2010/main" val="54293927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9144000" cy="838200"/>
          </a:xfrm>
          <a:gradFill rotWithShape="0">
            <a:gsLst>
              <a:gs pos="0">
                <a:srgbClr val="FFF200"/>
              </a:gs>
              <a:gs pos="45000">
                <a:srgbClr val="FF7A00"/>
              </a:gs>
              <a:gs pos="70000">
                <a:srgbClr val="FF0300"/>
              </a:gs>
              <a:gs pos="100000">
                <a:srgbClr val="4D0808"/>
              </a:gs>
            </a:gsLst>
            <a:path path="shape">
              <a:fillToRect l="50000" t="50000" r="50000" b="50000"/>
            </a:path>
          </a:gradFill>
        </p:spPr>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u="none" smtClean="0">
                <a:solidFill>
                  <a:schemeClr val="bg1"/>
                </a:solidFill>
                <a:latin typeface="Arial" charset="0"/>
              </a:rPr>
              <a:t>Authentication</a:t>
            </a:r>
          </a:p>
        </p:txBody>
      </p:sp>
      <p:sp>
        <p:nvSpPr>
          <p:cNvPr id="146435" name="Text Box 3"/>
          <p:cNvSpPr txBox="1">
            <a:spLocks noChangeArrowheads="1"/>
          </p:cNvSpPr>
          <p:nvPr/>
        </p:nvSpPr>
        <p:spPr bwMode="auto">
          <a:xfrm>
            <a:off x="0" y="8382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FF"/>
                </a:solidFill>
              </a:rPr>
              <a:t>Process of proving one’s identity to someone else over a network</a:t>
            </a:r>
            <a:endParaRPr lang="en-GB" sz="2800" b="1">
              <a:solidFill>
                <a:srgbClr val="3333FF"/>
              </a:solidFill>
            </a:endParaRPr>
          </a:p>
        </p:txBody>
      </p:sp>
      <p:sp>
        <p:nvSpPr>
          <p:cNvPr id="146436" name="Text Box 4"/>
          <p:cNvSpPr txBox="1">
            <a:spLocks noChangeArrowheads="1"/>
          </p:cNvSpPr>
          <p:nvPr/>
        </p:nvSpPr>
        <p:spPr bwMode="auto">
          <a:xfrm>
            <a:off x="1219200" y="5486400"/>
            <a:ext cx="79248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dirty="0">
                <a:solidFill>
                  <a:srgbClr val="3333CC"/>
                </a:solidFill>
              </a:rPr>
              <a:t>Let’s see </a:t>
            </a:r>
            <a:r>
              <a:rPr lang="en-US" sz="2000" dirty="0" smtClean="0">
                <a:solidFill>
                  <a:srgbClr val="3333CC"/>
                </a:solidFill>
              </a:rPr>
              <a:t>a stepwise </a:t>
            </a:r>
            <a:r>
              <a:rPr lang="en-US" sz="2000" dirty="0">
                <a:solidFill>
                  <a:srgbClr val="3333CC"/>
                </a:solidFill>
              </a:rPr>
              <a:t>evolution of a design of an authentication protocol (</a:t>
            </a:r>
            <a:r>
              <a:rPr lang="en-US" sz="2000" dirty="0" err="1">
                <a:solidFill>
                  <a:srgbClr val="3333CC"/>
                </a:solidFill>
              </a:rPr>
              <a:t>ap</a:t>
            </a:r>
            <a:r>
              <a:rPr lang="en-US" sz="2000" dirty="0">
                <a:solidFill>
                  <a:srgbClr val="3333CC"/>
                </a:solidFill>
              </a:rPr>
              <a:t>)</a:t>
            </a:r>
          </a:p>
        </p:txBody>
      </p:sp>
      <p:sp>
        <p:nvSpPr>
          <p:cNvPr id="49157" name="Rectangle 5"/>
          <p:cNvSpPr>
            <a:spLocks noChangeArrowheads="1"/>
          </p:cNvSpPr>
          <p:nvPr/>
        </p:nvSpPr>
        <p:spPr bwMode="auto">
          <a:xfrm>
            <a:off x="990600" y="1524000"/>
            <a:ext cx="75263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1363" indent="-284163"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dirty="0">
                <a:latin typeface="Arial" pitchFamily="34" charset="0"/>
                <a:cs typeface="Arial" pitchFamily="34" charset="0"/>
              </a:rPr>
              <a:t>“live” party (often routers, client-server processes)</a:t>
            </a:r>
          </a:p>
          <a:p>
            <a:pPr>
              <a:spcBef>
                <a:spcPts val="600"/>
              </a:spcBef>
            </a:pPr>
            <a:r>
              <a:rPr lang="en-GB" altLang="en-US" sz="2000" dirty="0">
                <a:latin typeface="Arial" pitchFamily="34" charset="0"/>
                <a:cs typeface="Arial" pitchFamily="34" charset="0"/>
              </a:rPr>
              <a:t>Cannot rely on biometric information</a:t>
            </a:r>
          </a:p>
          <a:p>
            <a:pPr>
              <a:spcBef>
                <a:spcPts val="600"/>
              </a:spcBef>
            </a:pPr>
            <a:r>
              <a:rPr lang="en-GB" altLang="en-US" sz="2000" dirty="0">
                <a:latin typeface="Arial" pitchFamily="34" charset="0"/>
                <a:cs typeface="Arial" pitchFamily="34" charset="0"/>
              </a:rPr>
              <a:t>Must be done solely on the basis of messages and data exchanged</a:t>
            </a:r>
          </a:p>
          <a:p>
            <a:pPr>
              <a:spcBef>
                <a:spcPts val="600"/>
              </a:spcBef>
            </a:pPr>
            <a:r>
              <a:rPr lang="en-GB" altLang="en-US" sz="2000" dirty="0">
                <a:latin typeface="Arial" pitchFamily="34" charset="0"/>
                <a:cs typeface="Arial" pitchFamily="34" charset="0"/>
              </a:rPr>
              <a:t>Must be performed before other protocols:</a:t>
            </a:r>
          </a:p>
          <a:p>
            <a:pPr>
              <a:spcBef>
                <a:spcPts val="600"/>
              </a:spcBef>
              <a:buFont typeface="ZapfDingbats" pitchFamily="80" charset="2"/>
              <a:buNone/>
            </a:pPr>
            <a:r>
              <a:rPr lang="en-GB" altLang="en-US" sz="2000" dirty="0">
                <a:latin typeface="Arial" pitchFamily="34" charset="0"/>
                <a:cs typeface="Arial" pitchFamily="34" charset="0"/>
              </a:rPr>
              <a:t>E.g.</a:t>
            </a:r>
          </a:p>
          <a:p>
            <a:pPr lvl="1"/>
            <a:r>
              <a:rPr lang="en-GB" altLang="en-US" sz="1800" dirty="0">
                <a:latin typeface="Arial" pitchFamily="34" charset="0"/>
                <a:cs typeface="Arial" pitchFamily="34" charset="0"/>
              </a:rPr>
              <a:t>Reliable data transfer protocol</a:t>
            </a:r>
          </a:p>
          <a:p>
            <a:pPr lvl="1"/>
            <a:r>
              <a:rPr lang="en-GB" altLang="en-US" sz="1800" dirty="0">
                <a:latin typeface="Arial" pitchFamily="34" charset="0"/>
                <a:cs typeface="Arial" pitchFamily="34" charset="0"/>
              </a:rPr>
              <a:t>Routing information exchange protocol</a:t>
            </a:r>
          </a:p>
          <a:p>
            <a:pPr lvl="1"/>
            <a:r>
              <a:rPr lang="en-GB" altLang="en-US" sz="1800" dirty="0">
                <a:latin typeface="Arial" pitchFamily="34" charset="0"/>
                <a:cs typeface="Arial" pitchFamily="34" charset="0"/>
              </a:rPr>
              <a:t>E-mail protocol</a:t>
            </a:r>
          </a:p>
          <a:p>
            <a:pPr lvl="1"/>
            <a:endParaRPr lang="en-GB" altLang="en-US" sz="1800" dirty="0">
              <a:latin typeface="Arial" pitchFamily="34" charset="0"/>
              <a:cs typeface="Arial" pitchFamily="34" charset="0"/>
            </a:endParaRPr>
          </a:p>
          <a:p>
            <a:pPr lvl="1">
              <a:buFont typeface="ZapfDingbats" pitchFamily="80" charset="2"/>
              <a:buNone/>
            </a:pPr>
            <a:endParaRPr lang="en-GB" altLang="en-US" sz="1800" dirty="0">
              <a:latin typeface="Arial" pitchFamily="34" charset="0"/>
              <a:cs typeface="Arial" pitchFamily="34" charset="0"/>
            </a:endParaRPr>
          </a:p>
        </p:txBody>
      </p:sp>
      <p:sp>
        <p:nvSpPr>
          <p:cNvPr id="146438" name="Text Box 6"/>
          <p:cNvSpPr txBox="1">
            <a:spLocks noChangeArrowheads="1"/>
          </p:cNvSpPr>
          <p:nvPr/>
        </p:nvSpPr>
        <p:spPr bwMode="auto">
          <a:xfrm>
            <a:off x="0" y="5486400"/>
            <a:ext cx="1219200" cy="396875"/>
          </a:xfrm>
          <a:prstGeom prst="rect">
            <a:avLst/>
          </a:prstGeom>
          <a:gradFill rotWithShape="1">
            <a:gsLst>
              <a:gs pos="0">
                <a:srgbClr val="5EED41"/>
              </a:gs>
              <a:gs pos="50000">
                <a:schemeClr val="bg1"/>
              </a:gs>
              <a:gs pos="100000">
                <a:srgbClr val="5EED41"/>
              </a:gs>
            </a:gsLst>
            <a:lin ang="5400000" scaled="1"/>
          </a:gradFill>
          <a:ln w="9525">
            <a:noFill/>
            <a:miter lim="800000"/>
            <a:headEnd/>
            <a:tailEnd/>
          </a:ln>
          <a:effectLst/>
        </p:spPr>
        <p:txBody>
          <a:bodyPr>
            <a:spAutoFit/>
          </a:bodyPr>
          <a:lstStyle/>
          <a:p>
            <a:pPr algn="ctr">
              <a:defRPr/>
            </a:pPr>
            <a:r>
              <a:rPr lang="en-US" sz="2000">
                <a:solidFill>
                  <a:srgbClr val="FF0000"/>
                </a:solidFill>
              </a:rPr>
              <a:t>Next</a:t>
            </a:r>
          </a:p>
        </p:txBody>
      </p:sp>
    </p:spTree>
    <p:extLst>
      <p:ext uri="{BB962C8B-B14F-4D97-AF65-F5344CB8AC3E}">
        <p14:creationId xmlns:p14="http://schemas.microsoft.com/office/powerpoint/2010/main" val="102602620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6435"/>
                                        </p:tgtEl>
                                        <p:attrNameLst>
                                          <p:attrName>style.visibility</p:attrName>
                                        </p:attrNameLst>
                                      </p:cBhvr>
                                      <p:to>
                                        <p:strVal val="visible"/>
                                      </p:to>
                                    </p:set>
                                    <p:anim calcmode="lin" valueType="num">
                                      <p:cBhvr>
                                        <p:cTn id="7" dur="500" fill="hold"/>
                                        <p:tgtEl>
                                          <p:spTgt spid="146435"/>
                                        </p:tgtEl>
                                        <p:attrNameLst>
                                          <p:attrName>ppt_w</p:attrName>
                                        </p:attrNameLst>
                                      </p:cBhvr>
                                      <p:tavLst>
                                        <p:tav tm="0">
                                          <p:val>
                                            <p:fltVal val="0"/>
                                          </p:val>
                                        </p:tav>
                                        <p:tav tm="100000">
                                          <p:val>
                                            <p:strVal val="#ppt_w"/>
                                          </p:val>
                                        </p:tav>
                                      </p:tavLst>
                                    </p:anim>
                                    <p:anim calcmode="lin" valueType="num">
                                      <p:cBhvr>
                                        <p:cTn id="8" dur="500" fill="hold"/>
                                        <p:tgtEl>
                                          <p:spTgt spid="146435"/>
                                        </p:tgtEl>
                                        <p:attrNameLst>
                                          <p:attrName>ppt_h</p:attrName>
                                        </p:attrNameLst>
                                      </p:cBhvr>
                                      <p:tavLst>
                                        <p:tav tm="0">
                                          <p:val>
                                            <p:fltVal val="0"/>
                                          </p:val>
                                        </p:tav>
                                        <p:tav tm="100000">
                                          <p:val>
                                            <p:strVal val="#ppt_h"/>
                                          </p:val>
                                        </p:tav>
                                      </p:tavLst>
                                    </p:anim>
                                    <p:animEffect transition="in" filter="fade">
                                      <p:cBhvr>
                                        <p:cTn id="9" dur="500"/>
                                        <p:tgtEl>
                                          <p:spTgt spid="146435"/>
                                        </p:tgtEl>
                                      </p:cBhvr>
                                    </p:animEffect>
                                  </p:childTnLst>
                                </p:cTn>
                              </p:par>
                            </p:childTnLst>
                          </p:cTn>
                        </p:par>
                        <p:par>
                          <p:cTn id="10" fill="hold" nodeType="afterGroup">
                            <p:stCondLst>
                              <p:cond delay="500"/>
                            </p:stCondLst>
                            <p:childTnLst>
                              <p:par>
                                <p:cTn id="11" presetID="39" presetClass="entr" presetSubtype="0" accel="100000" fill="hold" grpId="0" nodeType="afterEffect">
                                  <p:stCondLst>
                                    <p:cond delay="0"/>
                                  </p:stCondLst>
                                  <p:childTnLst>
                                    <p:set>
                                      <p:cBhvr>
                                        <p:cTn id="12" dur="1" fill="hold">
                                          <p:stCondLst>
                                            <p:cond delay="0"/>
                                          </p:stCondLst>
                                        </p:cTn>
                                        <p:tgtEl>
                                          <p:spTgt spid="146436"/>
                                        </p:tgtEl>
                                        <p:attrNameLst>
                                          <p:attrName>style.visibility</p:attrName>
                                        </p:attrNameLst>
                                      </p:cBhvr>
                                      <p:to>
                                        <p:strVal val="visible"/>
                                      </p:to>
                                    </p:set>
                                    <p:anim calcmode="lin" valueType="num">
                                      <p:cBhvr>
                                        <p:cTn id="13" dur="500" fill="hold"/>
                                        <p:tgtEl>
                                          <p:spTgt spid="146436"/>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46436"/>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46436"/>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46436"/>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000"/>
                            </p:stCondLst>
                            <p:childTnLst>
                              <p:par>
                                <p:cTn id="18" presetID="39" presetClass="entr" presetSubtype="0" accel="100000" fill="hold" grpId="0" nodeType="afterEffect">
                                  <p:stCondLst>
                                    <p:cond delay="0"/>
                                  </p:stCondLst>
                                  <p:childTnLst>
                                    <p:set>
                                      <p:cBhvr>
                                        <p:cTn id="19" dur="1" fill="hold">
                                          <p:stCondLst>
                                            <p:cond delay="0"/>
                                          </p:stCondLst>
                                        </p:cTn>
                                        <p:tgtEl>
                                          <p:spTgt spid="146438"/>
                                        </p:tgtEl>
                                        <p:attrNameLst>
                                          <p:attrName>style.visibility</p:attrName>
                                        </p:attrNameLst>
                                      </p:cBhvr>
                                      <p:to>
                                        <p:strVal val="visible"/>
                                      </p:to>
                                    </p:set>
                                    <p:anim calcmode="lin" valueType="num">
                                      <p:cBhvr>
                                        <p:cTn id="20" dur="500" fill="hold"/>
                                        <p:tgtEl>
                                          <p:spTgt spid="146438"/>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146438"/>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146438"/>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1464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animBg="1"/>
      <p:bldP spid="146436" grpId="0" animBg="1"/>
      <p:bldP spid="14643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8" y="3217863"/>
            <a:ext cx="72136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3"/>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itchFamily="34" charset="0"/>
                <a:cs typeface="Arial" pitchFamily="34" charset="0"/>
              </a:rPr>
              <a:t>Authentication</a:t>
            </a:r>
          </a:p>
        </p:txBody>
      </p:sp>
      <p:sp>
        <p:nvSpPr>
          <p:cNvPr id="50180" name="Rectangle 4"/>
          <p:cNvSpPr>
            <a:spLocks noGrp="1" noChangeArrowheads="1"/>
          </p:cNvSpPr>
          <p:nvPr>
            <p:ph type="body" idx="1"/>
          </p:nvPr>
        </p:nvSpPr>
        <p:spPr>
          <a:xfrm>
            <a:off x="533400" y="1600200"/>
            <a:ext cx="7772400" cy="1016000"/>
          </a:xfrm>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u="sng" smtClean="0">
                <a:solidFill>
                  <a:srgbClr val="FF0000"/>
                </a:solidFill>
                <a:latin typeface="Arial" pitchFamily="34" charset="0"/>
                <a:cs typeface="Arial" pitchFamily="34" charset="0"/>
              </a:rPr>
              <a:t>Goal:</a:t>
            </a:r>
            <a:r>
              <a:rPr lang="en-GB" altLang="en-US" smtClean="0">
                <a:latin typeface="Arial" pitchFamily="34" charset="0"/>
                <a:cs typeface="Arial" pitchFamily="34" charset="0"/>
              </a:rPr>
              <a:t> Bob wants Alice to </a:t>
            </a:r>
            <a:r>
              <a:rPr lang="en-GB" altLang="en-US" smtClean="0">
                <a:solidFill>
                  <a:srgbClr val="FF0000"/>
                </a:solidFill>
                <a:latin typeface="Arial" pitchFamily="34" charset="0"/>
                <a:cs typeface="Arial" pitchFamily="34" charset="0"/>
              </a:rPr>
              <a:t>prove</a:t>
            </a:r>
            <a:r>
              <a:rPr lang="en-GB" altLang="en-US" smtClean="0">
                <a:latin typeface="Arial" pitchFamily="34" charset="0"/>
                <a:cs typeface="Arial" pitchFamily="34" charset="0"/>
              </a:rPr>
              <a:t> her identity to him</a:t>
            </a:r>
          </a:p>
        </p:txBody>
      </p:sp>
      <p:sp>
        <p:nvSpPr>
          <p:cNvPr id="50181" name="AutoShape 5"/>
          <p:cNvSpPr>
            <a:spLocks noChangeArrowheads="1"/>
          </p:cNvSpPr>
          <p:nvPr/>
        </p:nvSpPr>
        <p:spPr bwMode="auto">
          <a:xfrm>
            <a:off x="618439" y="2654300"/>
            <a:ext cx="5363946"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u="sng">
                <a:solidFill>
                  <a:srgbClr val="FF0000"/>
                </a:solidFill>
                <a:latin typeface="Arial" pitchFamily="34" charset="0"/>
                <a:cs typeface="Arial" pitchFamily="34" charset="0"/>
              </a:rPr>
              <a:t>Protocol ap1.0:</a:t>
            </a:r>
            <a:r>
              <a:rPr lang="en-GB" altLang="en-US" sz="2400">
                <a:solidFill>
                  <a:srgbClr val="FF0000"/>
                </a:solidFill>
                <a:latin typeface="Arial" pitchFamily="34" charset="0"/>
                <a:cs typeface="Arial" pitchFamily="34" charset="0"/>
              </a:rPr>
              <a:t> </a:t>
            </a:r>
            <a:r>
              <a:rPr lang="en-GB" altLang="en-US" sz="2400">
                <a:latin typeface="Arial" pitchFamily="34" charset="0"/>
                <a:cs typeface="Arial" pitchFamily="34" charset="0"/>
              </a:rPr>
              <a:t>Alice says ''I am Alice''</a:t>
            </a:r>
          </a:p>
        </p:txBody>
      </p:sp>
      <p:sp>
        <p:nvSpPr>
          <p:cNvPr id="28678" name="AutoShape 6"/>
          <p:cNvSpPr>
            <a:spLocks noChangeArrowheads="1"/>
          </p:cNvSpPr>
          <p:nvPr/>
        </p:nvSpPr>
        <p:spPr bwMode="auto">
          <a:xfrm>
            <a:off x="4221163" y="3070225"/>
            <a:ext cx="4433887" cy="3433763"/>
          </a:xfrm>
          <a:prstGeom prst="roundRect">
            <a:avLst>
              <a:gd name="adj" fmla="val 42"/>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
        <p:nvSpPr>
          <p:cNvPr id="28679" name="AutoShape 7"/>
          <p:cNvSpPr>
            <a:spLocks noChangeArrowheads="1"/>
          </p:cNvSpPr>
          <p:nvPr/>
        </p:nvSpPr>
        <p:spPr bwMode="auto">
          <a:xfrm>
            <a:off x="5301502" y="4135438"/>
            <a:ext cx="2717708"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Failure scenario??</a:t>
            </a:r>
          </a:p>
        </p:txBody>
      </p:sp>
    </p:spTree>
    <p:extLst>
      <p:ext uri="{BB962C8B-B14F-4D97-AF65-F5344CB8AC3E}">
        <p14:creationId xmlns:p14="http://schemas.microsoft.com/office/powerpoint/2010/main" val="273277330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28679"/>
                                        </p:tgtEl>
                                        <p:attrNameLst>
                                          <p:attrName>ppt_x</p:attrName>
                                        </p:attrNameLst>
                                      </p:cBhvr>
                                      <p:tavLst>
                                        <p:tav tm="0">
                                          <p:val>
                                            <p:strVal val="ppt_x"/>
                                          </p:val>
                                        </p:tav>
                                        <p:tav tm="100000">
                                          <p:val>
                                            <p:strVal val="ppt_x"/>
                                          </p:val>
                                        </p:tav>
                                      </p:tavLst>
                                    </p:anim>
                                    <p:anim calcmode="lin" valueType="num">
                                      <p:cBhvr additive="base">
                                        <p:cTn id="7" dur="500"/>
                                        <p:tgtEl>
                                          <p:spTgt spid="28679"/>
                                        </p:tgtEl>
                                        <p:attrNameLst>
                                          <p:attrName>ppt_y</p:attrName>
                                        </p:attrNameLst>
                                      </p:cBhvr>
                                      <p:tavLst>
                                        <p:tav tm="0">
                                          <p:val>
                                            <p:strVal val="ppt_y"/>
                                          </p:val>
                                        </p:tav>
                                        <p:tav tm="100000">
                                          <p:val>
                                            <p:strVal val="1+ppt_h/2"/>
                                          </p:val>
                                        </p:tav>
                                      </p:tavLst>
                                    </p:anim>
                                    <p:set>
                                      <p:cBhvr>
                                        <p:cTn id="8" dur="1" fill="hold">
                                          <p:stCondLst>
                                            <p:cond delay="499"/>
                                          </p:stCondLst>
                                        </p:cTn>
                                        <p:tgtEl>
                                          <p:spTgt spid="28679"/>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xit" presetSubtype="0" fill="hold" grpId="0" nodeType="clickEffect">
                                  <p:stCondLst>
                                    <p:cond delay="0"/>
                                  </p:stCondLst>
                                  <p:childTnLst>
                                    <p:animEffect transition="out" filter="fade">
                                      <p:cBhvr>
                                        <p:cTn id="12" dur="500"/>
                                        <p:tgtEl>
                                          <p:spTgt spid="28678"/>
                                        </p:tgtEl>
                                      </p:cBhvr>
                                    </p:animEffect>
                                    <p:set>
                                      <p:cBhvr>
                                        <p:cTn id="13" dur="1" fill="hold">
                                          <p:stCondLst>
                                            <p:cond delay="499"/>
                                          </p:stCondLst>
                                        </p:cTn>
                                        <p:tgtEl>
                                          <p:spTgt spid="286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animBg="1"/>
      <p:bldP spid="2867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latin typeface="Arial" pitchFamily="34" charset="0"/>
                <a:cs typeface="Arial" pitchFamily="34" charset="0"/>
              </a:rPr>
              <a:t>Authentication: </a:t>
            </a:r>
            <a:r>
              <a:rPr lang="en-GB" altLang="en-US" sz="3600" smtClean="0">
                <a:solidFill>
                  <a:schemeClr val="tx1"/>
                </a:solidFill>
                <a:latin typeface="Arial" pitchFamily="34" charset="0"/>
                <a:cs typeface="Arial" pitchFamily="34" charset="0"/>
              </a:rPr>
              <a:t>using IP</a:t>
            </a:r>
          </a:p>
        </p:txBody>
      </p:sp>
      <p:sp>
        <p:nvSpPr>
          <p:cNvPr id="51203" name="AutoShape 3"/>
          <p:cNvSpPr>
            <a:spLocks noChangeArrowheads="1"/>
          </p:cNvSpPr>
          <p:nvPr/>
        </p:nvSpPr>
        <p:spPr bwMode="auto">
          <a:xfrm>
            <a:off x="778573" y="1452563"/>
            <a:ext cx="7776465" cy="833178"/>
          </a:xfrm>
          <a:prstGeom prst="roundRect">
            <a:avLst>
              <a:gd name="adj" fmla="val 1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r">
              <a:spcBef>
                <a:spcPct val="0"/>
              </a:spcBef>
              <a:buClr>
                <a:srgbClr val="FF0000"/>
              </a:buClr>
              <a:buSzPct val="100000"/>
              <a:buFont typeface="Comic Sans MS" pitchFamily="66" charset="0"/>
              <a:buNone/>
            </a:pPr>
            <a:r>
              <a:rPr lang="en-GB" altLang="en-US" sz="2400" u="sng">
                <a:solidFill>
                  <a:srgbClr val="FF0000"/>
                </a:solidFill>
                <a:latin typeface="Arial" pitchFamily="34" charset="0"/>
                <a:cs typeface="Arial" pitchFamily="34" charset="0"/>
              </a:rPr>
              <a:t>Protocol ap2.0:</a:t>
            </a:r>
            <a:r>
              <a:rPr lang="en-GB" altLang="en-US" sz="2400">
                <a:solidFill>
                  <a:srgbClr val="FF0000"/>
                </a:solidFill>
                <a:latin typeface="Arial" pitchFamily="34" charset="0"/>
                <a:cs typeface="Arial" pitchFamily="34" charset="0"/>
              </a:rPr>
              <a:t> </a:t>
            </a:r>
            <a:r>
              <a:rPr lang="en-GB" altLang="en-US" sz="2400">
                <a:latin typeface="Arial" pitchFamily="34" charset="0"/>
                <a:cs typeface="Arial" pitchFamily="34" charset="0"/>
              </a:rPr>
              <a:t>Alice says ''I am Alice'' and sends her IP</a:t>
            </a:r>
          </a:p>
          <a:p>
            <a:pPr algn="r">
              <a:spcBef>
                <a:spcPct val="0"/>
              </a:spcBef>
              <a:buClr>
                <a:srgbClr val="000000"/>
              </a:buClr>
              <a:buSzPct val="100000"/>
              <a:buFont typeface="Comic Sans MS" pitchFamily="66" charset="0"/>
              <a:buNone/>
            </a:pPr>
            <a:r>
              <a:rPr lang="en-GB" altLang="en-US" sz="2400">
                <a:latin typeface="Arial" pitchFamily="34" charset="0"/>
                <a:cs typeface="Arial" pitchFamily="34" charset="0"/>
              </a:rPr>
              <a:t>   address along to prove it.</a:t>
            </a:r>
          </a:p>
        </p:txBody>
      </p:sp>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2620963"/>
            <a:ext cx="7988300"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AutoShape 5"/>
          <p:cNvSpPr>
            <a:spLocks noChangeArrowheads="1"/>
          </p:cNvSpPr>
          <p:nvPr/>
        </p:nvSpPr>
        <p:spPr bwMode="auto">
          <a:xfrm>
            <a:off x="4456113" y="2470150"/>
            <a:ext cx="4503737" cy="3903663"/>
          </a:xfrm>
          <a:prstGeom prst="roundRect">
            <a:avLst>
              <a:gd name="adj" fmla="val 3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
        <p:nvSpPr>
          <p:cNvPr id="29702" name="AutoShape 6"/>
          <p:cNvSpPr>
            <a:spLocks noChangeArrowheads="1"/>
          </p:cNvSpPr>
          <p:nvPr/>
        </p:nvSpPr>
        <p:spPr bwMode="auto">
          <a:xfrm>
            <a:off x="5206252" y="4324350"/>
            <a:ext cx="2717708"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Failure scenario??</a:t>
            </a:r>
          </a:p>
        </p:txBody>
      </p:sp>
      <p:sp>
        <p:nvSpPr>
          <p:cNvPr id="150535" name="AutoShape 7"/>
          <p:cNvSpPr>
            <a:spLocks/>
          </p:cNvSpPr>
          <p:nvPr/>
        </p:nvSpPr>
        <p:spPr bwMode="auto">
          <a:xfrm>
            <a:off x="1981200" y="5018088"/>
            <a:ext cx="2971800" cy="1355725"/>
          </a:xfrm>
          <a:prstGeom prst="borderCallout1">
            <a:avLst>
              <a:gd name="adj1" fmla="val 10713"/>
              <a:gd name="adj2" fmla="val -2042"/>
              <a:gd name="adj3" fmla="val 16023"/>
              <a:gd name="adj4" fmla="val -17884"/>
            </a:avLst>
          </a:prstGeom>
          <a:gradFill rotWithShape="1">
            <a:gsLst>
              <a:gs pos="0">
                <a:srgbClr val="33CCFF"/>
              </a:gs>
              <a:gs pos="50000">
                <a:srgbClr val="FFFF99"/>
              </a:gs>
              <a:gs pos="100000">
                <a:srgbClr val="33CCFF"/>
              </a:gs>
            </a:gsLst>
            <a:lin ang="5400000" scaled="1"/>
          </a:gradFill>
          <a:ln w="28575">
            <a:solidFill>
              <a:srgbClr val="FF0000"/>
            </a:solidFill>
            <a:miter lim="800000"/>
            <a:headEnd/>
            <a:tailEnd type="triangle" w="med" len="med"/>
          </a:ln>
        </p:spPr>
        <p:txBody>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GB" altLang="en-US" sz="2000">
                <a:solidFill>
                  <a:srgbClr val="3333CC"/>
                </a:solidFill>
                <a:latin typeface="Arial" pitchFamily="34" charset="0"/>
                <a:cs typeface="Arial" pitchFamily="34" charset="0"/>
              </a:rPr>
              <a:t>Create an Operating system kernel that sends an IP datagram using Alice’s IP address</a:t>
            </a:r>
          </a:p>
        </p:txBody>
      </p:sp>
      <p:sp>
        <p:nvSpPr>
          <p:cNvPr id="150536" name="Text Box 8"/>
          <p:cNvSpPr txBox="1">
            <a:spLocks noChangeArrowheads="1"/>
          </p:cNvSpPr>
          <p:nvPr/>
        </p:nvSpPr>
        <p:spPr bwMode="auto">
          <a:xfrm>
            <a:off x="1981200" y="6373813"/>
            <a:ext cx="59042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1800" b="1">
                <a:solidFill>
                  <a:srgbClr val="FF0000"/>
                </a:solidFill>
                <a:latin typeface="Arial" pitchFamily="34" charset="0"/>
                <a:cs typeface="Arial" pitchFamily="34" charset="0"/>
              </a:rPr>
              <a:t>Not unless first-hop router of Trudy would prevent it</a:t>
            </a:r>
          </a:p>
        </p:txBody>
      </p:sp>
    </p:spTree>
    <p:extLst>
      <p:ext uri="{BB962C8B-B14F-4D97-AF65-F5344CB8AC3E}">
        <p14:creationId xmlns:p14="http://schemas.microsoft.com/office/powerpoint/2010/main" val="366734437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0535"/>
                                        </p:tgtEl>
                                        <p:attrNameLst>
                                          <p:attrName>style.visibility</p:attrName>
                                        </p:attrNameLst>
                                      </p:cBhvr>
                                      <p:to>
                                        <p:strVal val="visible"/>
                                      </p:to>
                                    </p:set>
                                    <p:animEffect transition="in" filter="randombar(horizontal)">
                                      <p:cBhvr>
                                        <p:cTn id="7" dur="500"/>
                                        <p:tgtEl>
                                          <p:spTgt spid="150535"/>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150536"/>
                                        </p:tgtEl>
                                        <p:attrNameLst>
                                          <p:attrName>style.visibility</p:attrName>
                                        </p:attrNameLst>
                                      </p:cBhvr>
                                      <p:to>
                                        <p:strVal val="visible"/>
                                      </p:to>
                                    </p:set>
                                    <p:animEffect transition="in" filter="fade">
                                      <p:cBhvr>
                                        <p:cTn id="11" dur="1000"/>
                                        <p:tgtEl>
                                          <p:spTgt spid="150536"/>
                                        </p:tgtEl>
                                      </p:cBhvr>
                                    </p:animEffect>
                                  </p:childTnLst>
                                </p:cTn>
                              </p:par>
                            </p:childTnLst>
                          </p:cTn>
                        </p:par>
                        <p:par>
                          <p:cTn id="12" fill="hold" nodeType="afterGroup">
                            <p:stCondLst>
                              <p:cond delay="1500"/>
                            </p:stCondLst>
                            <p:childTnLst>
                              <p:par>
                                <p:cTn id="13" presetID="26" presetClass="emph" presetSubtype="0" fill="hold" grpId="0" nodeType="afterEffect">
                                  <p:stCondLst>
                                    <p:cond delay="0"/>
                                  </p:stCondLst>
                                  <p:childTnLst>
                                    <p:animEffect transition="out" filter="fade">
                                      <p:cBhvr>
                                        <p:cTn id="14" dur="500" tmFilter="0, 0; .2, .5; .8, .5; 1, 0"/>
                                        <p:tgtEl>
                                          <p:spTgt spid="150536"/>
                                        </p:tgtEl>
                                      </p:cBhvr>
                                    </p:animEffect>
                                    <p:animScale>
                                      <p:cBhvr>
                                        <p:cTn id="15" dur="250" autoRev="1" fill="hold"/>
                                        <p:tgtEl>
                                          <p:spTgt spid="150536"/>
                                        </p:tgtEl>
                                      </p:cBhvr>
                                      <p:by x="105000" y="105000"/>
                                    </p:animScale>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xit" presetSubtype="0" fill="hold" grpId="0" nodeType="clickEffect">
                                  <p:stCondLst>
                                    <p:cond delay="0"/>
                                  </p:stCondLst>
                                  <p:childTnLst>
                                    <p:animEffect transition="out" filter="fade">
                                      <p:cBhvr>
                                        <p:cTn id="19" dur="1000"/>
                                        <p:tgtEl>
                                          <p:spTgt spid="29702"/>
                                        </p:tgtEl>
                                      </p:cBhvr>
                                    </p:animEffect>
                                    <p:anim calcmode="lin" valueType="num">
                                      <p:cBhvr>
                                        <p:cTn id="20" dur="1000"/>
                                        <p:tgtEl>
                                          <p:spTgt spid="29702"/>
                                        </p:tgtEl>
                                        <p:attrNameLst>
                                          <p:attrName>ppt_x</p:attrName>
                                        </p:attrNameLst>
                                      </p:cBhvr>
                                      <p:tavLst>
                                        <p:tav tm="0">
                                          <p:val>
                                            <p:strVal val="ppt_x"/>
                                          </p:val>
                                        </p:tav>
                                        <p:tav tm="100000">
                                          <p:val>
                                            <p:strVal val="ppt_x"/>
                                          </p:val>
                                        </p:tav>
                                      </p:tavLst>
                                    </p:anim>
                                    <p:anim calcmode="lin" valueType="num">
                                      <p:cBhvr>
                                        <p:cTn id="21" dur="1000"/>
                                        <p:tgtEl>
                                          <p:spTgt spid="29702"/>
                                        </p:tgtEl>
                                        <p:attrNameLst>
                                          <p:attrName>ppt_y</p:attrName>
                                        </p:attrNameLst>
                                      </p:cBhvr>
                                      <p:tavLst>
                                        <p:tav tm="0">
                                          <p:val>
                                            <p:strVal val="ppt_y"/>
                                          </p:val>
                                        </p:tav>
                                        <p:tav tm="100000">
                                          <p:val>
                                            <p:strVal val="ppt_y+.1"/>
                                          </p:val>
                                        </p:tav>
                                      </p:tavLst>
                                    </p:anim>
                                    <p:set>
                                      <p:cBhvr>
                                        <p:cTn id="22" dur="1" fill="hold">
                                          <p:stCondLst>
                                            <p:cond delay="999"/>
                                          </p:stCondLst>
                                        </p:cTn>
                                        <p:tgtEl>
                                          <p:spTgt spid="2970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0" nodeType="clickEffect">
                                  <p:stCondLst>
                                    <p:cond delay="0"/>
                                  </p:stCondLst>
                                  <p:childTnLst>
                                    <p:animEffect transition="out" filter="fade">
                                      <p:cBhvr>
                                        <p:cTn id="26" dur="500"/>
                                        <p:tgtEl>
                                          <p:spTgt spid="29701"/>
                                        </p:tgtEl>
                                      </p:cBhvr>
                                    </p:animEffect>
                                    <p:set>
                                      <p:cBhvr>
                                        <p:cTn id="27" dur="1" fill="hold">
                                          <p:stCondLst>
                                            <p:cond delay="499"/>
                                          </p:stCondLst>
                                        </p:cTn>
                                        <p:tgtEl>
                                          <p:spTgt spid="297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P spid="29702" grpId="0"/>
      <p:bldP spid="150535" grpId="0" animBg="1"/>
      <p:bldP spid="150536" grpId="0"/>
      <p:bldP spid="15053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2250232" y="3008596"/>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Symmetric Key</a:t>
            </a:r>
          </a:p>
        </p:txBody>
      </p:sp>
      <p:sp>
        <p:nvSpPr>
          <p:cNvPr id="3" name="Snip Diagonal Corner Rectangle 2"/>
          <p:cNvSpPr/>
          <p:nvPr/>
        </p:nvSpPr>
        <p:spPr>
          <a:xfrm>
            <a:off x="2133601" y="2160986"/>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Cryptography</a:t>
            </a:r>
          </a:p>
        </p:txBody>
      </p:sp>
    </p:spTree>
    <p:extLst>
      <p:ext uri="{BB962C8B-B14F-4D97-AF65-F5344CB8AC3E}">
        <p14:creationId xmlns:p14="http://schemas.microsoft.com/office/powerpoint/2010/main" val="47733965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latin typeface="Arial" pitchFamily="34" charset="0"/>
                <a:cs typeface="Arial" pitchFamily="34" charset="0"/>
              </a:rPr>
              <a:t>Authentication: </a:t>
            </a:r>
            <a:r>
              <a:rPr lang="en-GB" altLang="en-US" sz="3600" smtClean="0">
                <a:solidFill>
                  <a:schemeClr val="tx1"/>
                </a:solidFill>
                <a:latin typeface="Arial" pitchFamily="34" charset="0"/>
                <a:cs typeface="Arial" pitchFamily="34" charset="0"/>
              </a:rPr>
              <a:t>Secret Password</a:t>
            </a:r>
          </a:p>
        </p:txBody>
      </p:sp>
      <p:sp>
        <p:nvSpPr>
          <p:cNvPr id="52227" name="AutoShape 3"/>
          <p:cNvSpPr>
            <a:spLocks noChangeArrowheads="1"/>
          </p:cNvSpPr>
          <p:nvPr/>
        </p:nvSpPr>
        <p:spPr bwMode="auto">
          <a:xfrm>
            <a:off x="1153676" y="1452563"/>
            <a:ext cx="7401362" cy="833178"/>
          </a:xfrm>
          <a:prstGeom prst="roundRect">
            <a:avLst>
              <a:gd name="adj" fmla="val 1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r">
              <a:spcBef>
                <a:spcPct val="0"/>
              </a:spcBef>
              <a:buClr>
                <a:srgbClr val="FF0000"/>
              </a:buClr>
              <a:buSzPct val="100000"/>
              <a:buFont typeface="Comic Sans MS" pitchFamily="66" charset="0"/>
              <a:buNone/>
            </a:pPr>
            <a:r>
              <a:rPr lang="en-GB" altLang="en-US" sz="2400" u="sng">
                <a:solidFill>
                  <a:srgbClr val="FF0000"/>
                </a:solidFill>
                <a:latin typeface="Arial" pitchFamily="34" charset="0"/>
                <a:cs typeface="Arial" pitchFamily="34" charset="0"/>
              </a:rPr>
              <a:t>Protocol ap3.0:</a:t>
            </a:r>
            <a:r>
              <a:rPr lang="en-GB" altLang="en-US" sz="2400">
                <a:solidFill>
                  <a:srgbClr val="FF0000"/>
                </a:solidFill>
                <a:latin typeface="Arial" pitchFamily="34" charset="0"/>
                <a:cs typeface="Arial" pitchFamily="34" charset="0"/>
              </a:rPr>
              <a:t> </a:t>
            </a:r>
            <a:r>
              <a:rPr lang="en-GB" altLang="en-US" sz="2400">
                <a:latin typeface="Arial" pitchFamily="34" charset="0"/>
                <a:cs typeface="Arial" pitchFamily="34" charset="0"/>
              </a:rPr>
              <a:t>Alice says ''I am Alice'' and sends her</a:t>
            </a:r>
          </a:p>
          <a:p>
            <a:pPr algn="r">
              <a:spcBef>
                <a:spcPct val="0"/>
              </a:spcBef>
              <a:buClr>
                <a:srgbClr val="000000"/>
              </a:buClr>
              <a:buSzPct val="100000"/>
              <a:buFont typeface="Comic Sans MS" pitchFamily="66" charset="0"/>
              <a:buNone/>
            </a:pPr>
            <a:r>
              <a:rPr lang="en-GB" altLang="en-US" sz="2400">
                <a:latin typeface="Arial" pitchFamily="34" charset="0"/>
                <a:cs typeface="Arial" pitchFamily="34" charset="0"/>
              </a:rPr>
              <a:t> secret password to prove it.</a:t>
            </a:r>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2517775"/>
            <a:ext cx="716915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AutoShape 5"/>
          <p:cNvSpPr>
            <a:spLocks noChangeArrowheads="1"/>
          </p:cNvSpPr>
          <p:nvPr/>
        </p:nvSpPr>
        <p:spPr bwMode="auto">
          <a:xfrm>
            <a:off x="4244975" y="2328863"/>
            <a:ext cx="4479925" cy="3986212"/>
          </a:xfrm>
          <a:prstGeom prst="roundRect">
            <a:avLst>
              <a:gd name="adj" fmla="val 3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
        <p:nvSpPr>
          <p:cNvPr id="30726" name="AutoShape 6"/>
          <p:cNvSpPr>
            <a:spLocks noChangeArrowheads="1"/>
          </p:cNvSpPr>
          <p:nvPr/>
        </p:nvSpPr>
        <p:spPr bwMode="auto">
          <a:xfrm>
            <a:off x="5257800" y="3352800"/>
            <a:ext cx="2597150" cy="46037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Failure scenario?</a:t>
            </a:r>
          </a:p>
        </p:txBody>
      </p:sp>
      <p:sp>
        <p:nvSpPr>
          <p:cNvPr id="152583" name="AutoShape 7"/>
          <p:cNvSpPr>
            <a:spLocks/>
          </p:cNvSpPr>
          <p:nvPr/>
        </p:nvSpPr>
        <p:spPr bwMode="auto">
          <a:xfrm>
            <a:off x="4106863" y="5369794"/>
            <a:ext cx="4800600" cy="1054100"/>
          </a:xfrm>
          <a:prstGeom prst="borderCallout1">
            <a:avLst>
              <a:gd name="adj1" fmla="val 8333"/>
              <a:gd name="adj2" fmla="val -2042"/>
              <a:gd name="adj3" fmla="val -6463"/>
              <a:gd name="adj4" fmla="val -15801"/>
            </a:avLst>
          </a:prstGeom>
          <a:gradFill rotWithShape="1">
            <a:gsLst>
              <a:gs pos="0">
                <a:srgbClr val="33CCFF"/>
              </a:gs>
              <a:gs pos="50000">
                <a:srgbClr val="FFFF99"/>
              </a:gs>
              <a:gs pos="100000">
                <a:srgbClr val="33CCFF"/>
              </a:gs>
            </a:gsLst>
            <a:lin ang="5400000" scaled="1"/>
          </a:gradFill>
          <a:ln w="28575">
            <a:solidFill>
              <a:srgbClr val="FF0000"/>
            </a:solidFill>
            <a:miter lim="800000"/>
            <a:headEnd/>
            <a:tailEnd type="triangle" w="med" len="med"/>
          </a:ln>
        </p:spPr>
        <p:txBody>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GB" altLang="en-US" sz="2000">
                <a:solidFill>
                  <a:srgbClr val="3333CC"/>
                </a:solidFill>
                <a:latin typeface="Arial" pitchFamily="34" charset="0"/>
                <a:cs typeface="Arial" pitchFamily="34" charset="0"/>
              </a:rPr>
              <a:t>Passwords are sent as </a:t>
            </a:r>
            <a:r>
              <a:rPr lang="en-GB" altLang="en-US" sz="2000" b="1">
                <a:latin typeface="Arial" pitchFamily="34" charset="0"/>
                <a:cs typeface="Arial" pitchFamily="34" charset="0"/>
              </a:rPr>
              <a:t>cleartext</a:t>
            </a:r>
            <a:r>
              <a:rPr lang="en-GB" altLang="en-US" sz="2000">
                <a:solidFill>
                  <a:srgbClr val="3333CC"/>
                </a:solidFill>
                <a:latin typeface="Arial" pitchFamily="34" charset="0"/>
                <a:cs typeface="Arial" pitchFamily="34" charset="0"/>
              </a:rPr>
              <a:t> for some applications (e.g. Telnet).  Within the same LAN, it can be sniffed</a:t>
            </a:r>
          </a:p>
        </p:txBody>
      </p:sp>
      <p:sp>
        <p:nvSpPr>
          <p:cNvPr id="152584" name="Text Box 8"/>
          <p:cNvSpPr txBox="1">
            <a:spLocks noChangeArrowheads="1"/>
          </p:cNvSpPr>
          <p:nvPr/>
        </p:nvSpPr>
        <p:spPr bwMode="auto">
          <a:xfrm>
            <a:off x="4087813" y="6469932"/>
            <a:ext cx="1323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1800" b="1">
                <a:solidFill>
                  <a:srgbClr val="FF0000"/>
                </a:solidFill>
                <a:latin typeface="Arial" pitchFamily="34" charset="0"/>
                <a:cs typeface="Arial" pitchFamily="34" charset="0"/>
              </a:rPr>
              <a:t>WireShark</a:t>
            </a:r>
          </a:p>
        </p:txBody>
      </p:sp>
    </p:spTree>
    <p:extLst>
      <p:ext uri="{BB962C8B-B14F-4D97-AF65-F5344CB8AC3E}">
        <p14:creationId xmlns:p14="http://schemas.microsoft.com/office/powerpoint/2010/main" val="406847930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2583"/>
                                        </p:tgtEl>
                                        <p:attrNameLst>
                                          <p:attrName>style.visibility</p:attrName>
                                        </p:attrNameLst>
                                      </p:cBhvr>
                                      <p:to>
                                        <p:strVal val="visible"/>
                                      </p:to>
                                    </p:set>
                                    <p:animEffect transition="in" filter="randombar(horizontal)">
                                      <p:cBhvr>
                                        <p:cTn id="7" dur="500"/>
                                        <p:tgtEl>
                                          <p:spTgt spid="15258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152584"/>
                                        </p:tgtEl>
                                        <p:attrNameLst>
                                          <p:attrName>style.visibility</p:attrName>
                                        </p:attrNameLst>
                                      </p:cBhvr>
                                      <p:to>
                                        <p:strVal val="visible"/>
                                      </p:to>
                                    </p:set>
                                    <p:animEffect transition="in" filter="fade">
                                      <p:cBhvr>
                                        <p:cTn id="11" dur="500"/>
                                        <p:tgtEl>
                                          <p:spTgt spid="152584"/>
                                        </p:tgtEl>
                                      </p:cBhvr>
                                    </p:animEffect>
                                  </p:childTnLst>
                                </p:cTn>
                              </p:par>
                            </p:childTnLst>
                          </p:cTn>
                        </p:par>
                        <p:par>
                          <p:cTn id="12" fill="hold" nodeType="afterGroup">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152584"/>
                                        </p:tgtEl>
                                      </p:cBhvr>
                                    </p:animEffect>
                                    <p:animScale>
                                      <p:cBhvr>
                                        <p:cTn id="15" dur="250" autoRev="1" fill="hold"/>
                                        <p:tgtEl>
                                          <p:spTgt spid="152584"/>
                                        </p:tgtEl>
                                      </p:cBhvr>
                                      <p:by x="105000" y="105000"/>
                                    </p:animScale>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xit" presetSubtype="4" fill="hold" grpId="0" nodeType="clickEffect">
                                  <p:stCondLst>
                                    <p:cond delay="0"/>
                                  </p:stCondLst>
                                  <p:childTnLst>
                                    <p:anim calcmode="lin" valueType="num">
                                      <p:cBhvr additive="base">
                                        <p:cTn id="19" dur="500"/>
                                        <p:tgtEl>
                                          <p:spTgt spid="30726"/>
                                        </p:tgtEl>
                                        <p:attrNameLst>
                                          <p:attrName>ppt_x</p:attrName>
                                        </p:attrNameLst>
                                      </p:cBhvr>
                                      <p:tavLst>
                                        <p:tav tm="0">
                                          <p:val>
                                            <p:strVal val="ppt_x"/>
                                          </p:val>
                                        </p:tav>
                                        <p:tav tm="100000">
                                          <p:val>
                                            <p:strVal val="ppt_x"/>
                                          </p:val>
                                        </p:tav>
                                      </p:tavLst>
                                    </p:anim>
                                    <p:anim calcmode="lin" valueType="num">
                                      <p:cBhvr additive="base">
                                        <p:cTn id="20" dur="500"/>
                                        <p:tgtEl>
                                          <p:spTgt spid="30726"/>
                                        </p:tgtEl>
                                        <p:attrNameLst>
                                          <p:attrName>ppt_y</p:attrName>
                                        </p:attrNameLst>
                                      </p:cBhvr>
                                      <p:tavLst>
                                        <p:tav tm="0">
                                          <p:val>
                                            <p:strVal val="ppt_y"/>
                                          </p:val>
                                        </p:tav>
                                        <p:tav tm="100000">
                                          <p:val>
                                            <p:strVal val="1+ppt_h/2"/>
                                          </p:val>
                                        </p:tav>
                                      </p:tavLst>
                                    </p:anim>
                                    <p:set>
                                      <p:cBhvr>
                                        <p:cTn id="21" dur="1" fill="hold">
                                          <p:stCondLst>
                                            <p:cond delay="499"/>
                                          </p:stCondLst>
                                        </p:cTn>
                                        <p:tgtEl>
                                          <p:spTgt spid="30726"/>
                                        </p:tgtEl>
                                        <p:attrNameLst>
                                          <p:attrName>style.visibility</p:attrName>
                                        </p:attrNameLst>
                                      </p:cBhvr>
                                      <p:to>
                                        <p:strVal val="hidden"/>
                                      </p:to>
                                    </p:set>
                                  </p:childTnLst>
                                </p:cTn>
                              </p:par>
                            </p:childTnLst>
                          </p:cTn>
                        </p:par>
                        <p:par>
                          <p:cTn id="22" fill="hold" nodeType="afterGroup">
                            <p:stCondLst>
                              <p:cond delay="500"/>
                            </p:stCondLst>
                            <p:childTnLst>
                              <p:par>
                                <p:cTn id="23" presetID="10" presetClass="exit" presetSubtype="0" fill="hold" grpId="0" nodeType="afterEffect">
                                  <p:stCondLst>
                                    <p:cond delay="0"/>
                                  </p:stCondLst>
                                  <p:childTnLst>
                                    <p:animEffect transition="out" filter="fade">
                                      <p:cBhvr>
                                        <p:cTn id="24" dur="500"/>
                                        <p:tgtEl>
                                          <p:spTgt spid="30725"/>
                                        </p:tgtEl>
                                      </p:cBhvr>
                                    </p:animEffect>
                                    <p:set>
                                      <p:cBhvr>
                                        <p:cTn id="25" dur="1" fill="hold">
                                          <p:stCondLst>
                                            <p:cond delay="499"/>
                                          </p:stCondLst>
                                        </p:cTn>
                                        <p:tgtEl>
                                          <p:spTgt spid="307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6" grpId="0"/>
      <p:bldP spid="152583" grpId="0" animBg="1"/>
      <p:bldP spid="152584" grpId="0"/>
      <p:bldP spid="152584"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p:cNvSpPr>
            <a:spLocks noGrp="1" noChangeArrowheads="1"/>
          </p:cNvSpPr>
          <p:nvPr>
            <p:ph type="title"/>
          </p:nvPr>
        </p:nvSpPr>
        <p:spPr>
          <a:xfrm>
            <a:off x="0" y="0"/>
            <a:ext cx="9144000" cy="8382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latin typeface="Arial" pitchFamily="34" charset="0"/>
                <a:cs typeface="Arial" pitchFamily="34" charset="0"/>
              </a:rPr>
              <a:t>Authentication: </a:t>
            </a:r>
            <a:r>
              <a:rPr lang="en-GB" altLang="en-US" sz="3200" smtClean="0">
                <a:solidFill>
                  <a:schemeClr val="tx1"/>
                </a:solidFill>
                <a:latin typeface="Arial" pitchFamily="34" charset="0"/>
                <a:cs typeface="Arial" pitchFamily="34" charset="0"/>
              </a:rPr>
              <a:t>Encrypted Secret Password</a:t>
            </a:r>
          </a:p>
        </p:txBody>
      </p:sp>
      <p:sp>
        <p:nvSpPr>
          <p:cNvPr id="53251" name="AutoShape 2"/>
          <p:cNvSpPr>
            <a:spLocks noChangeArrowheads="1"/>
          </p:cNvSpPr>
          <p:nvPr/>
        </p:nvSpPr>
        <p:spPr bwMode="auto">
          <a:xfrm>
            <a:off x="666313" y="838200"/>
            <a:ext cx="7401362" cy="833178"/>
          </a:xfrm>
          <a:prstGeom prst="roundRect">
            <a:avLst>
              <a:gd name="adj" fmla="val 1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r">
              <a:spcBef>
                <a:spcPct val="0"/>
              </a:spcBef>
              <a:buClr>
                <a:srgbClr val="FF0000"/>
              </a:buClr>
              <a:buSzPct val="100000"/>
              <a:buFont typeface="Comic Sans MS" pitchFamily="66" charset="0"/>
              <a:buNone/>
            </a:pPr>
            <a:r>
              <a:rPr lang="en-GB" altLang="en-US" sz="2400" u="sng">
                <a:solidFill>
                  <a:srgbClr val="FF0000"/>
                </a:solidFill>
                <a:latin typeface="Arial" pitchFamily="34" charset="0"/>
                <a:cs typeface="Arial" pitchFamily="34" charset="0"/>
              </a:rPr>
              <a:t>Protocol ap3.1:</a:t>
            </a:r>
            <a:r>
              <a:rPr lang="en-GB" altLang="en-US" sz="2400">
                <a:solidFill>
                  <a:srgbClr val="FF0000"/>
                </a:solidFill>
                <a:latin typeface="Arial" pitchFamily="34" charset="0"/>
                <a:cs typeface="Arial" pitchFamily="34" charset="0"/>
              </a:rPr>
              <a:t> </a:t>
            </a:r>
            <a:r>
              <a:rPr lang="en-GB" altLang="en-US" sz="2400">
                <a:latin typeface="Arial" pitchFamily="34" charset="0"/>
                <a:cs typeface="Arial" pitchFamily="34" charset="0"/>
              </a:rPr>
              <a:t>Alice says ''I am Alice'' and sends her</a:t>
            </a:r>
          </a:p>
          <a:p>
            <a:pPr algn="r">
              <a:spcBef>
                <a:spcPct val="0"/>
              </a:spcBef>
              <a:buClr>
                <a:srgbClr val="000000"/>
              </a:buClr>
              <a:buSzPct val="100000"/>
              <a:buFont typeface="Comic Sans MS" pitchFamily="66" charset="0"/>
              <a:buNone/>
            </a:pPr>
            <a:r>
              <a:rPr lang="en-GB" altLang="en-US" sz="2400">
                <a:latin typeface="Arial" pitchFamily="34" charset="0"/>
                <a:cs typeface="Arial" pitchFamily="34" charset="0"/>
              </a:rPr>
              <a:t> </a:t>
            </a:r>
            <a:r>
              <a:rPr lang="en-GB" altLang="en-US" sz="2400" i="1">
                <a:latin typeface="Arial" pitchFamily="34" charset="0"/>
                <a:cs typeface="Arial" pitchFamily="34" charset="0"/>
              </a:rPr>
              <a:t>encrypted</a:t>
            </a:r>
            <a:r>
              <a:rPr lang="en-GB" altLang="en-US" sz="2400">
                <a:latin typeface="Arial" pitchFamily="34" charset="0"/>
                <a:cs typeface="Arial" pitchFamily="34" charset="0"/>
              </a:rPr>
              <a:t> secret password to prove it.</a:t>
            </a:r>
          </a:p>
        </p:txBody>
      </p:sp>
      <p:pic>
        <p:nvPicPr>
          <p:cNvPr id="532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24113"/>
            <a:ext cx="7996238"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AutoShape 4"/>
          <p:cNvSpPr>
            <a:spLocks noChangeArrowheads="1"/>
          </p:cNvSpPr>
          <p:nvPr/>
        </p:nvSpPr>
        <p:spPr bwMode="auto">
          <a:xfrm>
            <a:off x="4244975" y="2328863"/>
            <a:ext cx="4479925" cy="4079875"/>
          </a:xfrm>
          <a:prstGeom prst="roundRect">
            <a:avLst>
              <a:gd name="adj" fmla="val 3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
        <p:nvSpPr>
          <p:cNvPr id="31750" name="AutoShape 5"/>
          <p:cNvSpPr>
            <a:spLocks noChangeArrowheads="1"/>
          </p:cNvSpPr>
          <p:nvPr/>
        </p:nvSpPr>
        <p:spPr bwMode="auto">
          <a:xfrm>
            <a:off x="4622800" y="3276600"/>
            <a:ext cx="2597150" cy="46037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Failure scenario?</a:t>
            </a:r>
          </a:p>
        </p:txBody>
      </p:sp>
      <p:grpSp>
        <p:nvGrpSpPr>
          <p:cNvPr id="53255" name="Group 6"/>
          <p:cNvGrpSpPr>
            <a:grpSpLocks/>
          </p:cNvGrpSpPr>
          <p:nvPr/>
        </p:nvGrpSpPr>
        <p:grpSpPr bwMode="auto">
          <a:xfrm>
            <a:off x="896938" y="2935288"/>
            <a:ext cx="2157412" cy="644525"/>
            <a:chOff x="926" y="1880"/>
            <a:chExt cx="1359" cy="406"/>
          </a:xfrm>
        </p:grpSpPr>
        <p:sp>
          <p:nvSpPr>
            <p:cNvPr id="53261" name="AutoShape 7"/>
            <p:cNvSpPr>
              <a:spLocks noChangeArrowheads="1"/>
            </p:cNvSpPr>
            <p:nvPr/>
          </p:nvSpPr>
          <p:spPr bwMode="auto">
            <a:xfrm>
              <a:off x="926" y="1880"/>
              <a:ext cx="1359" cy="404"/>
            </a:xfrm>
            <a:prstGeom prst="roundRect">
              <a:avLst>
                <a:gd name="adj" fmla="val 24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
          <p:nvSpPr>
            <p:cNvPr id="53262" name="AutoShape 8"/>
            <p:cNvSpPr>
              <a:spLocks noChangeArrowheads="1"/>
            </p:cNvSpPr>
            <p:nvPr/>
          </p:nvSpPr>
          <p:spPr bwMode="auto">
            <a:xfrm>
              <a:off x="926" y="1880"/>
              <a:ext cx="1359" cy="406"/>
            </a:xfrm>
            <a:prstGeom prst="roundRect">
              <a:avLst>
                <a:gd name="adj" fmla="val 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1800">
                  <a:solidFill>
                    <a:srgbClr val="FF0000"/>
                  </a:solidFill>
                  <a:latin typeface="Arial" pitchFamily="34" charset="0"/>
                  <a:cs typeface="Arial" pitchFamily="34" charset="0"/>
                </a:rPr>
                <a:t>I am Alice</a:t>
              </a:r>
            </a:p>
            <a:p>
              <a:pPr algn="ctr">
                <a:spcBef>
                  <a:spcPct val="0"/>
                </a:spcBef>
                <a:buClr>
                  <a:srgbClr val="FF0000"/>
                </a:buClr>
                <a:buSzPct val="100000"/>
                <a:buFont typeface="Comic Sans MS" pitchFamily="66" charset="0"/>
                <a:buNone/>
              </a:pPr>
              <a:r>
                <a:rPr lang="en-GB" altLang="en-US" sz="1800">
                  <a:solidFill>
                    <a:srgbClr val="FF0000"/>
                  </a:solidFill>
                  <a:latin typeface="Arial" pitchFamily="34" charset="0"/>
                  <a:cs typeface="Arial" pitchFamily="34" charset="0"/>
                </a:rPr>
                <a:t>encrypt(password)</a:t>
              </a:r>
            </a:p>
          </p:txBody>
        </p:sp>
      </p:grpSp>
      <p:sp>
        <p:nvSpPr>
          <p:cNvPr id="28682" name="AutoShape 10"/>
          <p:cNvSpPr>
            <a:spLocks/>
          </p:cNvSpPr>
          <p:nvPr/>
        </p:nvSpPr>
        <p:spPr bwMode="auto">
          <a:xfrm>
            <a:off x="3022600" y="5436294"/>
            <a:ext cx="6121400" cy="735906"/>
          </a:xfrm>
          <a:prstGeom prst="borderCallout1">
            <a:avLst>
              <a:gd name="adj1" fmla="val 6819"/>
              <a:gd name="adj2" fmla="val -2042"/>
              <a:gd name="adj3" fmla="val -2403"/>
              <a:gd name="adj4" fmla="val -5079"/>
            </a:avLst>
          </a:prstGeom>
          <a:gradFill rotWithShape="1">
            <a:gsLst>
              <a:gs pos="0">
                <a:srgbClr val="33CCFF"/>
              </a:gs>
              <a:gs pos="50000">
                <a:srgbClr val="FFFF99"/>
              </a:gs>
              <a:gs pos="100000">
                <a:srgbClr val="33CCFF"/>
              </a:gs>
            </a:gsLst>
            <a:lin ang="5400000" scaled="1"/>
          </a:gradFill>
          <a:ln w="28575">
            <a:solidFill>
              <a:srgbClr val="FF0000"/>
            </a:solidFill>
            <a:miter lim="800000"/>
            <a:headEnd/>
            <a:tailEnd type="triangle" w="med" len="med"/>
          </a:ln>
        </p:spPr>
        <p:txBody>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GB" altLang="en-US" sz="1400" u="sng" dirty="0">
                <a:solidFill>
                  <a:srgbClr val="3333CC"/>
                </a:solidFill>
                <a:latin typeface="Arial" pitchFamily="34" charset="0"/>
                <a:cs typeface="Arial" pitchFamily="34" charset="0"/>
              </a:rPr>
              <a:t>Playback attack:</a:t>
            </a:r>
            <a:r>
              <a:rPr lang="en-GB" altLang="en-US" sz="1400" dirty="0">
                <a:solidFill>
                  <a:srgbClr val="3333CC"/>
                </a:solidFill>
                <a:latin typeface="Arial" pitchFamily="34" charset="0"/>
                <a:cs typeface="Arial" pitchFamily="34" charset="0"/>
              </a:rPr>
              <a:t>  </a:t>
            </a:r>
          </a:p>
          <a:p>
            <a:pPr>
              <a:spcBef>
                <a:spcPct val="0"/>
              </a:spcBef>
              <a:buClrTx/>
              <a:buSzTx/>
              <a:buFontTx/>
              <a:buNone/>
            </a:pPr>
            <a:r>
              <a:rPr lang="en-GB" altLang="en-US" sz="1400" dirty="0">
                <a:solidFill>
                  <a:srgbClr val="3333CC"/>
                </a:solidFill>
                <a:latin typeface="Arial" pitchFamily="34" charset="0"/>
                <a:cs typeface="Arial" pitchFamily="34" charset="0"/>
              </a:rPr>
              <a:t>record encrypted password, playback encrypted password version to Bob to pretend that she is Alice</a:t>
            </a:r>
          </a:p>
        </p:txBody>
      </p:sp>
      <p:sp>
        <p:nvSpPr>
          <p:cNvPr id="28683" name="Text Box 11"/>
          <p:cNvSpPr txBox="1">
            <a:spLocks noChangeArrowheads="1"/>
          </p:cNvSpPr>
          <p:nvPr/>
        </p:nvSpPr>
        <p:spPr bwMode="auto">
          <a:xfrm>
            <a:off x="3311525" y="6208315"/>
            <a:ext cx="31082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1400" b="1" dirty="0">
                <a:solidFill>
                  <a:srgbClr val="FF0000"/>
                </a:solidFill>
                <a:latin typeface="Arial" pitchFamily="34" charset="0"/>
                <a:cs typeface="Arial" pitchFamily="34" charset="0"/>
              </a:rPr>
              <a:t>*Password is not learned by Trudy</a:t>
            </a:r>
          </a:p>
        </p:txBody>
      </p:sp>
      <p:sp>
        <p:nvSpPr>
          <p:cNvPr id="28684" name="Text Box 12"/>
          <p:cNvSpPr txBox="1">
            <a:spLocks noChangeArrowheads="1"/>
          </p:cNvSpPr>
          <p:nvPr/>
        </p:nvSpPr>
        <p:spPr bwMode="auto">
          <a:xfrm>
            <a:off x="0" y="6461125"/>
            <a:ext cx="91440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dirty="0">
                <a:solidFill>
                  <a:srgbClr val="3333CC"/>
                </a:solidFill>
                <a:latin typeface="Arial" pitchFamily="34" charset="0"/>
                <a:cs typeface="Arial" pitchFamily="34" charset="0"/>
              </a:rPr>
              <a:t>Pitfall:  same password is used over and over again.</a:t>
            </a:r>
          </a:p>
        </p:txBody>
      </p:sp>
      <p:sp>
        <p:nvSpPr>
          <p:cNvPr id="28685" name="Text Box 13"/>
          <p:cNvSpPr txBox="1">
            <a:spLocks noChangeArrowheads="1"/>
          </p:cNvSpPr>
          <p:nvPr/>
        </p:nvSpPr>
        <p:spPr bwMode="auto">
          <a:xfrm>
            <a:off x="0" y="1812925"/>
            <a:ext cx="9144000" cy="396875"/>
          </a:xfrm>
          <a:prstGeom prst="rect">
            <a:avLst/>
          </a:prstGeom>
          <a:gradFill rotWithShape="1">
            <a:gsLst>
              <a:gs pos="0">
                <a:srgbClr val="5EED41"/>
              </a:gs>
              <a:gs pos="50000">
                <a:schemeClr val="bg1"/>
              </a:gs>
              <a:gs pos="100000">
                <a:srgbClr val="5EED41"/>
              </a:gs>
            </a:gsLst>
            <a:lin ang="5400000" scaled="1"/>
          </a:gradFill>
          <a:ln w="9525">
            <a:noFill/>
            <a:miter lim="800000"/>
            <a:headEnd/>
            <a:tailEnd/>
          </a:ln>
          <a:effectLst/>
        </p:spPr>
        <p:txBody>
          <a:bodyPr>
            <a:spAutoFit/>
          </a:bodyPr>
          <a:lstStyle/>
          <a:p>
            <a:pPr>
              <a:defRPr/>
            </a:pPr>
            <a:r>
              <a:rPr lang="en-US" sz="2000" dirty="0">
                <a:solidFill>
                  <a:srgbClr val="3333CC"/>
                </a:solidFill>
                <a:latin typeface="Arial" pitchFamily="34" charset="0"/>
                <a:cs typeface="Arial" pitchFamily="34" charset="0"/>
              </a:rPr>
              <a:t>Assumption:  Symmetric key cryptography is employed</a:t>
            </a:r>
          </a:p>
        </p:txBody>
      </p:sp>
      <p:sp>
        <p:nvSpPr>
          <p:cNvPr id="28686" name="Text Box 14"/>
          <p:cNvSpPr txBox="1">
            <a:spLocks noChangeArrowheads="1"/>
          </p:cNvSpPr>
          <p:nvPr/>
        </p:nvSpPr>
        <p:spPr bwMode="auto">
          <a:xfrm>
            <a:off x="6781800" y="1812925"/>
            <a:ext cx="2362200" cy="396875"/>
          </a:xfrm>
          <a:prstGeom prst="rect">
            <a:avLst/>
          </a:prstGeom>
          <a:gradFill rotWithShape="1">
            <a:gsLst>
              <a:gs pos="0">
                <a:srgbClr val="FF0000"/>
              </a:gs>
              <a:gs pos="50000">
                <a:schemeClr val="bg1"/>
              </a:gs>
              <a:gs pos="100000">
                <a:srgbClr val="FF0000"/>
              </a:gs>
            </a:gsLst>
            <a:lin ang="5400000" scaled="1"/>
          </a:gradFill>
          <a:ln w="9525">
            <a:noFill/>
            <a:miter lim="800000"/>
            <a:headEnd/>
            <a:tailEnd/>
          </a:ln>
          <a:effectLst/>
        </p:spPr>
        <p:txBody>
          <a:bodyPr>
            <a:spAutoFit/>
          </a:bodyPr>
          <a:lstStyle/>
          <a:p>
            <a:pPr>
              <a:defRPr/>
            </a:pPr>
            <a:r>
              <a:rPr lang="en-US" sz="2000" dirty="0" smtClean="0">
                <a:solidFill>
                  <a:srgbClr val="3333CC"/>
                </a:solidFill>
                <a:latin typeface="Arial" pitchFamily="34" charset="0"/>
                <a:cs typeface="Arial" pitchFamily="34" charset="0"/>
              </a:rPr>
              <a:t>Shared </a:t>
            </a:r>
            <a:r>
              <a:rPr lang="en-US" sz="2000" dirty="0">
                <a:solidFill>
                  <a:srgbClr val="3333CC"/>
                </a:solidFill>
                <a:latin typeface="Arial" pitchFamily="34" charset="0"/>
                <a:cs typeface="Arial" pitchFamily="34" charset="0"/>
              </a:rPr>
              <a:t>Secret key</a:t>
            </a:r>
          </a:p>
        </p:txBody>
      </p:sp>
    </p:spTree>
    <p:extLst>
      <p:ext uri="{BB962C8B-B14F-4D97-AF65-F5344CB8AC3E}">
        <p14:creationId xmlns:p14="http://schemas.microsoft.com/office/powerpoint/2010/main" val="98663666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85"/>
                                        </p:tgtEl>
                                        <p:attrNameLst>
                                          <p:attrName>style.visibility</p:attrName>
                                        </p:attrNameLst>
                                      </p:cBhvr>
                                      <p:to>
                                        <p:strVal val="visible"/>
                                      </p:to>
                                    </p:set>
                                    <p:animEffect transition="in" filter="fade">
                                      <p:cBhvr>
                                        <p:cTn id="7" dur="500"/>
                                        <p:tgtEl>
                                          <p:spTgt spid="286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686"/>
                                        </p:tgtEl>
                                        <p:attrNameLst>
                                          <p:attrName>style.visibility</p:attrName>
                                        </p:attrNameLst>
                                      </p:cBhvr>
                                      <p:to>
                                        <p:strVal val="visible"/>
                                      </p:to>
                                    </p:set>
                                    <p:animEffect transition="in" filter="fade">
                                      <p:cBhvr>
                                        <p:cTn id="10" dur="500"/>
                                        <p:tgtEl>
                                          <p:spTgt spid="2868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8682"/>
                                        </p:tgtEl>
                                        <p:attrNameLst>
                                          <p:attrName>style.visibility</p:attrName>
                                        </p:attrNameLst>
                                      </p:cBhvr>
                                      <p:to>
                                        <p:strVal val="visible"/>
                                      </p:to>
                                    </p:set>
                                    <p:animEffect transition="in" filter="randombar(horizontal)">
                                      <p:cBhvr>
                                        <p:cTn id="15" dur="500"/>
                                        <p:tgtEl>
                                          <p:spTgt spid="28682"/>
                                        </p:tgtEl>
                                      </p:cBhvr>
                                    </p:animEffect>
                                  </p:childTnLst>
                                </p:cTn>
                              </p:par>
                            </p:childTnLst>
                          </p:cTn>
                        </p:par>
                        <p:par>
                          <p:cTn id="16" fill="hold">
                            <p:stCondLst>
                              <p:cond delay="500"/>
                            </p:stCondLst>
                            <p:childTnLst>
                              <p:par>
                                <p:cTn id="17" presetID="10" presetClass="entr" presetSubtype="0" fill="hold" grpId="1" nodeType="afterEffect">
                                  <p:stCondLst>
                                    <p:cond delay="0"/>
                                  </p:stCondLst>
                                  <p:childTnLst>
                                    <p:set>
                                      <p:cBhvr>
                                        <p:cTn id="18" dur="1" fill="hold">
                                          <p:stCondLst>
                                            <p:cond delay="0"/>
                                          </p:stCondLst>
                                        </p:cTn>
                                        <p:tgtEl>
                                          <p:spTgt spid="28683"/>
                                        </p:tgtEl>
                                        <p:attrNameLst>
                                          <p:attrName>style.visibility</p:attrName>
                                        </p:attrNameLst>
                                      </p:cBhvr>
                                      <p:to>
                                        <p:strVal val="visible"/>
                                      </p:to>
                                    </p:set>
                                    <p:animEffect transition="in" filter="fade">
                                      <p:cBhvr>
                                        <p:cTn id="19" dur="500"/>
                                        <p:tgtEl>
                                          <p:spTgt spid="28683"/>
                                        </p:tgtEl>
                                      </p:cBhvr>
                                    </p:animEffect>
                                  </p:childTnLst>
                                </p:cTn>
                              </p:par>
                            </p:childTnLst>
                          </p:cTn>
                        </p:par>
                        <p:par>
                          <p:cTn id="20" fill="hold" nodeType="afterGroup">
                            <p:stCondLst>
                              <p:cond delay="1000"/>
                            </p:stCondLst>
                            <p:childTnLst>
                              <p:par>
                                <p:cTn id="21" presetID="26" presetClass="emph" presetSubtype="0" fill="hold" grpId="0" nodeType="afterEffect">
                                  <p:stCondLst>
                                    <p:cond delay="0"/>
                                  </p:stCondLst>
                                  <p:childTnLst>
                                    <p:animEffect transition="out" filter="fade">
                                      <p:cBhvr>
                                        <p:cTn id="22" dur="500" tmFilter="0, 0; .2, .5; .8, .5; 1, 0"/>
                                        <p:tgtEl>
                                          <p:spTgt spid="28683"/>
                                        </p:tgtEl>
                                      </p:cBhvr>
                                    </p:animEffect>
                                    <p:animScale>
                                      <p:cBhvr>
                                        <p:cTn id="23" dur="250" autoRev="1" fill="hold"/>
                                        <p:tgtEl>
                                          <p:spTgt spid="28683"/>
                                        </p:tgtEl>
                                      </p:cBhvr>
                                      <p:by x="105000" y="105000"/>
                                    </p:animScale>
                                  </p:childTnLst>
                                </p:cTn>
                              </p:par>
                            </p:childTnLst>
                          </p:cTn>
                        </p:par>
                        <p:par>
                          <p:cTn id="24" fill="hold" nodeType="afterGroup">
                            <p:stCondLst>
                              <p:cond delay="1500"/>
                            </p:stCondLst>
                            <p:childTnLst>
                              <p:par>
                                <p:cTn id="25" presetID="39" presetClass="entr" presetSubtype="0" accel="100000" fill="hold" grpId="0" nodeType="afterEffect">
                                  <p:stCondLst>
                                    <p:cond delay="0"/>
                                  </p:stCondLst>
                                  <p:childTnLst>
                                    <p:set>
                                      <p:cBhvr>
                                        <p:cTn id="26" dur="1" fill="hold">
                                          <p:stCondLst>
                                            <p:cond delay="0"/>
                                          </p:stCondLst>
                                        </p:cTn>
                                        <p:tgtEl>
                                          <p:spTgt spid="28684"/>
                                        </p:tgtEl>
                                        <p:attrNameLst>
                                          <p:attrName>style.visibility</p:attrName>
                                        </p:attrNameLst>
                                      </p:cBhvr>
                                      <p:to>
                                        <p:strVal val="visible"/>
                                      </p:to>
                                    </p:set>
                                    <p:anim calcmode="lin" valueType="num">
                                      <p:cBhvr>
                                        <p:cTn id="27" dur="500" fill="hold"/>
                                        <p:tgtEl>
                                          <p:spTgt spid="28684"/>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28684"/>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28684"/>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28684"/>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xit" presetSubtype="21" fill="hold" grpId="0" nodeType="clickEffect">
                                  <p:stCondLst>
                                    <p:cond delay="0"/>
                                  </p:stCondLst>
                                  <p:childTnLst>
                                    <p:animEffect transition="out" filter="barn(inVertical)">
                                      <p:cBhvr>
                                        <p:cTn id="34" dur="500"/>
                                        <p:tgtEl>
                                          <p:spTgt spid="31750"/>
                                        </p:tgtEl>
                                      </p:cBhvr>
                                    </p:animEffect>
                                    <p:set>
                                      <p:cBhvr>
                                        <p:cTn id="35" dur="1" fill="hold">
                                          <p:stCondLst>
                                            <p:cond delay="499"/>
                                          </p:stCondLst>
                                        </p:cTn>
                                        <p:tgtEl>
                                          <p:spTgt spid="31750"/>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grpId="0" nodeType="clickEffect">
                                  <p:stCondLst>
                                    <p:cond delay="0"/>
                                  </p:stCondLst>
                                  <p:childTnLst>
                                    <p:animEffect transition="out" filter="fade">
                                      <p:cBhvr>
                                        <p:cTn id="39" dur="500"/>
                                        <p:tgtEl>
                                          <p:spTgt spid="31749"/>
                                        </p:tgtEl>
                                      </p:cBhvr>
                                    </p:animEffect>
                                    <p:set>
                                      <p:cBhvr>
                                        <p:cTn id="40" dur="1" fill="hold">
                                          <p:stCondLst>
                                            <p:cond delay="499"/>
                                          </p:stCondLst>
                                        </p:cTn>
                                        <p:tgtEl>
                                          <p:spTgt spid="317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p:bldP spid="28682" grpId="0" animBg="1"/>
      <p:bldP spid="28683" grpId="0"/>
      <p:bldP spid="28683" grpId="1"/>
      <p:bldP spid="28684" grpId="0" animBg="1"/>
      <p:bldP spid="28685" grpId="0" animBg="1"/>
      <p:bldP spid="2868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0"/>
            <a:ext cx="9144000" cy="838200"/>
          </a:xfrm>
          <a:gradFill rotWithShape="0">
            <a:gsLst>
              <a:gs pos="0">
                <a:srgbClr val="FFF200"/>
              </a:gs>
              <a:gs pos="45000">
                <a:srgbClr val="FF7A00"/>
              </a:gs>
              <a:gs pos="70000">
                <a:srgbClr val="FF0300"/>
              </a:gs>
              <a:gs pos="100000">
                <a:srgbClr val="4D0808"/>
              </a:gs>
            </a:gsLst>
            <a:path path="shape">
              <a:fillToRect l="50000" t="50000" r="50000" b="50000"/>
            </a:path>
          </a:gradFill>
        </p:spPr>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u="none" smtClean="0">
                <a:solidFill>
                  <a:schemeClr val="bg1"/>
                </a:solidFill>
                <a:latin typeface="Arial" pitchFamily="34" charset="0"/>
                <a:cs typeface="Arial" pitchFamily="34" charset="0"/>
              </a:rPr>
              <a:t>Playback Attack</a:t>
            </a:r>
          </a:p>
        </p:txBody>
      </p:sp>
      <p:sp>
        <p:nvSpPr>
          <p:cNvPr id="154627" name="Text Box 3"/>
          <p:cNvSpPr txBox="1">
            <a:spLocks noChangeArrowheads="1"/>
          </p:cNvSpPr>
          <p:nvPr/>
        </p:nvSpPr>
        <p:spPr bwMode="auto">
          <a:xfrm>
            <a:off x="0" y="8382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CC"/>
                </a:solidFill>
                <a:latin typeface="Arial" pitchFamily="34" charset="0"/>
                <a:cs typeface="Arial" pitchFamily="34" charset="0"/>
              </a:rPr>
              <a:t>How to solve it?</a:t>
            </a:r>
            <a:endParaRPr lang="en-GB" sz="2800" b="1">
              <a:solidFill>
                <a:srgbClr val="3333CC"/>
              </a:solidFill>
              <a:latin typeface="Arial" pitchFamily="34" charset="0"/>
              <a:cs typeface="Arial" pitchFamily="34" charset="0"/>
            </a:endParaRPr>
          </a:p>
        </p:txBody>
      </p:sp>
      <p:sp>
        <p:nvSpPr>
          <p:cNvPr id="154630" name="AutoShape 6"/>
          <p:cNvSpPr>
            <a:spLocks noChangeArrowheads="1"/>
          </p:cNvSpPr>
          <p:nvPr/>
        </p:nvSpPr>
        <p:spPr bwMode="auto">
          <a:xfrm>
            <a:off x="0" y="3657600"/>
            <a:ext cx="9144000" cy="419539"/>
          </a:xfrm>
          <a:prstGeom prst="roundRect">
            <a:avLst>
              <a:gd name="adj" fmla="val 347"/>
            </a:avLst>
          </a:prstGeom>
          <a:solidFill>
            <a:schemeClr val="bg1">
              <a:lumMod val="85000"/>
            </a:schemeClr>
          </a:solidFill>
          <a:ln w="9525">
            <a:noFill/>
            <a:round/>
            <a:headEnd/>
            <a:tailEnd/>
          </a:ln>
        </p:spPr>
        <p:txBody>
          <a:bodyPr lIns="90000" tIns="46800" rIns="90000" bIns="46800">
            <a:spAutoFit/>
          </a:bodyPr>
          <a:lstStyle/>
          <a:p>
            <a:pPr>
              <a:lnSpc>
                <a:spcPct val="88000"/>
              </a:lnSpc>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a:solidFill>
                  <a:srgbClr val="000000"/>
                </a:solidFill>
                <a:latin typeface="Arial" pitchFamily="34" charset="0"/>
                <a:cs typeface="Arial" pitchFamily="34" charset="0"/>
              </a:rPr>
              <a:t>Use a different password each time</a:t>
            </a:r>
          </a:p>
        </p:txBody>
      </p:sp>
      <p:sp>
        <p:nvSpPr>
          <p:cNvPr id="54277" name="Rectangle 10"/>
          <p:cNvSpPr>
            <a:spLocks noChangeArrowheads="1"/>
          </p:cNvSpPr>
          <p:nvPr/>
        </p:nvSpPr>
        <p:spPr bwMode="auto">
          <a:xfrm>
            <a:off x="0" y="1536700"/>
            <a:ext cx="2680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GB" altLang="en-US" sz="2400" b="1" u="sng">
                <a:solidFill>
                  <a:srgbClr val="FF0000"/>
                </a:solidFill>
                <a:latin typeface="Arial" pitchFamily="34" charset="0"/>
                <a:cs typeface="Arial" pitchFamily="34" charset="0"/>
              </a:rPr>
              <a:t>Failure Scenario:</a:t>
            </a:r>
            <a:endParaRPr lang="en-US" altLang="en-US" sz="2400" b="1" u="sng">
              <a:latin typeface="Arial" pitchFamily="34" charset="0"/>
              <a:cs typeface="Arial" pitchFamily="34" charset="0"/>
            </a:endParaRPr>
          </a:p>
        </p:txBody>
      </p:sp>
      <p:sp>
        <p:nvSpPr>
          <p:cNvPr id="154635" name="AutoShape 11"/>
          <p:cNvSpPr>
            <a:spLocks noChangeArrowheads="1"/>
          </p:cNvSpPr>
          <p:nvPr/>
        </p:nvSpPr>
        <p:spPr bwMode="auto">
          <a:xfrm>
            <a:off x="685800" y="4191000"/>
            <a:ext cx="8458200" cy="755650"/>
          </a:xfrm>
          <a:prstGeom prst="roundRect">
            <a:avLst>
              <a:gd name="adj" fmla="val 347"/>
            </a:avLst>
          </a:prstGeom>
          <a:solidFill>
            <a:schemeClr val="bg1">
              <a:lumMod val="85000"/>
            </a:schemeClr>
          </a:solidFill>
          <a:ln w="9525">
            <a:noFill/>
            <a:round/>
            <a:headEnd/>
            <a:tailEnd/>
          </a:ln>
        </p:spPr>
        <p:txBody>
          <a:bodyPr lIns="90000" tIns="46800" rIns="90000" bIns="46800">
            <a:spAutoFit/>
          </a:bodyPr>
          <a:lstStyle/>
          <a:p>
            <a:pPr>
              <a:lnSpc>
                <a:spcPct val="88000"/>
              </a:lnSpc>
              <a:buClr>
                <a:srgbClr val="000000"/>
              </a:buClr>
              <a:buSzPct val="100000"/>
              <a:buFont typeface="Courier New" pitchFamily="49"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a:solidFill>
                  <a:srgbClr val="000000"/>
                </a:solidFill>
                <a:latin typeface="Arial" pitchFamily="34" charset="0"/>
                <a:cs typeface="Arial" pitchFamily="34" charset="0"/>
              </a:rPr>
              <a:t> use a sequence of passwords or password generator (could be a </a:t>
            </a:r>
            <a:r>
              <a:rPr lang="en-GB" dirty="0">
                <a:solidFill>
                  <a:srgbClr val="0000FF"/>
                </a:solidFill>
                <a:effectLst>
                  <a:outerShdw blurRad="38100" dist="38100" dir="2700000" algn="tl">
                    <a:srgbClr val="000000">
                      <a:alpha val="43137"/>
                    </a:srgbClr>
                  </a:outerShdw>
                </a:effectLst>
                <a:latin typeface="Arial" pitchFamily="34" charset="0"/>
                <a:cs typeface="Arial" pitchFamily="34" charset="0"/>
              </a:rPr>
              <a:t>number</a:t>
            </a:r>
            <a:r>
              <a:rPr lang="en-GB" dirty="0">
                <a:solidFill>
                  <a:srgbClr val="000000"/>
                </a:solidFill>
                <a:latin typeface="Arial" pitchFamily="34" charset="0"/>
                <a:cs typeface="Arial" pitchFamily="34" charset="0"/>
              </a:rPr>
              <a:t>)</a:t>
            </a:r>
          </a:p>
        </p:txBody>
      </p:sp>
      <p:sp>
        <p:nvSpPr>
          <p:cNvPr id="154636" name="AutoShape 12"/>
          <p:cNvSpPr>
            <a:spLocks noChangeArrowheads="1"/>
          </p:cNvSpPr>
          <p:nvPr/>
        </p:nvSpPr>
        <p:spPr bwMode="auto">
          <a:xfrm>
            <a:off x="0" y="2070100"/>
            <a:ext cx="9144000" cy="744564"/>
          </a:xfrm>
          <a:prstGeom prst="roundRect">
            <a:avLst>
              <a:gd name="adj" fmla="val 347"/>
            </a:avLst>
          </a:prstGeom>
          <a:solidFill>
            <a:schemeClr val="bg1">
              <a:lumMod val="85000"/>
            </a:schemeClr>
          </a:solidFill>
          <a:ln w="9525">
            <a:noFill/>
            <a:round/>
            <a:headEnd/>
            <a:tailEnd/>
          </a:ln>
        </p:spPr>
        <p:txBody>
          <a:bodyPr lIns="90000" tIns="46800" rIns="90000" bIns="46800">
            <a:spAutoFit/>
          </a:bodyPr>
          <a:lstStyle/>
          <a:p>
            <a:pPr>
              <a:lnSpc>
                <a:spcPct val="88000"/>
              </a:lnSpc>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a:solidFill>
                  <a:srgbClr val="000000"/>
                </a:solidFill>
                <a:latin typeface="Arial" pitchFamily="34" charset="0"/>
                <a:cs typeface="Arial" pitchFamily="34" charset="0"/>
              </a:rPr>
              <a:t>Bob cannot distinguish between the original authentication and its playback version</a:t>
            </a:r>
          </a:p>
        </p:txBody>
      </p:sp>
      <p:sp>
        <p:nvSpPr>
          <p:cNvPr id="154639" name="AutoShape 15"/>
          <p:cNvSpPr>
            <a:spLocks noChangeArrowheads="1"/>
          </p:cNvSpPr>
          <p:nvPr/>
        </p:nvSpPr>
        <p:spPr bwMode="auto">
          <a:xfrm>
            <a:off x="685800" y="5029200"/>
            <a:ext cx="8458200" cy="419539"/>
          </a:xfrm>
          <a:prstGeom prst="roundRect">
            <a:avLst>
              <a:gd name="adj" fmla="val 347"/>
            </a:avLst>
          </a:prstGeom>
          <a:solidFill>
            <a:schemeClr val="bg1">
              <a:lumMod val="85000"/>
            </a:schemeClr>
          </a:solidFill>
          <a:ln w="9525">
            <a:noFill/>
            <a:round/>
            <a:headEnd/>
            <a:tailEnd/>
          </a:ln>
        </p:spPr>
        <p:txBody>
          <a:bodyPr lIns="90000" tIns="46800" rIns="90000" bIns="46800">
            <a:spAutoFit/>
          </a:bodyPr>
          <a:lstStyle/>
          <a:p>
            <a:pPr>
              <a:lnSpc>
                <a:spcPct val="88000"/>
              </a:lnSpc>
              <a:buClr>
                <a:srgbClr val="000000"/>
              </a:buClr>
              <a:buSzPct val="100000"/>
              <a:buFont typeface="Courier New" pitchFamily="49"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a:solidFill>
                  <a:srgbClr val="000000"/>
                </a:solidFill>
                <a:latin typeface="Arial" pitchFamily="34" charset="0"/>
                <a:cs typeface="Arial" pitchFamily="34" charset="0"/>
              </a:rPr>
              <a:t> apply encryption algorithm to each password</a:t>
            </a:r>
          </a:p>
        </p:txBody>
      </p:sp>
      <p:sp>
        <p:nvSpPr>
          <p:cNvPr id="54281" name="Rectangle 16"/>
          <p:cNvSpPr>
            <a:spLocks noChangeArrowheads="1"/>
          </p:cNvSpPr>
          <p:nvPr/>
        </p:nvSpPr>
        <p:spPr bwMode="auto">
          <a:xfrm>
            <a:off x="0" y="3124200"/>
            <a:ext cx="2906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GB" altLang="en-US" sz="2400" b="1" u="sng">
                <a:solidFill>
                  <a:srgbClr val="FF0000"/>
                </a:solidFill>
                <a:latin typeface="Arial" pitchFamily="34" charset="0"/>
                <a:cs typeface="Arial" pitchFamily="34" charset="0"/>
              </a:rPr>
              <a:t>Countermeasures:</a:t>
            </a:r>
            <a:endParaRPr lang="en-US" altLang="en-US" sz="2400" b="1" u="sng">
              <a:latin typeface="Arial" pitchFamily="34" charset="0"/>
              <a:cs typeface="Arial" pitchFamily="34" charset="0"/>
            </a:endParaRPr>
          </a:p>
        </p:txBody>
      </p:sp>
      <p:sp>
        <p:nvSpPr>
          <p:cNvPr id="154641" name="Text Box 17"/>
          <p:cNvSpPr txBox="1">
            <a:spLocks noChangeArrowheads="1"/>
          </p:cNvSpPr>
          <p:nvPr/>
        </p:nvSpPr>
        <p:spPr bwMode="auto">
          <a:xfrm>
            <a:off x="0" y="5657850"/>
            <a:ext cx="9144000" cy="1200150"/>
          </a:xfrm>
          <a:prstGeom prst="rect">
            <a:avLst/>
          </a:prstGeom>
          <a:solidFill>
            <a:srgbClr val="FFFFC5"/>
          </a:solidFill>
          <a:ln w="9525">
            <a:noFill/>
            <a:miter lim="800000"/>
            <a:headEnd/>
            <a:tailEnd/>
          </a:ln>
          <a:effectLst>
            <a:outerShdw blurRad="50800" dist="38100" dir="8100000" algn="tr" rotWithShape="0">
              <a:prstClr val="black">
                <a:alpha val="40000"/>
              </a:prstClr>
            </a:outerShdw>
          </a:effectLst>
        </p:spPr>
        <p:txBody>
          <a:bodyPr>
            <a:spAutoFit/>
          </a:bodyPr>
          <a:lstStyle/>
          <a:p>
            <a:pPr>
              <a:defRPr/>
            </a:pPr>
            <a:r>
              <a:rPr lang="en-US" dirty="0">
                <a:solidFill>
                  <a:srgbClr val="3333CC"/>
                </a:solidFill>
                <a:latin typeface="Arial" pitchFamily="34" charset="0"/>
                <a:cs typeface="Arial" pitchFamily="34" charset="0"/>
              </a:rPr>
              <a:t>Bob knows: Alice is indeed sending the datagram, because she knows the </a:t>
            </a:r>
            <a:r>
              <a:rPr lang="en-US" b="1" dirty="0">
                <a:solidFill>
                  <a:srgbClr val="000000"/>
                </a:solidFill>
                <a:effectLst>
                  <a:outerShdw blurRad="38100" dist="38100" dir="2700000" algn="tl">
                    <a:srgbClr val="000000">
                      <a:alpha val="43137"/>
                    </a:srgbClr>
                  </a:outerShdw>
                </a:effectLst>
                <a:latin typeface="Arial" pitchFamily="34" charset="0"/>
                <a:cs typeface="Arial" pitchFamily="34" charset="0"/>
              </a:rPr>
              <a:t>secret encryption key</a:t>
            </a:r>
            <a:r>
              <a:rPr lang="en-US" dirty="0">
                <a:solidFill>
                  <a:srgbClr val="3333CC"/>
                </a:solidFill>
                <a:latin typeface="Arial" pitchFamily="34" charset="0"/>
                <a:cs typeface="Arial" pitchFamily="34" charset="0"/>
              </a:rPr>
              <a:t>, and she is sending it “</a:t>
            </a:r>
            <a:r>
              <a:rPr lang="en-US" dirty="0">
                <a:solidFill>
                  <a:srgbClr val="FF0000"/>
                </a:solidFill>
                <a:latin typeface="Arial" pitchFamily="34" charset="0"/>
                <a:cs typeface="Arial" pitchFamily="34" charset="0"/>
              </a:rPr>
              <a:t>live</a:t>
            </a:r>
            <a:r>
              <a:rPr lang="en-US" dirty="0">
                <a:solidFill>
                  <a:srgbClr val="3333CC"/>
                </a:solidFill>
                <a:latin typeface="Arial" pitchFamily="34" charset="0"/>
                <a:cs typeface="Arial" pitchFamily="34" charset="0"/>
              </a:rPr>
              <a:t>” because she is using the </a:t>
            </a:r>
            <a:r>
              <a:rPr lang="en-US" b="1" dirty="0">
                <a:solidFill>
                  <a:srgbClr val="000000"/>
                </a:solidFill>
                <a:effectLst>
                  <a:outerShdw blurRad="38100" dist="38100" dir="2700000" algn="tl">
                    <a:srgbClr val="000000">
                      <a:alpha val="43137"/>
                    </a:srgbClr>
                  </a:outerShdw>
                </a:effectLst>
                <a:latin typeface="Arial" pitchFamily="34" charset="0"/>
                <a:cs typeface="Arial" pitchFamily="34" charset="0"/>
              </a:rPr>
              <a:t>number</a:t>
            </a:r>
            <a:r>
              <a:rPr lang="en-US" dirty="0">
                <a:solidFill>
                  <a:srgbClr val="3333CC"/>
                </a:solidFill>
                <a:effectLst>
                  <a:outerShdw blurRad="38100" dist="38100" dir="2700000" algn="tl">
                    <a:srgbClr val="000000">
                      <a:alpha val="43137"/>
                    </a:srgbClr>
                  </a:outerShdw>
                </a:effectLst>
                <a:latin typeface="Arial" pitchFamily="34" charset="0"/>
                <a:cs typeface="Arial" pitchFamily="34" charset="0"/>
              </a:rPr>
              <a:t> </a:t>
            </a:r>
            <a:r>
              <a:rPr lang="en-US" dirty="0">
                <a:solidFill>
                  <a:srgbClr val="3333CC"/>
                </a:solidFill>
                <a:latin typeface="Arial" pitchFamily="34" charset="0"/>
                <a:cs typeface="Arial" pitchFamily="34" charset="0"/>
              </a:rPr>
              <a:t>recently generated by Bob.</a:t>
            </a:r>
            <a:endParaRPr lang="en-US"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57394901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4627"/>
                                        </p:tgtEl>
                                        <p:attrNameLst>
                                          <p:attrName>style.visibility</p:attrName>
                                        </p:attrNameLst>
                                      </p:cBhvr>
                                      <p:to>
                                        <p:strVal val="visible"/>
                                      </p:to>
                                    </p:set>
                                    <p:anim calcmode="lin" valueType="num">
                                      <p:cBhvr>
                                        <p:cTn id="7" dur="500" fill="hold"/>
                                        <p:tgtEl>
                                          <p:spTgt spid="154627"/>
                                        </p:tgtEl>
                                        <p:attrNameLst>
                                          <p:attrName>ppt_w</p:attrName>
                                        </p:attrNameLst>
                                      </p:cBhvr>
                                      <p:tavLst>
                                        <p:tav tm="0">
                                          <p:val>
                                            <p:fltVal val="0"/>
                                          </p:val>
                                        </p:tav>
                                        <p:tav tm="100000">
                                          <p:val>
                                            <p:strVal val="#ppt_w"/>
                                          </p:val>
                                        </p:tav>
                                      </p:tavLst>
                                    </p:anim>
                                    <p:anim calcmode="lin" valueType="num">
                                      <p:cBhvr>
                                        <p:cTn id="8" dur="500" fill="hold"/>
                                        <p:tgtEl>
                                          <p:spTgt spid="154627"/>
                                        </p:tgtEl>
                                        <p:attrNameLst>
                                          <p:attrName>ppt_h</p:attrName>
                                        </p:attrNameLst>
                                      </p:cBhvr>
                                      <p:tavLst>
                                        <p:tav tm="0">
                                          <p:val>
                                            <p:fltVal val="0"/>
                                          </p:val>
                                        </p:tav>
                                        <p:tav tm="100000">
                                          <p:val>
                                            <p:strVal val="#ppt_h"/>
                                          </p:val>
                                        </p:tav>
                                      </p:tavLst>
                                    </p:anim>
                                    <p:animEffect transition="in" filter="fade">
                                      <p:cBhvr>
                                        <p:cTn id="9" dur="500"/>
                                        <p:tgtEl>
                                          <p:spTgt spid="154627"/>
                                        </p:tgtEl>
                                      </p:cBhvr>
                                    </p:animEffect>
                                  </p:childTnLst>
                                </p:cTn>
                              </p:par>
                            </p:childTnLst>
                          </p:cTn>
                        </p:par>
                        <p:par>
                          <p:cTn id="10" fill="hold" nodeType="afterGroup">
                            <p:stCondLst>
                              <p:cond delay="500"/>
                            </p:stCondLst>
                            <p:childTnLst>
                              <p:par>
                                <p:cTn id="11" presetID="39" presetClass="entr" presetSubtype="0" accel="100000" fill="hold" grpId="0" nodeType="afterEffect">
                                  <p:stCondLst>
                                    <p:cond delay="0"/>
                                  </p:stCondLst>
                                  <p:childTnLst>
                                    <p:set>
                                      <p:cBhvr>
                                        <p:cTn id="12" dur="1" fill="hold">
                                          <p:stCondLst>
                                            <p:cond delay="0"/>
                                          </p:stCondLst>
                                        </p:cTn>
                                        <p:tgtEl>
                                          <p:spTgt spid="154641"/>
                                        </p:tgtEl>
                                        <p:attrNameLst>
                                          <p:attrName>style.visibility</p:attrName>
                                        </p:attrNameLst>
                                      </p:cBhvr>
                                      <p:to>
                                        <p:strVal val="visible"/>
                                      </p:to>
                                    </p:set>
                                    <p:anim calcmode="lin" valueType="num">
                                      <p:cBhvr>
                                        <p:cTn id="13" dur="500" fill="hold"/>
                                        <p:tgtEl>
                                          <p:spTgt spid="154641"/>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54641"/>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54641"/>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546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animBg="1"/>
      <p:bldP spid="15464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Grp="1" noChangeArrowheads="1"/>
          </p:cNvSpPr>
          <p:nvPr>
            <p:ph type="title"/>
          </p:nvPr>
        </p:nvSpPr>
        <p:spPr>
          <a:xfrm>
            <a:off x="0" y="0"/>
            <a:ext cx="91440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latin typeface="Arial" pitchFamily="34" charset="0"/>
                <a:cs typeface="Arial" pitchFamily="34" charset="0"/>
              </a:rPr>
              <a:t>Authentication: </a:t>
            </a:r>
            <a:r>
              <a:rPr lang="en-GB" altLang="en-US" sz="3200" smtClean="0">
                <a:solidFill>
                  <a:schemeClr val="tx1"/>
                </a:solidFill>
                <a:latin typeface="Arial" pitchFamily="34" charset="0"/>
                <a:cs typeface="Arial" pitchFamily="34" charset="0"/>
              </a:rPr>
              <a:t>Sequence of Encrypted Secret Passwords</a:t>
            </a:r>
          </a:p>
        </p:txBody>
      </p:sp>
      <p:sp>
        <p:nvSpPr>
          <p:cNvPr id="55299" name="AutoShape 2"/>
          <p:cNvSpPr>
            <a:spLocks noChangeArrowheads="1"/>
          </p:cNvSpPr>
          <p:nvPr/>
        </p:nvSpPr>
        <p:spPr bwMode="auto">
          <a:xfrm>
            <a:off x="488950" y="1928813"/>
            <a:ext cx="4022725" cy="46037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r">
              <a:spcBef>
                <a:spcPct val="0"/>
              </a:spcBef>
              <a:buClr>
                <a:srgbClr val="FF0000"/>
              </a:buClr>
              <a:buSzPct val="100000"/>
              <a:buFont typeface="Comic Sans MS" pitchFamily="66" charset="0"/>
              <a:buNone/>
            </a:pPr>
            <a:r>
              <a:rPr lang="en-GB" altLang="en-US" sz="2400" u="sng">
                <a:solidFill>
                  <a:srgbClr val="FF0000"/>
                </a:solidFill>
                <a:latin typeface="Arial" pitchFamily="34" charset="0"/>
                <a:cs typeface="Arial" pitchFamily="34" charset="0"/>
              </a:rPr>
              <a:t>Goal:</a:t>
            </a:r>
            <a:r>
              <a:rPr lang="en-GB" altLang="en-US" sz="2400">
                <a:solidFill>
                  <a:srgbClr val="FF0000"/>
                </a:solidFill>
                <a:latin typeface="Arial" pitchFamily="34" charset="0"/>
                <a:cs typeface="Arial" pitchFamily="34" charset="0"/>
              </a:rPr>
              <a:t> </a:t>
            </a:r>
            <a:r>
              <a:rPr lang="en-GB" altLang="en-US" sz="2400">
                <a:latin typeface="Arial" pitchFamily="34" charset="0"/>
                <a:cs typeface="Arial" pitchFamily="34" charset="0"/>
              </a:rPr>
              <a:t>avoid playback attack</a:t>
            </a:r>
          </a:p>
        </p:txBody>
      </p:sp>
      <p:sp>
        <p:nvSpPr>
          <p:cNvPr id="55300" name="AutoShape 3"/>
          <p:cNvSpPr>
            <a:spLocks noChangeArrowheads="1"/>
          </p:cNvSpPr>
          <p:nvPr/>
        </p:nvSpPr>
        <p:spPr bwMode="auto">
          <a:xfrm>
            <a:off x="483213" y="5715000"/>
            <a:ext cx="3092811"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Failures, drawbacks?</a:t>
            </a:r>
          </a:p>
        </p:txBody>
      </p:sp>
      <p:sp>
        <p:nvSpPr>
          <p:cNvPr id="55301" name="AutoShape 4"/>
          <p:cNvSpPr>
            <a:spLocks noChangeArrowheads="1"/>
          </p:cNvSpPr>
          <p:nvPr/>
        </p:nvSpPr>
        <p:spPr bwMode="auto">
          <a:xfrm>
            <a:off x="2470568" y="4418013"/>
            <a:ext cx="3172578" cy="43428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r>
              <a:rPr lang="en-GB" altLang="en-US" sz="2400">
                <a:latin typeface="Arial" pitchFamily="34" charset="0"/>
                <a:cs typeface="Arial" pitchFamily="34" charset="0"/>
              </a:rPr>
              <a:t>Figure 7.11 goes here</a:t>
            </a:r>
          </a:p>
        </p:txBody>
      </p:sp>
      <p:sp>
        <p:nvSpPr>
          <p:cNvPr id="55302" name="AutoShape 5"/>
          <p:cNvSpPr>
            <a:spLocks noChangeArrowheads="1"/>
          </p:cNvSpPr>
          <p:nvPr/>
        </p:nvSpPr>
        <p:spPr bwMode="auto">
          <a:xfrm>
            <a:off x="134938" y="2432050"/>
            <a:ext cx="6735762" cy="46037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r">
              <a:spcBef>
                <a:spcPct val="0"/>
              </a:spcBef>
              <a:buClr>
                <a:srgbClr val="FF0000"/>
              </a:buClr>
              <a:buSzPct val="100000"/>
              <a:buFont typeface="Comic Sans MS" pitchFamily="66" charset="0"/>
              <a:buNone/>
            </a:pPr>
            <a:r>
              <a:rPr lang="en-GB" altLang="en-US" sz="2400" u="sng">
                <a:solidFill>
                  <a:srgbClr val="FF0000"/>
                </a:solidFill>
                <a:latin typeface="Arial" pitchFamily="34" charset="0"/>
                <a:cs typeface="Arial" pitchFamily="34" charset="0"/>
              </a:rPr>
              <a:t>Nonce:</a:t>
            </a:r>
            <a:r>
              <a:rPr lang="en-GB" altLang="en-US" sz="2400">
                <a:solidFill>
                  <a:srgbClr val="FF0000"/>
                </a:solidFill>
                <a:latin typeface="Arial" pitchFamily="34" charset="0"/>
                <a:cs typeface="Arial" pitchFamily="34" charset="0"/>
              </a:rPr>
              <a:t> </a:t>
            </a:r>
            <a:r>
              <a:rPr lang="en-GB" altLang="en-US" sz="2400">
                <a:latin typeface="Arial" pitchFamily="34" charset="0"/>
                <a:cs typeface="Arial" pitchFamily="34" charset="0"/>
              </a:rPr>
              <a:t>number (R) used only once in a lifetime</a:t>
            </a:r>
          </a:p>
        </p:txBody>
      </p:sp>
      <p:sp>
        <p:nvSpPr>
          <p:cNvPr id="55303" name="Text Box 6"/>
          <p:cNvSpPr txBox="1">
            <a:spLocks noChangeArrowheads="1"/>
          </p:cNvSpPr>
          <p:nvPr/>
        </p:nvSpPr>
        <p:spPr bwMode="auto">
          <a:xfrm>
            <a:off x="0" y="2949575"/>
            <a:ext cx="8902700"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r">
              <a:spcBef>
                <a:spcPct val="0"/>
              </a:spcBef>
              <a:buClr>
                <a:srgbClr val="FF0000"/>
              </a:buClr>
              <a:buSzPct val="100000"/>
              <a:buFont typeface="Comic Sans MS" pitchFamily="66" charset="0"/>
              <a:buNone/>
            </a:pPr>
            <a:r>
              <a:rPr lang="en-GB" altLang="en-US" sz="2400" u="sng">
                <a:solidFill>
                  <a:srgbClr val="FF0000"/>
                </a:solidFill>
                <a:latin typeface="Arial" pitchFamily="34" charset="0"/>
                <a:cs typeface="Arial" pitchFamily="34" charset="0"/>
              </a:rPr>
              <a:t>ap4.0:</a:t>
            </a:r>
            <a:r>
              <a:rPr lang="en-GB" altLang="en-US" sz="2400">
                <a:solidFill>
                  <a:srgbClr val="FF0000"/>
                </a:solidFill>
                <a:latin typeface="Arial" pitchFamily="34" charset="0"/>
                <a:cs typeface="Arial" pitchFamily="34" charset="0"/>
              </a:rPr>
              <a:t> </a:t>
            </a:r>
            <a:r>
              <a:rPr lang="en-GB" altLang="en-US" sz="2400">
                <a:latin typeface="Arial" pitchFamily="34" charset="0"/>
                <a:cs typeface="Arial" pitchFamily="34" charset="0"/>
              </a:rPr>
              <a:t>to prove Alice is live, Bob sends Alice </a:t>
            </a:r>
            <a:r>
              <a:rPr lang="en-GB" altLang="en-US" sz="2400">
                <a:solidFill>
                  <a:srgbClr val="FF0000"/>
                </a:solidFill>
                <a:latin typeface="Arial" pitchFamily="34" charset="0"/>
                <a:cs typeface="Arial" pitchFamily="34" charset="0"/>
              </a:rPr>
              <a:t>nonce</a:t>
            </a:r>
            <a:r>
              <a:rPr lang="en-GB" altLang="en-US" sz="2400">
                <a:latin typeface="Arial" pitchFamily="34" charset="0"/>
                <a:cs typeface="Arial" pitchFamily="34" charset="0"/>
              </a:rPr>
              <a:t>, R.  Alice</a:t>
            </a:r>
          </a:p>
          <a:p>
            <a:pPr algn="r">
              <a:spcBef>
                <a:spcPct val="0"/>
              </a:spcBef>
              <a:buClr>
                <a:srgbClr val="000000"/>
              </a:buClr>
              <a:buSzPct val="100000"/>
              <a:buFont typeface="Comic Sans MS" pitchFamily="66" charset="0"/>
              <a:buNone/>
            </a:pPr>
            <a:r>
              <a:rPr lang="en-GB" altLang="en-US" sz="2400">
                <a:latin typeface="Arial" pitchFamily="34" charset="0"/>
                <a:cs typeface="Arial" pitchFamily="34" charset="0"/>
              </a:rPr>
              <a:t>must return R, encrypted with shared secret key</a:t>
            </a:r>
          </a:p>
        </p:txBody>
      </p:sp>
      <p:pic>
        <p:nvPicPr>
          <p:cNvPr id="5530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663" y="4024313"/>
            <a:ext cx="590073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Text Box 9"/>
          <p:cNvSpPr txBox="1">
            <a:spLocks noChangeArrowheads="1"/>
          </p:cNvSpPr>
          <p:nvPr/>
        </p:nvSpPr>
        <p:spPr bwMode="auto">
          <a:xfrm>
            <a:off x="0" y="1219200"/>
            <a:ext cx="9144000" cy="457200"/>
          </a:xfrm>
          <a:prstGeom prst="rect">
            <a:avLst/>
          </a:prstGeom>
          <a:gradFill rotWithShape="1">
            <a:gsLst>
              <a:gs pos="0">
                <a:srgbClr val="FF0000"/>
              </a:gs>
              <a:gs pos="50000">
                <a:schemeClr val="bg1"/>
              </a:gs>
              <a:gs pos="100000">
                <a:srgbClr val="FF0000"/>
              </a:gs>
            </a:gsLst>
            <a:lin ang="5400000" scaled="1"/>
          </a:gradFill>
          <a:ln w="9525">
            <a:noFill/>
            <a:miter lim="800000"/>
            <a:headEnd/>
            <a:tailEnd/>
          </a:ln>
          <a:effectLst/>
        </p:spPr>
        <p:txBody>
          <a:bodyPr>
            <a:spAutoFit/>
          </a:bodyPr>
          <a:lstStyle/>
          <a:p>
            <a:pPr>
              <a:defRPr/>
            </a:pPr>
            <a:r>
              <a:rPr lang="en-US" b="1">
                <a:solidFill>
                  <a:srgbClr val="3333CC"/>
                </a:solidFill>
                <a:latin typeface="Arial" pitchFamily="34" charset="0"/>
                <a:cs typeface="Arial" pitchFamily="34" charset="0"/>
              </a:rPr>
              <a:t>Nonce + Symmetric key Cryptography (Shared Secret Key)</a:t>
            </a:r>
          </a:p>
        </p:txBody>
      </p:sp>
      <p:sp>
        <p:nvSpPr>
          <p:cNvPr id="10" name="Text Box 17"/>
          <p:cNvSpPr txBox="1">
            <a:spLocks noChangeArrowheads="1"/>
          </p:cNvSpPr>
          <p:nvPr/>
        </p:nvSpPr>
        <p:spPr bwMode="auto">
          <a:xfrm>
            <a:off x="0" y="6248400"/>
            <a:ext cx="9144000" cy="584200"/>
          </a:xfrm>
          <a:prstGeom prst="rect">
            <a:avLst/>
          </a:prstGeom>
          <a:gradFill rotWithShape="1">
            <a:gsLst>
              <a:gs pos="0">
                <a:srgbClr val="5EED41"/>
              </a:gs>
              <a:gs pos="50000">
                <a:schemeClr val="bg1"/>
              </a:gs>
              <a:gs pos="100000">
                <a:srgbClr val="5EED41"/>
              </a:gs>
            </a:gsLst>
            <a:lin ang="5400000" scaled="1"/>
          </a:gradFill>
          <a:ln w="9525">
            <a:noFill/>
            <a:miter lim="800000"/>
            <a:headEnd/>
            <a:tailEnd/>
          </a:ln>
          <a:effectLst/>
        </p:spPr>
        <p:txBody>
          <a:bodyPr>
            <a:spAutoFit/>
          </a:bodyPr>
          <a:lstStyle/>
          <a:p>
            <a:pPr>
              <a:defRPr/>
            </a:pPr>
            <a:r>
              <a:rPr lang="en-US" sz="1600" b="1" dirty="0">
                <a:solidFill>
                  <a:srgbClr val="000000"/>
                </a:solidFill>
                <a:latin typeface="Arial" pitchFamily="34" charset="0"/>
                <a:cs typeface="Arial" pitchFamily="34" charset="0"/>
              </a:rPr>
              <a:t>We have a solution!  </a:t>
            </a:r>
            <a:r>
              <a:rPr lang="en-US" sz="1600" dirty="0">
                <a:solidFill>
                  <a:srgbClr val="3333CC"/>
                </a:solidFill>
                <a:latin typeface="Arial" pitchFamily="34" charset="0"/>
                <a:cs typeface="Arial" pitchFamily="34" charset="0"/>
              </a:rPr>
              <a:t>Bob knows: Alice is indeed sending the datagram, because she knows the secret encryption key, and she is sending it “</a:t>
            </a:r>
            <a:r>
              <a:rPr lang="en-US" sz="1600" dirty="0">
                <a:solidFill>
                  <a:srgbClr val="FF0000"/>
                </a:solidFill>
                <a:latin typeface="Arial" pitchFamily="34" charset="0"/>
                <a:cs typeface="Arial" pitchFamily="34" charset="0"/>
              </a:rPr>
              <a:t>live</a:t>
            </a:r>
            <a:r>
              <a:rPr lang="en-US" sz="1600" dirty="0">
                <a:solidFill>
                  <a:srgbClr val="3333CC"/>
                </a:solidFill>
                <a:latin typeface="Arial" pitchFamily="34" charset="0"/>
                <a:cs typeface="Arial" pitchFamily="34" charset="0"/>
              </a:rPr>
              <a:t>”</a:t>
            </a:r>
            <a:endParaRPr lang="en-US" sz="1600"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69789844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29705"/>
                                        </p:tgtEl>
                                        <p:attrNameLst>
                                          <p:attrName>style.visibility</p:attrName>
                                        </p:attrNameLst>
                                      </p:cBhvr>
                                      <p:to>
                                        <p:strVal val="visible"/>
                                      </p:to>
                                    </p:set>
                                    <p:anim calcmode="lin" valueType="num">
                                      <p:cBhvr>
                                        <p:cTn id="7" dur="500" fill="hold"/>
                                        <p:tgtEl>
                                          <p:spTgt spid="2970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970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970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9705"/>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39" presetClass="entr" presetSubtype="0" accel="10000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10"/>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10"/>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animBg="1"/>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1"/>
          <p:cNvSpPr>
            <a:spLocks noChangeArrowheads="1"/>
          </p:cNvSpPr>
          <p:nvPr/>
        </p:nvSpPr>
        <p:spPr bwMode="auto">
          <a:xfrm>
            <a:off x="2459155" y="3859213"/>
            <a:ext cx="3195404" cy="43428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r>
              <a:rPr lang="en-GB" altLang="en-US" sz="2400">
                <a:latin typeface="Arial" pitchFamily="34" charset="0"/>
                <a:cs typeface="Arial" pitchFamily="34" charset="0"/>
              </a:rPr>
              <a:t>Figure 7.12 goes here</a:t>
            </a:r>
          </a:p>
        </p:txBody>
      </p:sp>
      <p:sp>
        <p:nvSpPr>
          <p:cNvPr id="56323" name="Rectangle 2"/>
          <p:cNvSpPr>
            <a:spLocks noGrp="1" noChangeArrowheads="1"/>
          </p:cNvSpPr>
          <p:nvPr>
            <p:ph type="title"/>
          </p:nvPr>
        </p:nvSpPr>
        <p:spPr>
          <a:xfrm>
            <a:off x="533400" y="106363"/>
            <a:ext cx="7770813" cy="35083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latin typeface="Arial" pitchFamily="34" charset="0"/>
                <a:cs typeface="Arial" pitchFamily="34" charset="0"/>
              </a:rPr>
              <a:t>Authentication: ap5.0</a:t>
            </a:r>
          </a:p>
        </p:txBody>
      </p:sp>
      <p:sp>
        <p:nvSpPr>
          <p:cNvPr id="56324" name="Rectangle 3"/>
          <p:cNvSpPr>
            <a:spLocks noGrp="1" noChangeArrowheads="1"/>
          </p:cNvSpPr>
          <p:nvPr>
            <p:ph type="body" sz="half" idx="1"/>
          </p:nvPr>
        </p:nvSpPr>
        <p:spPr>
          <a:xfrm>
            <a:off x="457200" y="1066800"/>
            <a:ext cx="7696200" cy="1600200"/>
          </a:xfrm>
        </p:spPr>
        <p:txBody>
          <a:bodyPr/>
          <a:lstStyle/>
          <a:p>
            <a:pPr marL="342900" indent="-342900">
              <a:spcBef>
                <a:spcPct val="20000"/>
              </a:spcBef>
              <a:buClr>
                <a:srgbClr val="000000"/>
              </a:buClr>
              <a:buSzPct val="100000"/>
              <a:buFont typeface="Times New Roman" pitchFamily="18"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latin typeface="Arial" pitchFamily="34" charset="0"/>
                <a:cs typeface="Arial" pitchFamily="34" charset="0"/>
              </a:rPr>
              <a:t>ap4.0 requires shared symmetric key</a:t>
            </a:r>
          </a:p>
          <a:p>
            <a:pPr marL="742950" lvl="1" indent="-285750">
              <a:spcBef>
                <a:spcPct val="200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latin typeface="Arial" pitchFamily="34" charset="0"/>
                <a:cs typeface="Arial" pitchFamily="34" charset="0"/>
              </a:rPr>
              <a:t>problem: how do Bob, Alice agree on key</a:t>
            </a:r>
          </a:p>
          <a:p>
            <a:pPr marL="742950" lvl="1" indent="-285750">
              <a:spcBef>
                <a:spcPct val="200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latin typeface="Arial" pitchFamily="34" charset="0"/>
                <a:cs typeface="Arial" pitchFamily="34" charset="0"/>
              </a:rPr>
              <a:t>can we authenticate using public key techniques?</a:t>
            </a:r>
          </a:p>
        </p:txBody>
      </p:sp>
      <p:pic>
        <p:nvPicPr>
          <p:cNvPr id="563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479800"/>
            <a:ext cx="5157788"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6"/>
          <p:cNvSpPr txBox="1">
            <a:spLocks noChangeArrowheads="1"/>
          </p:cNvSpPr>
          <p:nvPr/>
        </p:nvSpPr>
        <p:spPr bwMode="auto">
          <a:xfrm>
            <a:off x="0" y="6461125"/>
            <a:ext cx="9144000" cy="369332"/>
          </a:xfrm>
          <a:prstGeom prst="rect">
            <a:avLst/>
          </a:prstGeom>
          <a:gradFill rotWithShape="1">
            <a:gsLst>
              <a:gs pos="0">
                <a:srgbClr val="FFC000"/>
              </a:gs>
              <a:gs pos="50000">
                <a:schemeClr val="bg1"/>
              </a:gs>
              <a:gs pos="100000">
                <a:srgbClr val="FFC000"/>
              </a:gs>
            </a:gsLst>
            <a:lin ang="5400000" scaled="1"/>
          </a:gradFill>
          <a:ln w="9525">
            <a:noFill/>
            <a:miter lim="800000"/>
            <a:headEnd/>
            <a:tailEnd/>
          </a:ln>
          <a:effectLst/>
        </p:spPr>
        <p:txBody>
          <a:bodyPr>
            <a:spAutoFit/>
          </a:bodyPr>
          <a:lstStyle>
            <a:defPPr>
              <a:defRPr lang="en-GB"/>
            </a:defPPr>
            <a:lvl1pPr>
              <a:defRPr sz="2000">
                <a:solidFill>
                  <a:srgbClr val="000000"/>
                </a:solidFill>
                <a:latin typeface="Arial" pitchFamily="34" charset="0"/>
                <a:cs typeface="Arial" pitchFamily="34" charset="0"/>
              </a:defRPr>
            </a:lvl1pPr>
          </a:lstStyle>
          <a:p>
            <a:r>
              <a:rPr lang="en-US" sz="1800" dirty="0"/>
              <a:t>Eventually, Alice &amp; Bob may find together that someone else was interacting with Bob. </a:t>
            </a:r>
          </a:p>
        </p:txBody>
      </p:sp>
      <p:graphicFrame>
        <p:nvGraphicFramePr>
          <p:cNvPr id="30727" name="Object 7"/>
          <p:cNvGraphicFramePr>
            <a:graphicFrameLocks noGrp="1" noChangeAspect="1"/>
          </p:cNvGraphicFramePr>
          <p:nvPr>
            <p:ph sz="half" idx="2"/>
            <p:extLst>
              <p:ext uri="{D42A27DB-BD31-4B8C-83A1-F6EECF244321}">
                <p14:modId xmlns:p14="http://schemas.microsoft.com/office/powerpoint/2010/main" val="1598028743"/>
              </p:ext>
            </p:extLst>
          </p:nvPr>
        </p:nvGraphicFramePr>
        <p:xfrm>
          <a:off x="1633538" y="4089400"/>
          <a:ext cx="1019175" cy="1143000"/>
        </p:xfrm>
        <a:graphic>
          <a:graphicData uri="http://schemas.openxmlformats.org/presentationml/2006/ole">
            <mc:AlternateContent xmlns:mc="http://schemas.openxmlformats.org/markup-compatibility/2006">
              <mc:Choice xmlns:v="urn:schemas-microsoft-com:vml" Requires="v">
                <p:oleObj spid="_x0000_s88543" name="Bitmap Image" r:id="rId5" imgW="628571" imgH="704948" progId="Paint.Picture">
                  <p:embed/>
                </p:oleObj>
              </mc:Choice>
              <mc:Fallback>
                <p:oleObj name="Bitmap Image" r:id="rId5" imgW="628571" imgH="704948"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38" y="4089400"/>
                        <a:ext cx="1019175" cy="11430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9" name="Text Box 9"/>
          <p:cNvSpPr txBox="1">
            <a:spLocks noChangeArrowheads="1"/>
          </p:cNvSpPr>
          <p:nvPr/>
        </p:nvSpPr>
        <p:spPr bwMode="auto">
          <a:xfrm>
            <a:off x="0" y="2514600"/>
            <a:ext cx="9144000" cy="830997"/>
          </a:xfrm>
          <a:prstGeom prst="rect">
            <a:avLst/>
          </a:prstGeom>
          <a:gradFill rotWithShape="1">
            <a:gsLst>
              <a:gs pos="0">
                <a:srgbClr val="FF0000"/>
              </a:gs>
              <a:gs pos="50000">
                <a:schemeClr val="bg1"/>
              </a:gs>
              <a:gs pos="100000">
                <a:srgbClr val="FF0000"/>
              </a:gs>
            </a:gsLst>
            <a:lin ang="5400000" scaled="1"/>
          </a:gradFill>
          <a:ln w="9525">
            <a:noFill/>
            <a:miter lim="800000"/>
            <a:headEnd/>
            <a:tailEnd/>
          </a:ln>
          <a:effectLst/>
        </p:spPr>
        <p:txBody>
          <a:bodyPr>
            <a:spAutoFit/>
          </a:bodyPr>
          <a:lstStyle/>
          <a:p>
            <a:pPr>
              <a:defRPr/>
            </a:pPr>
            <a:r>
              <a:rPr lang="en-US" b="1" dirty="0">
                <a:solidFill>
                  <a:srgbClr val="3333CC"/>
                </a:solidFill>
                <a:latin typeface="Arial" pitchFamily="34" charset="0"/>
                <a:cs typeface="Arial" pitchFamily="34" charset="0"/>
              </a:rPr>
              <a:t>Problem:  Trudy may be able to impersonate </a:t>
            </a:r>
            <a:r>
              <a:rPr lang="en-US" b="1" dirty="0" smtClean="0">
                <a:solidFill>
                  <a:srgbClr val="3333CC"/>
                </a:solidFill>
                <a:latin typeface="Arial" pitchFamily="34" charset="0"/>
                <a:cs typeface="Arial" pitchFamily="34" charset="0"/>
              </a:rPr>
              <a:t>Alice, and </a:t>
            </a:r>
            <a:r>
              <a:rPr lang="en-US" b="1" u="sng" dirty="0" smtClean="0">
                <a:solidFill>
                  <a:srgbClr val="3333CC"/>
                </a:solidFill>
                <a:latin typeface="Arial" pitchFamily="34" charset="0"/>
                <a:cs typeface="Arial" pitchFamily="34" charset="0"/>
              </a:rPr>
              <a:t>generate her own messages</a:t>
            </a:r>
            <a:r>
              <a:rPr lang="en-US" b="1" dirty="0" smtClean="0">
                <a:solidFill>
                  <a:srgbClr val="3333CC"/>
                </a:solidFill>
                <a:latin typeface="Arial" pitchFamily="34" charset="0"/>
                <a:cs typeface="Arial" pitchFamily="34" charset="0"/>
              </a:rPr>
              <a:t>.</a:t>
            </a:r>
            <a:endParaRPr lang="en-US" b="1" dirty="0">
              <a:solidFill>
                <a:srgbClr val="3333CC"/>
              </a:solidFill>
              <a:latin typeface="Arial" pitchFamily="34" charset="0"/>
              <a:cs typeface="Arial" pitchFamily="34" charset="0"/>
            </a:endParaRPr>
          </a:p>
        </p:txBody>
      </p:sp>
      <p:sp>
        <p:nvSpPr>
          <p:cNvPr id="30730" name="Text Box 10"/>
          <p:cNvSpPr txBox="1">
            <a:spLocks noChangeArrowheads="1"/>
          </p:cNvSpPr>
          <p:nvPr/>
        </p:nvSpPr>
        <p:spPr bwMode="auto">
          <a:xfrm>
            <a:off x="5486400" y="5943600"/>
            <a:ext cx="8064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1800" b="1">
                <a:solidFill>
                  <a:srgbClr val="FF0000"/>
                </a:solidFill>
                <a:latin typeface="Arial" pitchFamily="34" charset="0"/>
                <a:cs typeface="Arial" pitchFamily="34" charset="0"/>
              </a:rPr>
              <a:t>Trudy</a:t>
            </a:r>
          </a:p>
        </p:txBody>
      </p:sp>
      <p:sp>
        <p:nvSpPr>
          <p:cNvPr id="30731" name="Text Box 11"/>
          <p:cNvSpPr txBox="1">
            <a:spLocks noChangeArrowheads="1"/>
          </p:cNvSpPr>
          <p:nvPr/>
        </p:nvSpPr>
        <p:spPr bwMode="auto">
          <a:xfrm>
            <a:off x="0" y="5486400"/>
            <a:ext cx="4800600" cy="46166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dirty="0">
                <a:solidFill>
                  <a:srgbClr val="3333CC"/>
                </a:solidFill>
                <a:latin typeface="Arial" pitchFamily="34" charset="0"/>
                <a:cs typeface="Arial" pitchFamily="34" charset="0"/>
              </a:rPr>
              <a:t>*Note:   </a:t>
            </a:r>
            <a:r>
              <a:rPr lang="en-US" dirty="0" err="1">
                <a:solidFill>
                  <a:srgbClr val="3333CC"/>
                </a:solidFill>
                <a:latin typeface="Arial" pitchFamily="34" charset="0"/>
                <a:cs typeface="Arial" pitchFamily="34" charset="0"/>
              </a:rPr>
              <a:t>e</a:t>
            </a:r>
            <a:r>
              <a:rPr lang="en-US" baseline="-25000" dirty="0" err="1">
                <a:solidFill>
                  <a:srgbClr val="3333CC"/>
                </a:solidFill>
                <a:latin typeface="Arial" pitchFamily="34" charset="0"/>
                <a:cs typeface="Arial" pitchFamily="34" charset="0"/>
              </a:rPr>
              <a:t>A</a:t>
            </a:r>
            <a:r>
              <a:rPr lang="en-US" sz="2000" dirty="0">
                <a:solidFill>
                  <a:srgbClr val="3333CC"/>
                </a:solidFill>
                <a:latin typeface="Arial" pitchFamily="34" charset="0"/>
                <a:cs typeface="Arial" pitchFamily="34" charset="0"/>
              </a:rPr>
              <a:t>(</a:t>
            </a:r>
            <a:r>
              <a:rPr lang="en-US" sz="2000" dirty="0" err="1">
                <a:solidFill>
                  <a:srgbClr val="3333CC"/>
                </a:solidFill>
                <a:latin typeface="Arial" pitchFamily="34" charset="0"/>
                <a:cs typeface="Arial" pitchFamily="34" charset="0"/>
              </a:rPr>
              <a:t>d</a:t>
            </a:r>
            <a:r>
              <a:rPr lang="en-US" sz="2000" baseline="-25000" dirty="0" err="1">
                <a:solidFill>
                  <a:srgbClr val="3333CC"/>
                </a:solidFill>
                <a:latin typeface="Arial" pitchFamily="34" charset="0"/>
                <a:cs typeface="Arial" pitchFamily="34" charset="0"/>
              </a:rPr>
              <a:t>A</a:t>
            </a:r>
            <a:r>
              <a:rPr lang="en-US" sz="2000" dirty="0">
                <a:solidFill>
                  <a:srgbClr val="3333CC"/>
                </a:solidFill>
                <a:latin typeface="Arial" pitchFamily="34" charset="0"/>
                <a:cs typeface="Arial" pitchFamily="34" charset="0"/>
              </a:rPr>
              <a:t>(R)) = </a:t>
            </a:r>
            <a:r>
              <a:rPr lang="en-US" sz="2000" dirty="0" err="1">
                <a:solidFill>
                  <a:srgbClr val="3333CC"/>
                </a:solidFill>
                <a:latin typeface="Arial" pitchFamily="34" charset="0"/>
                <a:cs typeface="Arial" pitchFamily="34" charset="0"/>
              </a:rPr>
              <a:t>d</a:t>
            </a:r>
            <a:r>
              <a:rPr lang="en-US" sz="2000" baseline="-25000" dirty="0" err="1">
                <a:solidFill>
                  <a:srgbClr val="3333CC"/>
                </a:solidFill>
                <a:latin typeface="Arial" pitchFamily="34" charset="0"/>
                <a:cs typeface="Arial" pitchFamily="34" charset="0"/>
              </a:rPr>
              <a:t>A</a:t>
            </a:r>
            <a:r>
              <a:rPr lang="en-US" sz="2000" dirty="0">
                <a:solidFill>
                  <a:srgbClr val="3333CC"/>
                </a:solidFill>
                <a:latin typeface="Arial" pitchFamily="34" charset="0"/>
                <a:cs typeface="Arial" pitchFamily="34" charset="0"/>
              </a:rPr>
              <a:t>(</a:t>
            </a:r>
            <a:r>
              <a:rPr lang="en-US" sz="2000" dirty="0" err="1">
                <a:solidFill>
                  <a:srgbClr val="3333CC"/>
                </a:solidFill>
                <a:latin typeface="Arial" pitchFamily="34" charset="0"/>
                <a:cs typeface="Arial" pitchFamily="34" charset="0"/>
              </a:rPr>
              <a:t>e</a:t>
            </a:r>
            <a:r>
              <a:rPr lang="en-US" sz="2000" baseline="-25000" dirty="0" err="1">
                <a:solidFill>
                  <a:srgbClr val="3333CC"/>
                </a:solidFill>
                <a:latin typeface="Arial" pitchFamily="34" charset="0"/>
                <a:cs typeface="Arial" pitchFamily="34" charset="0"/>
              </a:rPr>
              <a:t>A</a:t>
            </a:r>
            <a:r>
              <a:rPr lang="en-US" sz="2000" dirty="0">
                <a:solidFill>
                  <a:srgbClr val="3333CC"/>
                </a:solidFill>
                <a:latin typeface="Arial" pitchFamily="34" charset="0"/>
                <a:cs typeface="Arial" pitchFamily="34" charset="0"/>
              </a:rPr>
              <a:t>(R)) =</a:t>
            </a:r>
            <a:r>
              <a:rPr lang="en-US" sz="2000" dirty="0">
                <a:solidFill>
                  <a:srgbClr val="FFFFFF"/>
                </a:solidFill>
                <a:latin typeface="Arial" pitchFamily="34" charset="0"/>
                <a:cs typeface="Arial" pitchFamily="34" charset="0"/>
              </a:rPr>
              <a:t> </a:t>
            </a:r>
            <a:r>
              <a:rPr lang="en-US" sz="2000" dirty="0">
                <a:solidFill>
                  <a:srgbClr val="FF0000"/>
                </a:solidFill>
                <a:latin typeface="Arial" pitchFamily="34" charset="0"/>
                <a:cs typeface="Arial" pitchFamily="34" charset="0"/>
              </a:rPr>
              <a:t>R</a:t>
            </a:r>
          </a:p>
        </p:txBody>
      </p:sp>
      <p:sp>
        <p:nvSpPr>
          <p:cNvPr id="30732" name="Text Box 12"/>
          <p:cNvSpPr txBox="1">
            <a:spLocks noChangeArrowheads="1"/>
          </p:cNvSpPr>
          <p:nvPr/>
        </p:nvSpPr>
        <p:spPr bwMode="auto">
          <a:xfrm>
            <a:off x="0" y="578665"/>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a:solidFill>
                  <a:srgbClr val="3333CC"/>
                </a:solidFill>
                <a:latin typeface="Arial" pitchFamily="34" charset="0"/>
                <a:cs typeface="Arial" pitchFamily="34" charset="0"/>
              </a:rPr>
              <a:t>Ap5.0:  Nonce + </a:t>
            </a:r>
            <a:r>
              <a:rPr lang="en-US">
                <a:solidFill>
                  <a:srgbClr val="FF0000"/>
                </a:solidFill>
                <a:latin typeface="Arial" pitchFamily="34" charset="0"/>
                <a:cs typeface="Arial" pitchFamily="34" charset="0"/>
              </a:rPr>
              <a:t>Public key cryptography</a:t>
            </a:r>
          </a:p>
        </p:txBody>
      </p:sp>
      <p:sp>
        <p:nvSpPr>
          <p:cNvPr id="2" name="TextBox 1"/>
          <p:cNvSpPr txBox="1">
            <a:spLocks noChangeArrowheads="1"/>
          </p:cNvSpPr>
          <p:nvPr/>
        </p:nvSpPr>
        <p:spPr bwMode="auto">
          <a:xfrm>
            <a:off x="3944938" y="4149725"/>
            <a:ext cx="79692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2000" b="1">
                <a:solidFill>
                  <a:srgbClr val="FF0000"/>
                </a:solidFill>
                <a:latin typeface="Arial" pitchFamily="34" charset="0"/>
                <a:cs typeface="Arial" pitchFamily="34" charset="0"/>
              </a:rPr>
              <a:t>d</a:t>
            </a:r>
            <a:r>
              <a:rPr lang="en-NZ" altLang="en-US" sz="2000" b="1" baseline="-25000">
                <a:solidFill>
                  <a:srgbClr val="FF0000"/>
                </a:solidFill>
                <a:latin typeface="Arial" pitchFamily="34" charset="0"/>
                <a:cs typeface="Arial" pitchFamily="34" charset="0"/>
              </a:rPr>
              <a:t>T</a:t>
            </a:r>
            <a:r>
              <a:rPr lang="en-NZ" altLang="en-US" sz="2000" b="1">
                <a:solidFill>
                  <a:srgbClr val="FF0000"/>
                </a:solidFill>
                <a:latin typeface="Arial" pitchFamily="34" charset="0"/>
                <a:cs typeface="Arial" pitchFamily="34" charset="0"/>
              </a:rPr>
              <a:t>(R)</a:t>
            </a:r>
            <a:endParaRPr lang="en-NZ" altLang="en-US" sz="2000" b="1" baseline="-25000">
              <a:solidFill>
                <a:srgbClr val="FF0000"/>
              </a:solidFill>
              <a:latin typeface="Arial" pitchFamily="34" charset="0"/>
              <a:cs typeface="Arial" pitchFamily="34" charset="0"/>
            </a:endParaRPr>
          </a:p>
        </p:txBody>
      </p:sp>
      <p:sp>
        <p:nvSpPr>
          <p:cNvPr id="13" name="TextBox 12"/>
          <p:cNvSpPr txBox="1">
            <a:spLocks noChangeArrowheads="1"/>
          </p:cNvSpPr>
          <p:nvPr/>
        </p:nvSpPr>
        <p:spPr bwMode="auto">
          <a:xfrm>
            <a:off x="3978275" y="4999038"/>
            <a:ext cx="431528"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2000" b="1">
                <a:solidFill>
                  <a:srgbClr val="FF0000"/>
                </a:solidFill>
                <a:latin typeface="Arial" pitchFamily="34" charset="0"/>
                <a:cs typeface="Arial" pitchFamily="34" charset="0"/>
              </a:rPr>
              <a:t>e</a:t>
            </a:r>
            <a:r>
              <a:rPr lang="en-NZ" altLang="en-US" sz="2000" b="1" baseline="-25000">
                <a:solidFill>
                  <a:srgbClr val="FF0000"/>
                </a:solidFill>
                <a:latin typeface="Arial" pitchFamily="34" charset="0"/>
                <a:cs typeface="Arial" pitchFamily="34" charset="0"/>
              </a:rPr>
              <a:t>T</a:t>
            </a:r>
          </a:p>
        </p:txBody>
      </p:sp>
      <p:sp>
        <p:nvSpPr>
          <p:cNvPr id="14" name="TextBox 13"/>
          <p:cNvSpPr txBox="1">
            <a:spLocks noChangeArrowheads="1"/>
          </p:cNvSpPr>
          <p:nvPr/>
        </p:nvSpPr>
        <p:spPr bwMode="auto">
          <a:xfrm>
            <a:off x="5397500" y="5451475"/>
            <a:ext cx="13081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NZ" altLang="en-US" sz="1400" b="1">
                <a:solidFill>
                  <a:srgbClr val="FF0000"/>
                </a:solidFill>
                <a:latin typeface="Arial" pitchFamily="34" charset="0"/>
                <a:cs typeface="Arial" pitchFamily="34" charset="0"/>
              </a:rPr>
              <a:t>e</a:t>
            </a:r>
            <a:r>
              <a:rPr lang="en-NZ" altLang="en-US" sz="1400" b="1" baseline="-25000">
                <a:solidFill>
                  <a:srgbClr val="FF0000"/>
                </a:solidFill>
                <a:latin typeface="Arial" pitchFamily="34" charset="0"/>
                <a:cs typeface="Arial" pitchFamily="34" charset="0"/>
              </a:rPr>
              <a:t>T</a:t>
            </a:r>
            <a:r>
              <a:rPr lang="en-NZ" altLang="en-US" sz="1400" b="1">
                <a:solidFill>
                  <a:srgbClr val="FF0000"/>
                </a:solidFill>
                <a:latin typeface="Arial" pitchFamily="34" charset="0"/>
                <a:cs typeface="Arial" pitchFamily="34" charset="0"/>
              </a:rPr>
              <a:t>(d</a:t>
            </a:r>
            <a:r>
              <a:rPr lang="en-NZ" altLang="en-US" sz="1400" b="1" baseline="-25000">
                <a:solidFill>
                  <a:srgbClr val="FF0000"/>
                </a:solidFill>
                <a:latin typeface="Arial" pitchFamily="34" charset="0"/>
                <a:cs typeface="Arial" pitchFamily="34" charset="0"/>
              </a:rPr>
              <a:t>T</a:t>
            </a:r>
            <a:r>
              <a:rPr lang="en-NZ" altLang="en-US" sz="1400" b="1">
                <a:solidFill>
                  <a:srgbClr val="FF0000"/>
                </a:solidFill>
                <a:latin typeface="Arial" pitchFamily="34" charset="0"/>
                <a:cs typeface="Arial" pitchFamily="34" charset="0"/>
              </a:rPr>
              <a:t>(R))=R</a:t>
            </a:r>
            <a:endParaRPr lang="en-NZ" altLang="en-US" sz="1400" b="1" baseline="-25000">
              <a:solidFill>
                <a:srgbClr val="FF0000"/>
              </a:solidFill>
              <a:latin typeface="Arial" pitchFamily="34" charset="0"/>
              <a:cs typeface="Arial" pitchFamily="34" charset="0"/>
            </a:endParaRPr>
          </a:p>
        </p:txBody>
      </p:sp>
      <p:sp>
        <p:nvSpPr>
          <p:cNvPr id="15" name="Text Box 11"/>
          <p:cNvSpPr txBox="1">
            <a:spLocks noChangeArrowheads="1"/>
          </p:cNvSpPr>
          <p:nvPr/>
        </p:nvSpPr>
        <p:spPr bwMode="auto">
          <a:xfrm>
            <a:off x="0" y="5957888"/>
            <a:ext cx="4800600" cy="46166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dirty="0">
                <a:solidFill>
                  <a:srgbClr val="3333CC"/>
                </a:solidFill>
                <a:latin typeface="Arial" pitchFamily="34" charset="0"/>
                <a:cs typeface="Arial" pitchFamily="34" charset="0"/>
              </a:rPr>
              <a:t>*Note:   </a:t>
            </a:r>
            <a:r>
              <a:rPr lang="en-US" dirty="0" err="1">
                <a:solidFill>
                  <a:srgbClr val="3333CC"/>
                </a:solidFill>
                <a:latin typeface="Arial" pitchFamily="34" charset="0"/>
                <a:cs typeface="Arial" pitchFamily="34" charset="0"/>
              </a:rPr>
              <a:t>e</a:t>
            </a:r>
            <a:r>
              <a:rPr lang="en-US" baseline="-25000" dirty="0" err="1">
                <a:solidFill>
                  <a:srgbClr val="3333CC"/>
                </a:solidFill>
                <a:latin typeface="Arial" pitchFamily="34" charset="0"/>
                <a:cs typeface="Arial" pitchFamily="34" charset="0"/>
              </a:rPr>
              <a:t>T</a:t>
            </a:r>
            <a:r>
              <a:rPr lang="en-US" sz="2000" dirty="0">
                <a:solidFill>
                  <a:srgbClr val="3333CC"/>
                </a:solidFill>
                <a:latin typeface="Arial" pitchFamily="34" charset="0"/>
                <a:cs typeface="Arial" pitchFamily="34" charset="0"/>
              </a:rPr>
              <a:t>(</a:t>
            </a:r>
            <a:r>
              <a:rPr lang="en-US" sz="2000" dirty="0" err="1">
                <a:solidFill>
                  <a:srgbClr val="3333CC"/>
                </a:solidFill>
                <a:latin typeface="Arial" pitchFamily="34" charset="0"/>
                <a:cs typeface="Arial" pitchFamily="34" charset="0"/>
              </a:rPr>
              <a:t>d</a:t>
            </a:r>
            <a:r>
              <a:rPr lang="en-US" sz="2000" baseline="-25000" dirty="0" err="1">
                <a:solidFill>
                  <a:srgbClr val="3333CC"/>
                </a:solidFill>
                <a:latin typeface="Arial" pitchFamily="34" charset="0"/>
                <a:cs typeface="Arial" pitchFamily="34" charset="0"/>
              </a:rPr>
              <a:t>T</a:t>
            </a:r>
            <a:r>
              <a:rPr lang="en-US" sz="2000" dirty="0">
                <a:solidFill>
                  <a:srgbClr val="3333CC"/>
                </a:solidFill>
                <a:latin typeface="Arial" pitchFamily="34" charset="0"/>
                <a:cs typeface="Arial" pitchFamily="34" charset="0"/>
              </a:rPr>
              <a:t>(R)) = </a:t>
            </a:r>
            <a:r>
              <a:rPr lang="en-US" sz="2000" dirty="0" err="1">
                <a:solidFill>
                  <a:srgbClr val="3333CC"/>
                </a:solidFill>
                <a:latin typeface="Arial" pitchFamily="34" charset="0"/>
                <a:cs typeface="Arial" pitchFamily="34" charset="0"/>
              </a:rPr>
              <a:t>d</a:t>
            </a:r>
            <a:r>
              <a:rPr lang="en-US" sz="2000" baseline="-25000" dirty="0" err="1">
                <a:solidFill>
                  <a:srgbClr val="3333CC"/>
                </a:solidFill>
                <a:latin typeface="Arial" pitchFamily="34" charset="0"/>
                <a:cs typeface="Arial" pitchFamily="34" charset="0"/>
              </a:rPr>
              <a:t>T</a:t>
            </a:r>
            <a:r>
              <a:rPr lang="en-US" sz="2000" dirty="0">
                <a:solidFill>
                  <a:srgbClr val="3333CC"/>
                </a:solidFill>
                <a:latin typeface="Arial" pitchFamily="34" charset="0"/>
                <a:cs typeface="Arial" pitchFamily="34" charset="0"/>
              </a:rPr>
              <a:t>(</a:t>
            </a:r>
            <a:r>
              <a:rPr lang="en-US" sz="2000" dirty="0" err="1">
                <a:solidFill>
                  <a:srgbClr val="3333CC"/>
                </a:solidFill>
                <a:latin typeface="Arial" pitchFamily="34" charset="0"/>
                <a:cs typeface="Arial" pitchFamily="34" charset="0"/>
              </a:rPr>
              <a:t>e</a:t>
            </a:r>
            <a:r>
              <a:rPr lang="en-US" sz="2000" baseline="-25000" dirty="0" err="1">
                <a:solidFill>
                  <a:srgbClr val="3333CC"/>
                </a:solidFill>
                <a:latin typeface="Arial" pitchFamily="34" charset="0"/>
                <a:cs typeface="Arial" pitchFamily="34" charset="0"/>
              </a:rPr>
              <a:t>T</a:t>
            </a:r>
            <a:r>
              <a:rPr lang="en-US" sz="2000" dirty="0">
                <a:solidFill>
                  <a:srgbClr val="3333CC"/>
                </a:solidFill>
                <a:latin typeface="Arial" pitchFamily="34" charset="0"/>
                <a:cs typeface="Arial" pitchFamily="34" charset="0"/>
              </a:rPr>
              <a:t>(R)) =</a:t>
            </a:r>
            <a:r>
              <a:rPr lang="en-US" sz="2000" dirty="0">
                <a:solidFill>
                  <a:srgbClr val="FFFFFF"/>
                </a:solidFill>
                <a:latin typeface="Arial" pitchFamily="34" charset="0"/>
                <a:cs typeface="Arial" pitchFamily="34" charset="0"/>
              </a:rPr>
              <a:t> </a:t>
            </a:r>
            <a:r>
              <a:rPr lang="en-US" sz="2000" dirty="0">
                <a:solidFill>
                  <a:srgbClr val="FF0000"/>
                </a:solidFill>
                <a:latin typeface="Arial" pitchFamily="34" charset="0"/>
                <a:cs typeface="Arial" pitchFamily="34" charset="0"/>
              </a:rPr>
              <a:t>R</a:t>
            </a:r>
          </a:p>
        </p:txBody>
      </p:sp>
    </p:spTree>
    <p:extLst>
      <p:ext uri="{BB962C8B-B14F-4D97-AF65-F5344CB8AC3E}">
        <p14:creationId xmlns:p14="http://schemas.microsoft.com/office/powerpoint/2010/main" val="365434269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30729"/>
                                        </p:tgtEl>
                                        <p:attrNameLst>
                                          <p:attrName>style.visibility</p:attrName>
                                        </p:attrNameLst>
                                      </p:cBhvr>
                                      <p:to>
                                        <p:strVal val="visible"/>
                                      </p:to>
                                    </p:set>
                                    <p:anim calcmode="lin" valueType="num">
                                      <p:cBhvr>
                                        <p:cTn id="7" dur="500" fill="hold"/>
                                        <p:tgtEl>
                                          <p:spTgt spid="30729"/>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0729"/>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0729"/>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0729"/>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27"/>
                                        </p:tgtEl>
                                        <p:attrNameLst>
                                          <p:attrName>style.visibility</p:attrName>
                                        </p:attrNameLst>
                                      </p:cBhvr>
                                      <p:to>
                                        <p:strVal val="visible"/>
                                      </p:to>
                                    </p:set>
                                    <p:animEffect transition="in" filter="fade">
                                      <p:cBhvr>
                                        <p:cTn id="14" dur="2000"/>
                                        <p:tgtEl>
                                          <p:spTgt spid="30727"/>
                                        </p:tgtEl>
                                      </p:cBhvr>
                                    </p:animEffect>
                                  </p:childTnLst>
                                </p:cTn>
                              </p:par>
                            </p:childTnLst>
                          </p:cTn>
                        </p:par>
                        <p:par>
                          <p:cTn id="15" fill="hold" nodeType="afterGroup">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30730"/>
                                        </p:tgtEl>
                                        <p:attrNameLst>
                                          <p:attrName>style.visibility</p:attrName>
                                        </p:attrNameLst>
                                      </p:cBhvr>
                                      <p:to>
                                        <p:strVal val="visible"/>
                                      </p:to>
                                    </p:set>
                                    <p:animEffect transition="in" filter="fade">
                                      <p:cBhvr>
                                        <p:cTn id="18" dur="1000"/>
                                        <p:tgtEl>
                                          <p:spTgt spid="30730"/>
                                        </p:tgtEl>
                                      </p:cBhvr>
                                    </p:animEffect>
                                  </p:childTnLst>
                                </p:cTn>
                              </p:par>
                            </p:childTnLst>
                          </p:cTn>
                        </p:par>
                        <p:par>
                          <p:cTn id="19" fill="hold" nodeType="afterGroup">
                            <p:stCondLst>
                              <p:cond delay="3500"/>
                            </p:stCondLst>
                            <p:childTnLst>
                              <p:par>
                                <p:cTn id="20" presetID="39" presetClass="entr" presetSubtype="0" accel="100000" fill="hold" grpId="0" nodeType="afterEffect">
                                  <p:stCondLst>
                                    <p:cond delay="0"/>
                                  </p:stCondLst>
                                  <p:childTnLst>
                                    <p:set>
                                      <p:cBhvr>
                                        <p:cTn id="21" dur="1" fill="hold">
                                          <p:stCondLst>
                                            <p:cond delay="0"/>
                                          </p:stCondLst>
                                        </p:cTn>
                                        <p:tgtEl>
                                          <p:spTgt spid="30731"/>
                                        </p:tgtEl>
                                        <p:attrNameLst>
                                          <p:attrName>style.visibility</p:attrName>
                                        </p:attrNameLst>
                                      </p:cBhvr>
                                      <p:to>
                                        <p:strVal val="visible"/>
                                      </p:to>
                                    </p:set>
                                    <p:anim calcmode="lin" valueType="num">
                                      <p:cBhvr>
                                        <p:cTn id="22" dur="500" fill="hold"/>
                                        <p:tgtEl>
                                          <p:spTgt spid="30731"/>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30731"/>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30731"/>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30731"/>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4000"/>
                            </p:stCondLst>
                            <p:childTnLst>
                              <p:par>
                                <p:cTn id="27" presetID="14" presetClass="entr" presetSubtype="1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500"/>
                                        <p:tgtEl>
                                          <p:spTgt spid="1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randombar(horizontal)">
                                      <p:cBhvr>
                                        <p:cTn id="32" dur="500"/>
                                        <p:tgtEl>
                                          <p:spTgt spid="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horizontal)">
                                      <p:cBhvr>
                                        <p:cTn id="35" dur="500"/>
                                        <p:tgtEl>
                                          <p:spTgt spid="14"/>
                                        </p:tgtEl>
                                      </p:cBhvr>
                                    </p:animEffect>
                                  </p:childTnLst>
                                </p:cTn>
                              </p:par>
                            </p:childTnLst>
                          </p:cTn>
                        </p:par>
                        <p:par>
                          <p:cTn id="36" fill="hold" nodeType="afterGroup">
                            <p:stCondLst>
                              <p:cond delay="4500"/>
                            </p:stCondLst>
                            <p:childTnLst>
                              <p:par>
                                <p:cTn id="37" presetID="14" presetClass="entr" presetSubtype="1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randombar(horizontal)">
                                      <p:cBhvr>
                                        <p:cTn id="39" dur="500"/>
                                        <p:tgtEl>
                                          <p:spTgt spid="15"/>
                                        </p:tgtEl>
                                      </p:cBhvr>
                                    </p:animEffect>
                                  </p:childTnLst>
                                </p:cTn>
                              </p:par>
                            </p:childTnLst>
                          </p:cTn>
                        </p:par>
                        <p:par>
                          <p:cTn id="40" fill="hold">
                            <p:stCondLst>
                              <p:cond delay="5000"/>
                            </p:stCondLst>
                            <p:childTnLst>
                              <p:par>
                                <p:cTn id="41" presetID="39" presetClass="entr" presetSubtype="0" accel="100000" fill="hold" grpId="0" nodeType="afterEffect">
                                  <p:stCondLst>
                                    <p:cond delay="0"/>
                                  </p:stCondLst>
                                  <p:childTnLst>
                                    <p:set>
                                      <p:cBhvr>
                                        <p:cTn id="42" dur="1" fill="hold">
                                          <p:stCondLst>
                                            <p:cond delay="0"/>
                                          </p:stCondLst>
                                        </p:cTn>
                                        <p:tgtEl>
                                          <p:spTgt spid="30726"/>
                                        </p:tgtEl>
                                        <p:attrNameLst>
                                          <p:attrName>style.visibility</p:attrName>
                                        </p:attrNameLst>
                                      </p:cBhvr>
                                      <p:to>
                                        <p:strVal val="visible"/>
                                      </p:to>
                                    </p:set>
                                    <p:anim calcmode="lin" valueType="num">
                                      <p:cBhvr>
                                        <p:cTn id="43" dur="500" fill="hold"/>
                                        <p:tgtEl>
                                          <p:spTgt spid="30726"/>
                                        </p:tgtEl>
                                        <p:attrNameLst>
                                          <p:attrName>ppt_h</p:attrName>
                                        </p:attrNameLst>
                                      </p:cBhvr>
                                      <p:tavLst>
                                        <p:tav tm="0">
                                          <p:val>
                                            <p:strVal val="#ppt_h/20"/>
                                          </p:val>
                                        </p:tav>
                                        <p:tav tm="50000">
                                          <p:val>
                                            <p:strVal val="#ppt_h/20"/>
                                          </p:val>
                                        </p:tav>
                                        <p:tav tm="100000">
                                          <p:val>
                                            <p:strVal val="#ppt_h"/>
                                          </p:val>
                                        </p:tav>
                                      </p:tavLst>
                                    </p:anim>
                                    <p:anim calcmode="lin" valueType="num">
                                      <p:cBhvr>
                                        <p:cTn id="44" dur="500" fill="hold"/>
                                        <p:tgtEl>
                                          <p:spTgt spid="30726"/>
                                        </p:tgtEl>
                                        <p:attrNameLst>
                                          <p:attrName>ppt_w</p:attrName>
                                        </p:attrNameLst>
                                      </p:cBhvr>
                                      <p:tavLst>
                                        <p:tav tm="0">
                                          <p:val>
                                            <p:strVal val="#ppt_w+.3"/>
                                          </p:val>
                                        </p:tav>
                                        <p:tav tm="50000">
                                          <p:val>
                                            <p:strVal val="#ppt_w+.3"/>
                                          </p:val>
                                        </p:tav>
                                        <p:tav tm="100000">
                                          <p:val>
                                            <p:strVal val="#ppt_w"/>
                                          </p:val>
                                        </p:tav>
                                      </p:tavLst>
                                    </p:anim>
                                    <p:anim calcmode="lin" valueType="num">
                                      <p:cBhvr>
                                        <p:cTn id="45" dur="500" fill="hold"/>
                                        <p:tgtEl>
                                          <p:spTgt spid="30726"/>
                                        </p:tgtEl>
                                        <p:attrNameLst>
                                          <p:attrName>ppt_x</p:attrName>
                                        </p:attrNameLst>
                                      </p:cBhvr>
                                      <p:tavLst>
                                        <p:tav tm="0">
                                          <p:val>
                                            <p:strVal val="#ppt_x-.3"/>
                                          </p:val>
                                        </p:tav>
                                        <p:tav tm="50000">
                                          <p:val>
                                            <p:strVal val="#ppt_x"/>
                                          </p:val>
                                        </p:tav>
                                        <p:tav tm="100000">
                                          <p:val>
                                            <p:strVal val="#ppt_x"/>
                                          </p:val>
                                        </p:tav>
                                      </p:tavLst>
                                    </p:anim>
                                    <p:anim calcmode="lin" valueType="num">
                                      <p:cBhvr>
                                        <p:cTn id="46" dur="500" fill="hold"/>
                                        <p:tgtEl>
                                          <p:spTgt spid="307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animBg="1"/>
      <p:bldP spid="30729" grpId="0" animBg="1"/>
      <p:bldP spid="30730" grpId="0" animBg="1"/>
      <p:bldP spid="30731" grpId="0" animBg="1"/>
      <p:bldP spid="2" grpId="0" animBg="1"/>
      <p:bldP spid="13" grpId="0" animBg="1"/>
      <p:bldP spid="14" grpId="0" animBg="1"/>
      <p:bldP spid="1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AutoShape 1"/>
          <p:cNvSpPr>
            <a:spLocks noChangeArrowheads="1"/>
          </p:cNvSpPr>
          <p:nvPr/>
        </p:nvSpPr>
        <p:spPr bwMode="auto">
          <a:xfrm>
            <a:off x="2471855" y="3176588"/>
            <a:ext cx="3195404" cy="43428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r>
              <a:rPr lang="en-GB" altLang="en-US" sz="2400">
                <a:latin typeface="Arial" pitchFamily="34" charset="0"/>
                <a:cs typeface="Arial" pitchFamily="34" charset="0"/>
              </a:rPr>
              <a:t>Figure 7.14 goes here</a:t>
            </a:r>
          </a:p>
        </p:txBody>
      </p:sp>
      <p:sp>
        <p:nvSpPr>
          <p:cNvPr id="57347" name="Rectangle 2"/>
          <p:cNvSpPr>
            <a:spLocks noGrp="1" noChangeArrowheads="1"/>
          </p:cNvSpPr>
          <p:nvPr>
            <p:ph type="title"/>
          </p:nvPr>
        </p:nvSpPr>
        <p:spPr>
          <a:xfrm>
            <a:off x="0" y="38100"/>
            <a:ext cx="7772400" cy="762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dirty="0" smtClean="0">
                <a:latin typeface="Arial" pitchFamily="34" charset="0"/>
                <a:cs typeface="Arial" pitchFamily="34" charset="0"/>
              </a:rPr>
              <a:t>ap5.0: security hole</a:t>
            </a:r>
          </a:p>
        </p:txBody>
      </p:sp>
      <p:sp>
        <p:nvSpPr>
          <p:cNvPr id="57348" name="Rectangle 3"/>
          <p:cNvSpPr>
            <a:spLocks noGrp="1" noChangeArrowheads="1"/>
          </p:cNvSpPr>
          <p:nvPr>
            <p:ph type="body" idx="1"/>
          </p:nvPr>
        </p:nvSpPr>
        <p:spPr>
          <a:xfrm>
            <a:off x="533400" y="609600"/>
            <a:ext cx="8137525" cy="4953000"/>
          </a:xfrm>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solidFill>
                  <a:srgbClr val="FF0000"/>
                </a:solidFill>
                <a:latin typeface="Arial" pitchFamily="34" charset="0"/>
                <a:cs typeface="Arial" pitchFamily="34" charset="0"/>
              </a:rPr>
              <a:t>Man (woman)-in-the-middle attack:</a:t>
            </a:r>
            <a:r>
              <a:rPr lang="en-GB" altLang="en-US" dirty="0" smtClean="0">
                <a:latin typeface="Arial" pitchFamily="34" charset="0"/>
                <a:cs typeface="Arial" pitchFamily="34" charset="0"/>
              </a:rPr>
              <a:t> Trudy poses as Alice (to Bob) and as Bob (to Alice), and </a:t>
            </a:r>
            <a:r>
              <a:rPr lang="en-GB" altLang="en-US" u="sng" dirty="0" smtClean="0">
                <a:latin typeface="Arial" pitchFamily="34" charset="0"/>
                <a:cs typeface="Arial" pitchFamily="34" charset="0"/>
              </a:rPr>
              <a:t>quietly eavesdrop</a:t>
            </a:r>
          </a:p>
        </p:txBody>
      </p:sp>
      <p:pic>
        <p:nvPicPr>
          <p:cNvPr id="573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2057400"/>
            <a:ext cx="648335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pic>
      <p:sp>
        <p:nvSpPr>
          <p:cNvPr id="57350" name="AutoShape 5"/>
          <p:cNvSpPr>
            <a:spLocks noChangeArrowheads="1"/>
          </p:cNvSpPr>
          <p:nvPr/>
        </p:nvSpPr>
        <p:spPr bwMode="auto">
          <a:xfrm>
            <a:off x="0" y="5715000"/>
            <a:ext cx="4037013" cy="644525"/>
          </a:xfrm>
          <a:prstGeom prst="roundRect">
            <a:avLst>
              <a:gd name="adj" fmla="val 22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1800">
                <a:latin typeface="Arial" pitchFamily="34" charset="0"/>
                <a:cs typeface="Arial" pitchFamily="34" charset="0"/>
              </a:rPr>
              <a:t>Need '</a:t>
            </a:r>
            <a:r>
              <a:rPr lang="en-GB" altLang="en-US" sz="1800">
                <a:solidFill>
                  <a:srgbClr val="FF0000"/>
                </a:solidFill>
                <a:latin typeface="Arial" pitchFamily="34" charset="0"/>
                <a:cs typeface="Arial" pitchFamily="34" charset="0"/>
              </a:rPr>
              <a:t>certified</a:t>
            </a:r>
            <a:r>
              <a:rPr lang="en-GB" altLang="en-US" sz="1800">
                <a:latin typeface="Arial" pitchFamily="34" charset="0"/>
                <a:cs typeface="Arial" pitchFamily="34" charset="0"/>
              </a:rPr>
              <a:t>' public keys </a:t>
            </a:r>
          </a:p>
          <a:p>
            <a:pPr>
              <a:spcBef>
                <a:spcPct val="0"/>
              </a:spcBef>
              <a:buClr>
                <a:srgbClr val="000000"/>
              </a:buClr>
              <a:buSzPct val="100000"/>
              <a:buFont typeface="Comic Sans MS" pitchFamily="66" charset="0"/>
              <a:buNone/>
            </a:pPr>
            <a:r>
              <a:rPr lang="en-GB" altLang="en-US" sz="1800">
                <a:latin typeface="Arial" pitchFamily="34" charset="0"/>
                <a:cs typeface="Arial" pitchFamily="34" charset="0"/>
              </a:rPr>
              <a:t>(more later …)</a:t>
            </a:r>
          </a:p>
        </p:txBody>
      </p:sp>
      <p:sp>
        <p:nvSpPr>
          <p:cNvPr id="31751" name="Text Box 7"/>
          <p:cNvSpPr txBox="1">
            <a:spLocks noChangeArrowheads="1"/>
          </p:cNvSpPr>
          <p:nvPr/>
        </p:nvSpPr>
        <p:spPr bwMode="auto">
          <a:xfrm>
            <a:off x="0" y="6461125"/>
            <a:ext cx="9144000" cy="396875"/>
          </a:xfrm>
          <a:prstGeom prst="rect">
            <a:avLst/>
          </a:prstGeom>
          <a:gradFill rotWithShape="1">
            <a:gsLst>
              <a:gs pos="0">
                <a:srgbClr val="FFC000"/>
              </a:gs>
              <a:gs pos="50000">
                <a:schemeClr val="bg1"/>
              </a:gs>
              <a:gs pos="100000">
                <a:srgbClr val="FFC000"/>
              </a:gs>
            </a:gsLst>
            <a:lin ang="5400000" scaled="1"/>
          </a:gradFill>
          <a:ln w="9525">
            <a:noFill/>
            <a:miter lim="800000"/>
            <a:headEnd/>
            <a:tailEnd/>
          </a:ln>
          <a:effectLst/>
        </p:spPr>
        <p:txBody>
          <a:bodyPr>
            <a:spAutoFit/>
          </a:bodyPr>
          <a:lstStyle/>
          <a:p>
            <a:pPr>
              <a:defRPr/>
            </a:pPr>
            <a:r>
              <a:rPr lang="en-US" sz="2000">
                <a:solidFill>
                  <a:srgbClr val="000000"/>
                </a:solidFill>
                <a:latin typeface="Arial" pitchFamily="34" charset="0"/>
                <a:cs typeface="Arial" pitchFamily="34" charset="0"/>
              </a:rPr>
              <a:t>Alice &amp; Bob may never know that Trudy was there all along. </a:t>
            </a:r>
          </a:p>
        </p:txBody>
      </p:sp>
      <p:sp>
        <p:nvSpPr>
          <p:cNvPr id="57352" name="Line 8"/>
          <p:cNvSpPr>
            <a:spLocks noChangeShapeType="1"/>
          </p:cNvSpPr>
          <p:nvPr/>
        </p:nvSpPr>
        <p:spPr bwMode="auto">
          <a:xfrm>
            <a:off x="2133600" y="2133600"/>
            <a:ext cx="0" cy="335280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NZ">
              <a:solidFill>
                <a:srgbClr val="FFFFFF"/>
              </a:solidFill>
              <a:latin typeface="Arial" pitchFamily="34" charset="0"/>
              <a:cs typeface="Arial" pitchFamily="34" charset="0"/>
            </a:endParaRPr>
          </a:p>
        </p:txBody>
      </p:sp>
      <p:sp>
        <p:nvSpPr>
          <p:cNvPr id="57353" name="Line 9"/>
          <p:cNvSpPr>
            <a:spLocks noChangeShapeType="1"/>
          </p:cNvSpPr>
          <p:nvPr/>
        </p:nvSpPr>
        <p:spPr bwMode="auto">
          <a:xfrm>
            <a:off x="4495800" y="2108200"/>
            <a:ext cx="0" cy="335280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NZ">
              <a:solidFill>
                <a:srgbClr val="FFFFFF"/>
              </a:solidFill>
              <a:latin typeface="Arial" pitchFamily="34" charset="0"/>
              <a:cs typeface="Arial" pitchFamily="34" charset="0"/>
            </a:endParaRPr>
          </a:p>
        </p:txBody>
      </p:sp>
      <p:sp>
        <p:nvSpPr>
          <p:cNvPr id="57354" name="Line 10"/>
          <p:cNvSpPr>
            <a:spLocks noChangeShapeType="1"/>
          </p:cNvSpPr>
          <p:nvPr/>
        </p:nvSpPr>
        <p:spPr bwMode="auto">
          <a:xfrm>
            <a:off x="7251700" y="2108200"/>
            <a:ext cx="0" cy="335280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NZ">
              <a:solidFill>
                <a:srgbClr val="FFFFFF"/>
              </a:solidFill>
              <a:latin typeface="Arial" pitchFamily="34" charset="0"/>
              <a:cs typeface="Arial" pitchFamily="34" charset="0"/>
            </a:endParaRPr>
          </a:p>
        </p:txBody>
      </p:sp>
      <p:sp>
        <p:nvSpPr>
          <p:cNvPr id="31755" name="Text Box 11"/>
          <p:cNvSpPr txBox="1">
            <a:spLocks noChangeArrowheads="1"/>
          </p:cNvSpPr>
          <p:nvPr/>
        </p:nvSpPr>
        <p:spPr bwMode="auto">
          <a:xfrm>
            <a:off x="66675" y="2819400"/>
            <a:ext cx="1524000" cy="25304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a:solidFill>
                  <a:srgbClr val="3333CC"/>
                </a:solidFill>
                <a:latin typeface="Arial" pitchFamily="34" charset="0"/>
                <a:cs typeface="Arial" pitchFamily="34" charset="0"/>
              </a:rPr>
              <a:t>Alice is happy to receive encrypted message using her own public key</a:t>
            </a:r>
            <a:endParaRPr lang="en-US" sz="2000">
              <a:solidFill>
                <a:srgbClr val="FF0000"/>
              </a:solidFill>
              <a:latin typeface="Arial" pitchFamily="34" charset="0"/>
              <a:cs typeface="Arial" pitchFamily="34" charset="0"/>
            </a:endParaRPr>
          </a:p>
        </p:txBody>
      </p:sp>
      <p:sp>
        <p:nvSpPr>
          <p:cNvPr id="31756" name="Text Box 12"/>
          <p:cNvSpPr txBox="1">
            <a:spLocks noChangeArrowheads="1"/>
          </p:cNvSpPr>
          <p:nvPr/>
        </p:nvSpPr>
        <p:spPr bwMode="auto">
          <a:xfrm>
            <a:off x="7620000" y="2882900"/>
            <a:ext cx="1524000" cy="1631216"/>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a:solidFill>
                  <a:srgbClr val="3333CC"/>
                </a:solidFill>
                <a:latin typeface="Arial" pitchFamily="34" charset="0"/>
                <a:cs typeface="Arial" pitchFamily="34" charset="0"/>
              </a:rPr>
              <a:t>Bob is happy to send encrypted data</a:t>
            </a:r>
            <a:endParaRPr lang="en-US" sz="20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96047907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31751"/>
                                        </p:tgtEl>
                                        <p:attrNameLst>
                                          <p:attrName>style.visibility</p:attrName>
                                        </p:attrNameLst>
                                      </p:cBhvr>
                                      <p:to>
                                        <p:strVal val="visible"/>
                                      </p:to>
                                    </p:set>
                                    <p:anim calcmode="lin" valueType="num">
                                      <p:cBhvr>
                                        <p:cTn id="7" dur="500" fill="hold"/>
                                        <p:tgtEl>
                                          <p:spTgt spid="31751"/>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1751"/>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1751"/>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1751"/>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39" presetClass="entr" presetSubtype="0" accel="100000" fill="hold" grpId="0" nodeType="afterEffect">
                                  <p:stCondLst>
                                    <p:cond delay="0"/>
                                  </p:stCondLst>
                                  <p:childTnLst>
                                    <p:set>
                                      <p:cBhvr>
                                        <p:cTn id="13" dur="1" fill="hold">
                                          <p:stCondLst>
                                            <p:cond delay="0"/>
                                          </p:stCondLst>
                                        </p:cTn>
                                        <p:tgtEl>
                                          <p:spTgt spid="31755"/>
                                        </p:tgtEl>
                                        <p:attrNameLst>
                                          <p:attrName>style.visibility</p:attrName>
                                        </p:attrNameLst>
                                      </p:cBhvr>
                                      <p:to>
                                        <p:strVal val="visible"/>
                                      </p:to>
                                    </p:set>
                                    <p:anim calcmode="lin" valueType="num">
                                      <p:cBhvr>
                                        <p:cTn id="14" dur="500" fill="hold"/>
                                        <p:tgtEl>
                                          <p:spTgt spid="31755"/>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31755"/>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31755"/>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3175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39" presetClass="entr" presetSubtype="0" accel="100000" fill="hold" grpId="0" nodeType="afterEffect">
                                  <p:stCondLst>
                                    <p:cond delay="0"/>
                                  </p:stCondLst>
                                  <p:childTnLst>
                                    <p:set>
                                      <p:cBhvr>
                                        <p:cTn id="20" dur="1" fill="hold">
                                          <p:stCondLst>
                                            <p:cond delay="0"/>
                                          </p:stCondLst>
                                        </p:cTn>
                                        <p:tgtEl>
                                          <p:spTgt spid="31756"/>
                                        </p:tgtEl>
                                        <p:attrNameLst>
                                          <p:attrName>style.visibility</p:attrName>
                                        </p:attrNameLst>
                                      </p:cBhvr>
                                      <p:to>
                                        <p:strVal val="visible"/>
                                      </p:to>
                                    </p:set>
                                    <p:anim calcmode="lin" valueType="num">
                                      <p:cBhvr>
                                        <p:cTn id="21" dur="500" fill="hold"/>
                                        <p:tgtEl>
                                          <p:spTgt spid="31756"/>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31756"/>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31756"/>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317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nimBg="1"/>
      <p:bldP spid="31755" grpId="0" animBg="1"/>
      <p:bldP spid="3175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Arial" pitchFamily="34" charset="0"/>
                <a:cs typeface="Arial" pitchFamily="34" charset="0"/>
              </a:rPr>
              <a:t>Man-in-the-middle attack</a:t>
            </a:r>
            <a:endParaRPr lang="en-NZ" dirty="0">
              <a:latin typeface="Arial" pitchFamily="34" charset="0"/>
              <a:cs typeface="Arial" pitchFamily="34" charset="0"/>
            </a:endParaRPr>
          </a:p>
        </p:txBody>
      </p:sp>
      <p:sp>
        <p:nvSpPr>
          <p:cNvPr id="3" name="Content Placeholder 2"/>
          <p:cNvSpPr>
            <a:spLocks noGrp="1"/>
          </p:cNvSpPr>
          <p:nvPr>
            <p:ph idx="1"/>
          </p:nvPr>
        </p:nvSpPr>
        <p:spPr>
          <a:xfrm>
            <a:off x="533400" y="1600201"/>
            <a:ext cx="7770813" cy="3810000"/>
          </a:xfrm>
        </p:spPr>
        <p:txBody>
          <a:bodyPr/>
          <a:lstStyle/>
          <a:p>
            <a:r>
              <a:rPr lang="en-NZ" sz="2000" dirty="0" smtClean="0">
                <a:latin typeface="Arial" pitchFamily="34" charset="0"/>
                <a:cs typeface="Arial" pitchFamily="34" charset="0"/>
              </a:rPr>
              <a:t>an </a:t>
            </a:r>
            <a:r>
              <a:rPr lang="en-NZ" sz="2000" dirty="0">
                <a:latin typeface="Arial" pitchFamily="34" charset="0"/>
                <a:cs typeface="Arial" pitchFamily="34" charset="0"/>
              </a:rPr>
              <a:t>attacker </a:t>
            </a:r>
            <a:r>
              <a:rPr lang="en-NZ" sz="2000" dirty="0" smtClean="0">
                <a:latin typeface="Arial" pitchFamily="34" charset="0"/>
                <a:cs typeface="Arial" pitchFamily="34" charset="0"/>
              </a:rPr>
              <a:t>can use </a:t>
            </a:r>
            <a:r>
              <a:rPr lang="en-NZ" sz="2000" dirty="0">
                <a:latin typeface="Arial" pitchFamily="34" charset="0"/>
                <a:cs typeface="Arial" pitchFamily="34" charset="0"/>
              </a:rPr>
              <a:t>a </a:t>
            </a:r>
            <a:r>
              <a:rPr lang="en-NZ" sz="2000" b="1" dirty="0" err="1">
                <a:solidFill>
                  <a:srgbClr val="FF0000"/>
                </a:solidFill>
                <a:latin typeface="Arial" pitchFamily="34" charset="0"/>
                <a:cs typeface="Arial" pitchFamily="34" charset="0"/>
              </a:rPr>
              <a:t>WiFi</a:t>
            </a:r>
            <a:r>
              <a:rPr lang="en-NZ" sz="2000" b="1" dirty="0">
                <a:solidFill>
                  <a:srgbClr val="FF0000"/>
                </a:solidFill>
                <a:latin typeface="Arial" pitchFamily="34" charset="0"/>
                <a:cs typeface="Arial" pitchFamily="34" charset="0"/>
              </a:rPr>
              <a:t> router </a:t>
            </a:r>
            <a:r>
              <a:rPr lang="en-NZ" sz="2000" dirty="0">
                <a:latin typeface="Arial" pitchFamily="34" charset="0"/>
                <a:cs typeface="Arial" pitchFamily="34" charset="0"/>
              </a:rPr>
              <a:t>as the mechanism with which to intercept user communications. </a:t>
            </a:r>
            <a:endParaRPr lang="en-NZ" sz="2000" dirty="0" smtClean="0">
              <a:latin typeface="Arial" pitchFamily="34" charset="0"/>
              <a:cs typeface="Arial" pitchFamily="34" charset="0"/>
            </a:endParaRPr>
          </a:p>
          <a:p>
            <a:endParaRPr lang="en-NZ" sz="2000" dirty="0">
              <a:latin typeface="Arial" pitchFamily="34" charset="0"/>
              <a:cs typeface="Arial" pitchFamily="34" charset="0"/>
            </a:endParaRPr>
          </a:p>
          <a:p>
            <a:pPr lvl="1">
              <a:buFont typeface="Wingdings" pitchFamily="2" charset="2"/>
              <a:buChar char="§"/>
            </a:pPr>
            <a:r>
              <a:rPr lang="en-NZ" sz="1800" dirty="0" smtClean="0">
                <a:latin typeface="Arial" pitchFamily="34" charset="0"/>
                <a:cs typeface="Arial" pitchFamily="34" charset="0"/>
              </a:rPr>
              <a:t>This </a:t>
            </a:r>
            <a:r>
              <a:rPr lang="en-NZ" sz="1800" dirty="0">
                <a:latin typeface="Arial" pitchFamily="34" charset="0"/>
                <a:cs typeface="Arial" pitchFamily="34" charset="0"/>
              </a:rPr>
              <a:t>can be done either by setting up a </a:t>
            </a:r>
            <a:r>
              <a:rPr lang="en-NZ" sz="1800" b="1" dirty="0">
                <a:solidFill>
                  <a:srgbClr val="008000"/>
                </a:solidFill>
                <a:latin typeface="Arial" pitchFamily="34" charset="0"/>
                <a:cs typeface="Arial" pitchFamily="34" charset="0"/>
              </a:rPr>
              <a:t>malicious router </a:t>
            </a:r>
            <a:r>
              <a:rPr lang="en-NZ" sz="1800" dirty="0">
                <a:solidFill>
                  <a:srgbClr val="008000"/>
                </a:solidFill>
                <a:latin typeface="Arial" pitchFamily="34" charset="0"/>
                <a:cs typeface="Arial" pitchFamily="34" charset="0"/>
              </a:rPr>
              <a:t>that appears to be </a:t>
            </a:r>
            <a:r>
              <a:rPr lang="en-NZ" sz="1800" dirty="0" smtClean="0">
                <a:solidFill>
                  <a:srgbClr val="008000"/>
                </a:solidFill>
                <a:latin typeface="Arial" pitchFamily="34" charset="0"/>
                <a:cs typeface="Arial" pitchFamily="34" charset="0"/>
              </a:rPr>
              <a:t>legitimate</a:t>
            </a:r>
            <a:r>
              <a:rPr lang="en-NZ" sz="1800" dirty="0" smtClean="0">
                <a:latin typeface="Arial" pitchFamily="34" charset="0"/>
                <a:cs typeface="Arial" pitchFamily="34" charset="0"/>
              </a:rPr>
              <a:t>.</a:t>
            </a:r>
          </a:p>
          <a:p>
            <a:pPr lvl="1">
              <a:buFont typeface="Wingdings" pitchFamily="2" charset="2"/>
              <a:buChar char="§"/>
            </a:pPr>
            <a:r>
              <a:rPr lang="en-NZ" sz="1800" dirty="0" smtClean="0">
                <a:latin typeface="Arial" pitchFamily="34" charset="0"/>
                <a:cs typeface="Arial" pitchFamily="34" charset="0"/>
              </a:rPr>
              <a:t>an </a:t>
            </a:r>
            <a:r>
              <a:rPr lang="en-NZ" sz="1800" dirty="0">
                <a:latin typeface="Arial" pitchFamily="34" charset="0"/>
                <a:cs typeface="Arial" pitchFamily="34" charset="0"/>
              </a:rPr>
              <a:t>attacker could configure his laptop or other wireless device to act as a </a:t>
            </a:r>
            <a:r>
              <a:rPr lang="en-NZ" sz="1800" b="1" dirty="0" err="1">
                <a:solidFill>
                  <a:srgbClr val="FF0000"/>
                </a:solidFill>
                <a:effectLst>
                  <a:outerShdw blurRad="38100" dist="38100" dir="2700000" algn="tl">
                    <a:srgbClr val="000000">
                      <a:alpha val="43137"/>
                    </a:srgbClr>
                  </a:outerShdw>
                </a:effectLst>
                <a:latin typeface="Arial" pitchFamily="34" charset="0"/>
                <a:cs typeface="Arial" pitchFamily="34" charset="0"/>
              </a:rPr>
              <a:t>WiFi</a:t>
            </a:r>
            <a:r>
              <a:rPr lang="en-NZ" sz="1800" b="1" dirty="0">
                <a:solidFill>
                  <a:srgbClr val="FF0000"/>
                </a:solidFill>
                <a:effectLst>
                  <a:outerShdw blurRad="38100" dist="38100" dir="2700000" algn="tl">
                    <a:srgbClr val="000000">
                      <a:alpha val="43137"/>
                    </a:srgbClr>
                  </a:outerShdw>
                </a:effectLst>
                <a:latin typeface="Arial" pitchFamily="34" charset="0"/>
                <a:cs typeface="Arial" pitchFamily="34" charset="0"/>
              </a:rPr>
              <a:t> hotspot </a:t>
            </a:r>
            <a:r>
              <a:rPr lang="en-NZ" sz="1800" dirty="0">
                <a:latin typeface="Arial" pitchFamily="34" charset="0"/>
                <a:cs typeface="Arial" pitchFamily="34" charset="0"/>
              </a:rPr>
              <a:t>and give it a name commonly used in a </a:t>
            </a:r>
            <a:r>
              <a:rPr lang="en-NZ" sz="1800" b="1" dirty="0">
                <a:solidFill>
                  <a:srgbClr val="008000"/>
                </a:solidFill>
                <a:latin typeface="Arial" pitchFamily="34" charset="0"/>
                <a:cs typeface="Arial" pitchFamily="34" charset="0"/>
              </a:rPr>
              <a:t>public area</a:t>
            </a:r>
            <a:r>
              <a:rPr lang="en-NZ" sz="1800" dirty="0">
                <a:solidFill>
                  <a:srgbClr val="008000"/>
                </a:solidFill>
                <a:latin typeface="Arial" pitchFamily="34" charset="0"/>
                <a:cs typeface="Arial" pitchFamily="34" charset="0"/>
              </a:rPr>
              <a:t> such as an </a:t>
            </a:r>
            <a:r>
              <a:rPr lang="en-NZ" sz="1800" b="1" dirty="0">
                <a:solidFill>
                  <a:srgbClr val="0000FF"/>
                </a:solidFill>
                <a:latin typeface="Arial" pitchFamily="34" charset="0"/>
                <a:cs typeface="Arial" pitchFamily="34" charset="0"/>
              </a:rPr>
              <a:t>airport</a:t>
            </a:r>
            <a:r>
              <a:rPr lang="en-NZ" sz="1800" dirty="0">
                <a:solidFill>
                  <a:srgbClr val="008000"/>
                </a:solidFill>
                <a:latin typeface="Arial" pitchFamily="34" charset="0"/>
                <a:cs typeface="Arial" pitchFamily="34" charset="0"/>
              </a:rPr>
              <a:t> or </a:t>
            </a:r>
            <a:r>
              <a:rPr lang="en-NZ" sz="1800" b="1" dirty="0">
                <a:solidFill>
                  <a:srgbClr val="0000FF"/>
                </a:solidFill>
                <a:latin typeface="Arial" pitchFamily="34" charset="0"/>
                <a:cs typeface="Arial" pitchFamily="34" charset="0"/>
              </a:rPr>
              <a:t>coffee shop</a:t>
            </a:r>
            <a:r>
              <a:rPr lang="en-NZ" sz="1800" dirty="0">
                <a:latin typeface="Arial" pitchFamily="34" charset="0"/>
                <a:cs typeface="Arial" pitchFamily="34" charset="0"/>
              </a:rPr>
              <a:t>. </a:t>
            </a:r>
            <a:endParaRPr lang="en-NZ" sz="1800" dirty="0" smtClean="0">
              <a:latin typeface="Arial" pitchFamily="34" charset="0"/>
              <a:cs typeface="Arial" pitchFamily="34" charset="0"/>
            </a:endParaRPr>
          </a:p>
          <a:p>
            <a:pPr lvl="1">
              <a:buFont typeface="Wingdings" pitchFamily="2" charset="2"/>
              <a:buChar char="§"/>
            </a:pPr>
            <a:r>
              <a:rPr lang="en-NZ" sz="1800" dirty="0" smtClean="0">
                <a:latin typeface="Arial" pitchFamily="34" charset="0"/>
                <a:cs typeface="Arial" pitchFamily="34" charset="0"/>
              </a:rPr>
              <a:t>Then</a:t>
            </a:r>
            <a:r>
              <a:rPr lang="en-NZ" sz="1800" dirty="0">
                <a:latin typeface="Arial" pitchFamily="34" charset="0"/>
                <a:cs typeface="Arial" pitchFamily="34" charset="0"/>
              </a:rPr>
              <a:t>, as users connect to the “router” and attempt to reach sensitive sites such as online banking sites or commerce sites, the attacker can capture their credentials for later use.</a:t>
            </a:r>
          </a:p>
        </p:txBody>
      </p:sp>
      <p:sp>
        <p:nvSpPr>
          <p:cNvPr id="4" name="Rectangle 3"/>
          <p:cNvSpPr/>
          <p:nvPr/>
        </p:nvSpPr>
        <p:spPr>
          <a:xfrm>
            <a:off x="7467600" y="52691"/>
            <a:ext cx="1537600" cy="461665"/>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Examples</a:t>
            </a:r>
            <a:endParaRPr lang="en-GB" dirty="0">
              <a:solidFill>
                <a:srgbClr val="000000"/>
              </a:solidFill>
              <a:latin typeface="Arial" pitchFamily="34" charset="0"/>
              <a:ea typeface="Luxi Sans" charset="0"/>
              <a:cs typeface="Arial" pitchFamily="34" charset="0"/>
            </a:endParaRPr>
          </a:p>
        </p:txBody>
      </p:sp>
      <p:sp>
        <p:nvSpPr>
          <p:cNvPr id="5" name="TextBox 4"/>
          <p:cNvSpPr txBox="1"/>
          <p:nvPr/>
        </p:nvSpPr>
        <p:spPr>
          <a:xfrm>
            <a:off x="304800" y="6438185"/>
            <a:ext cx="6564618" cy="246221"/>
          </a:xfrm>
          <a:prstGeom prst="rect">
            <a:avLst/>
          </a:prstGeom>
          <a:noFill/>
        </p:spPr>
        <p:txBody>
          <a:bodyPr wrap="none" rtlCol="0">
            <a:spAutoFit/>
          </a:bodyPr>
          <a:lstStyle/>
          <a:p>
            <a:r>
              <a:rPr lang="en-NZ" sz="1000" dirty="0">
                <a:solidFill>
                  <a:srgbClr val="0000FF"/>
                </a:solidFill>
                <a:latin typeface="Arial" pitchFamily="34" charset="0"/>
                <a:cs typeface="Arial" pitchFamily="34" charset="0"/>
              </a:rPr>
              <a:t>http://www.techradar.com/news/computing/pc/how-to-turn-your-windows-7-laptop-into-a-wireless-hotspot-657138</a:t>
            </a:r>
          </a:p>
        </p:txBody>
      </p:sp>
    </p:spTree>
    <p:extLst>
      <p:ext uri="{BB962C8B-B14F-4D97-AF65-F5344CB8AC3E}">
        <p14:creationId xmlns:p14="http://schemas.microsoft.com/office/powerpoint/2010/main" val="164678611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Arial" pitchFamily="34" charset="0"/>
                <a:cs typeface="Arial" pitchFamily="34" charset="0"/>
              </a:rPr>
              <a:t>Man-in-the-middle attack</a:t>
            </a:r>
            <a:endParaRPr lang="en-NZ" dirty="0">
              <a:latin typeface="Arial" pitchFamily="34" charset="0"/>
              <a:cs typeface="Arial" pitchFamily="34" charset="0"/>
            </a:endParaRPr>
          </a:p>
        </p:txBody>
      </p:sp>
      <p:sp>
        <p:nvSpPr>
          <p:cNvPr id="3" name="Content Placeholder 2"/>
          <p:cNvSpPr>
            <a:spLocks noGrp="1"/>
          </p:cNvSpPr>
          <p:nvPr>
            <p:ph idx="1"/>
          </p:nvPr>
        </p:nvSpPr>
        <p:spPr>
          <a:xfrm>
            <a:off x="533400" y="1371600"/>
            <a:ext cx="7770813" cy="4875213"/>
          </a:xfrm>
        </p:spPr>
        <p:txBody>
          <a:bodyPr/>
          <a:lstStyle/>
          <a:p>
            <a:r>
              <a:rPr lang="en-NZ" sz="2000" dirty="0" smtClean="0">
                <a:latin typeface="Arial" pitchFamily="34" charset="0"/>
                <a:cs typeface="Arial" pitchFamily="34" charset="0"/>
              </a:rPr>
              <a:t>an </a:t>
            </a:r>
            <a:r>
              <a:rPr lang="en-NZ" sz="2000" dirty="0">
                <a:latin typeface="Arial" pitchFamily="34" charset="0"/>
                <a:cs typeface="Arial" pitchFamily="34" charset="0"/>
              </a:rPr>
              <a:t>attacker </a:t>
            </a:r>
            <a:r>
              <a:rPr lang="en-NZ" sz="2000" dirty="0" smtClean="0">
                <a:latin typeface="Arial" pitchFamily="34" charset="0"/>
                <a:cs typeface="Arial" pitchFamily="34" charset="0"/>
              </a:rPr>
              <a:t>uses </a:t>
            </a:r>
            <a:r>
              <a:rPr lang="en-NZ" sz="2000" dirty="0">
                <a:latin typeface="Arial" pitchFamily="34" charset="0"/>
                <a:cs typeface="Arial" pitchFamily="34" charset="0"/>
              </a:rPr>
              <a:t>a </a:t>
            </a:r>
            <a:r>
              <a:rPr lang="en-NZ" sz="2000" dirty="0" err="1">
                <a:latin typeface="Arial" pitchFamily="34" charset="0"/>
                <a:cs typeface="Arial" pitchFamily="34" charset="0"/>
              </a:rPr>
              <a:t>WiFi</a:t>
            </a:r>
            <a:r>
              <a:rPr lang="en-NZ" sz="2000" dirty="0">
                <a:latin typeface="Arial" pitchFamily="34" charset="0"/>
                <a:cs typeface="Arial" pitchFamily="34" charset="0"/>
              </a:rPr>
              <a:t> router as the mechanism with which to intercept user communications. </a:t>
            </a:r>
            <a:endParaRPr lang="en-NZ" sz="2000" dirty="0" smtClean="0">
              <a:latin typeface="Arial" pitchFamily="34" charset="0"/>
              <a:cs typeface="Arial" pitchFamily="34" charset="0"/>
            </a:endParaRPr>
          </a:p>
          <a:p>
            <a:endParaRPr lang="en-NZ" sz="2000" dirty="0">
              <a:latin typeface="Arial" pitchFamily="34" charset="0"/>
              <a:cs typeface="Arial" pitchFamily="34" charset="0"/>
            </a:endParaRPr>
          </a:p>
        </p:txBody>
      </p:sp>
      <p:pic>
        <p:nvPicPr>
          <p:cNvPr id="890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2675" y="2209800"/>
            <a:ext cx="4514850" cy="242029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3400" y="4876800"/>
            <a:ext cx="8153400" cy="1846659"/>
          </a:xfrm>
          <a:prstGeom prst="rect">
            <a:avLst/>
          </a:prstGeom>
          <a:solidFill>
            <a:schemeClr val="bg1">
              <a:lumMod val="75000"/>
            </a:schemeClr>
          </a:solidFill>
          <a:ln>
            <a:solidFill>
              <a:srgbClr val="00B0F0"/>
            </a:solidFill>
          </a:ln>
          <a:effectLst>
            <a:outerShdw blurRad="50800" dist="38100" dir="8100000" algn="tr" rotWithShape="0">
              <a:prstClr val="black">
                <a:alpha val="40000"/>
              </a:prstClr>
            </a:outerShdw>
          </a:effectLst>
        </p:spPr>
        <p:txBody>
          <a:bodyPr wrap="square" rtlCol="0">
            <a:spAutoFit/>
          </a:bodyPr>
          <a:lstStyle/>
          <a:p>
            <a:r>
              <a:rPr lang="en-NZ" sz="1800" b="1" dirty="0">
                <a:solidFill>
                  <a:srgbClr val="0000FF"/>
                </a:solidFill>
                <a:latin typeface="Arial" pitchFamily="34" charset="0"/>
                <a:cs typeface="Arial" pitchFamily="34" charset="0"/>
              </a:rPr>
              <a:t>Virtual Router </a:t>
            </a:r>
            <a:r>
              <a:rPr lang="en-NZ" sz="1600" dirty="0">
                <a:solidFill>
                  <a:schemeClr val="tx1"/>
                </a:solidFill>
                <a:latin typeface="Arial" pitchFamily="34" charset="0"/>
                <a:cs typeface="Arial" pitchFamily="34" charset="0"/>
              </a:rPr>
              <a:t>is a free, </a:t>
            </a:r>
            <a:r>
              <a:rPr lang="en-NZ" sz="1600" b="1" dirty="0">
                <a:solidFill>
                  <a:srgbClr val="FF0000"/>
                </a:solidFill>
                <a:effectLst>
                  <a:outerShdw blurRad="38100" dist="38100" dir="2700000" algn="tl">
                    <a:srgbClr val="000000">
                      <a:alpha val="43137"/>
                    </a:srgbClr>
                  </a:outerShdw>
                </a:effectLst>
                <a:latin typeface="Arial" pitchFamily="34" charset="0"/>
                <a:cs typeface="Arial" pitchFamily="34" charset="0"/>
              </a:rPr>
              <a:t>open source software </a:t>
            </a:r>
            <a:r>
              <a:rPr lang="en-NZ" sz="1600" dirty="0">
                <a:solidFill>
                  <a:schemeClr val="tx1"/>
                </a:solidFill>
                <a:latin typeface="Arial" pitchFamily="34" charset="0"/>
                <a:cs typeface="Arial" pitchFamily="34" charset="0"/>
              </a:rPr>
              <a:t>based router for PCs running Windows 8, Windows 7 or Windows Server 2008 R2. Using Virtual Router, users can wirelessly share any internet connection (</a:t>
            </a:r>
            <a:r>
              <a:rPr lang="en-NZ" sz="1600" dirty="0" err="1">
                <a:solidFill>
                  <a:schemeClr val="tx1"/>
                </a:solidFill>
                <a:latin typeface="Arial" pitchFamily="34" charset="0"/>
                <a:cs typeface="Arial" pitchFamily="34" charset="0"/>
              </a:rPr>
              <a:t>Wifi</a:t>
            </a:r>
            <a:r>
              <a:rPr lang="en-NZ" sz="1600" dirty="0">
                <a:solidFill>
                  <a:schemeClr val="tx1"/>
                </a:solidFill>
                <a:latin typeface="Arial" pitchFamily="34" charset="0"/>
                <a:cs typeface="Arial" pitchFamily="34" charset="0"/>
              </a:rPr>
              <a:t>, LAN, Cable Modem, Dial-up, Cellular, etc.) with any </a:t>
            </a:r>
            <a:r>
              <a:rPr lang="en-NZ" sz="1600" dirty="0" err="1">
                <a:solidFill>
                  <a:schemeClr val="tx1"/>
                </a:solidFill>
                <a:latin typeface="Arial" pitchFamily="34" charset="0"/>
                <a:cs typeface="Arial" pitchFamily="34" charset="0"/>
              </a:rPr>
              <a:t>Wifi</a:t>
            </a:r>
            <a:r>
              <a:rPr lang="en-NZ" sz="1600" dirty="0">
                <a:solidFill>
                  <a:schemeClr val="tx1"/>
                </a:solidFill>
                <a:latin typeface="Arial" pitchFamily="34" charset="0"/>
                <a:cs typeface="Arial" pitchFamily="34" charset="0"/>
              </a:rPr>
              <a:t> device (Laptop, Smart Phone, iPod Touch, iPhone, Android Phone, Zune, Netbook, wireless printer, etc.) These devices connect to Virtual Router just like any other access point, and the connection is completely secured using WPA2 (the most secure wireless encryption.)</a:t>
            </a:r>
          </a:p>
        </p:txBody>
      </p:sp>
      <p:sp>
        <p:nvSpPr>
          <p:cNvPr id="6" name="Rectangle 5"/>
          <p:cNvSpPr/>
          <p:nvPr/>
        </p:nvSpPr>
        <p:spPr>
          <a:xfrm>
            <a:off x="7467600" y="52691"/>
            <a:ext cx="1537600" cy="461665"/>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Examples</a:t>
            </a:r>
            <a:endParaRPr lang="en-GB" dirty="0">
              <a:solidFill>
                <a:srgbClr val="000000"/>
              </a:solidFill>
              <a:latin typeface="Arial" pitchFamily="34" charset="0"/>
              <a:ea typeface="Luxi Sans" charset="0"/>
              <a:cs typeface="Arial" pitchFamily="34" charset="0"/>
            </a:endParaRPr>
          </a:p>
        </p:txBody>
      </p:sp>
      <p:sp>
        <p:nvSpPr>
          <p:cNvPr id="7" name="Freeform 6"/>
          <p:cNvSpPr/>
          <p:nvPr/>
        </p:nvSpPr>
        <p:spPr bwMode="auto">
          <a:xfrm>
            <a:off x="3004243" y="2618394"/>
            <a:ext cx="859101" cy="273651"/>
          </a:xfrm>
          <a:custGeom>
            <a:avLst/>
            <a:gdLst>
              <a:gd name="connsiteX0" fmla="*/ 502632 w 859101"/>
              <a:gd name="connsiteY0" fmla="*/ 44419 h 273651"/>
              <a:gd name="connsiteX1" fmla="*/ 291616 w 859101"/>
              <a:gd name="connsiteY1" fmla="*/ 14274 h 273651"/>
              <a:gd name="connsiteX2" fmla="*/ 10262 w 859101"/>
              <a:gd name="connsiteY2" fmla="*/ 245386 h 273651"/>
              <a:gd name="connsiteX3" fmla="*/ 683502 w 859101"/>
              <a:gd name="connsiteY3" fmla="*/ 255435 h 273651"/>
              <a:gd name="connsiteX4" fmla="*/ 854324 w 859101"/>
              <a:gd name="connsiteY4" fmla="*/ 114758 h 273651"/>
              <a:gd name="connsiteX5" fmla="*/ 552873 w 859101"/>
              <a:gd name="connsiteY5" fmla="*/ 14274 h 27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01" h="273651">
                <a:moveTo>
                  <a:pt x="502632" y="44419"/>
                </a:moveTo>
                <a:cubicBezTo>
                  <a:pt x="438155" y="12599"/>
                  <a:pt x="373678" y="-19220"/>
                  <a:pt x="291616" y="14274"/>
                </a:cubicBezTo>
                <a:cubicBezTo>
                  <a:pt x="209554" y="47768"/>
                  <a:pt x="-55052" y="205193"/>
                  <a:pt x="10262" y="245386"/>
                </a:cubicBezTo>
                <a:cubicBezTo>
                  <a:pt x="75576" y="285579"/>
                  <a:pt x="542825" y="277206"/>
                  <a:pt x="683502" y="255435"/>
                </a:cubicBezTo>
                <a:cubicBezTo>
                  <a:pt x="824179" y="233664"/>
                  <a:pt x="876096" y="154952"/>
                  <a:pt x="854324" y="114758"/>
                </a:cubicBezTo>
                <a:cubicBezTo>
                  <a:pt x="832552" y="74564"/>
                  <a:pt x="692712" y="44419"/>
                  <a:pt x="552873" y="14274"/>
                </a:cubicBezTo>
              </a:path>
            </a:pathLst>
          </a:custGeom>
          <a:noFill/>
          <a:ln w="28575" cap="flat" cmpd="sng" algn="ctr">
            <a:solidFill>
              <a:srgbClr val="FF0000"/>
            </a:solidFill>
            <a:prstDash val="solid"/>
            <a:round/>
            <a:headEnd type="none" w="med" len="med"/>
            <a:tailEnd type="none" w="med" len="med"/>
          </a:ln>
          <a:effectLst>
            <a:glow rad="63500">
              <a:schemeClr val="accent1">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8718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Arial" pitchFamily="34" charset="0"/>
                <a:cs typeface="Arial" pitchFamily="34" charset="0"/>
              </a:rPr>
              <a:t>Man-in-the-middle attack</a:t>
            </a:r>
            <a:endParaRPr lang="en-NZ" dirty="0">
              <a:latin typeface="Arial" pitchFamily="34" charset="0"/>
              <a:cs typeface="Arial" pitchFamily="34" charset="0"/>
            </a:endParaRPr>
          </a:p>
        </p:txBody>
      </p:sp>
      <p:sp>
        <p:nvSpPr>
          <p:cNvPr id="3" name="Content Placeholder 2"/>
          <p:cNvSpPr>
            <a:spLocks noGrp="1"/>
          </p:cNvSpPr>
          <p:nvPr>
            <p:ph idx="1"/>
          </p:nvPr>
        </p:nvSpPr>
        <p:spPr>
          <a:xfrm>
            <a:off x="533400" y="1371601"/>
            <a:ext cx="7770813" cy="762000"/>
          </a:xfrm>
        </p:spPr>
        <p:txBody>
          <a:bodyPr/>
          <a:lstStyle/>
          <a:p>
            <a:r>
              <a:rPr lang="en-NZ" sz="2000" dirty="0" smtClean="0">
                <a:latin typeface="Arial" pitchFamily="34" charset="0"/>
                <a:cs typeface="Arial" pitchFamily="34" charset="0"/>
              </a:rPr>
              <a:t>an </a:t>
            </a:r>
            <a:r>
              <a:rPr lang="en-NZ" sz="2000" dirty="0">
                <a:latin typeface="Arial" pitchFamily="34" charset="0"/>
                <a:cs typeface="Arial" pitchFamily="34" charset="0"/>
              </a:rPr>
              <a:t>attacker </a:t>
            </a:r>
            <a:r>
              <a:rPr lang="en-NZ" sz="2000" dirty="0" smtClean="0">
                <a:latin typeface="Arial" pitchFamily="34" charset="0"/>
                <a:cs typeface="Arial" pitchFamily="34" charset="0"/>
              </a:rPr>
              <a:t>uses </a:t>
            </a:r>
            <a:r>
              <a:rPr lang="en-NZ" sz="2000" dirty="0">
                <a:latin typeface="Arial" pitchFamily="34" charset="0"/>
                <a:cs typeface="Arial" pitchFamily="34" charset="0"/>
              </a:rPr>
              <a:t>a </a:t>
            </a:r>
            <a:r>
              <a:rPr lang="en-NZ" sz="2000" dirty="0" err="1">
                <a:latin typeface="Arial" pitchFamily="34" charset="0"/>
                <a:cs typeface="Arial" pitchFamily="34" charset="0"/>
              </a:rPr>
              <a:t>WiFi</a:t>
            </a:r>
            <a:r>
              <a:rPr lang="en-NZ" sz="2000" dirty="0">
                <a:latin typeface="Arial" pitchFamily="34" charset="0"/>
                <a:cs typeface="Arial" pitchFamily="34" charset="0"/>
              </a:rPr>
              <a:t> router as the mechanism with which to intercept user communications. </a:t>
            </a:r>
            <a:endParaRPr lang="en-NZ" sz="2000" dirty="0" smtClean="0">
              <a:latin typeface="Arial" pitchFamily="34" charset="0"/>
              <a:cs typeface="Arial" pitchFamily="34" charset="0"/>
            </a:endParaRPr>
          </a:p>
          <a:p>
            <a:endParaRPr lang="en-NZ" sz="2000" dirty="0">
              <a:latin typeface="Arial" pitchFamily="34" charset="0"/>
              <a:cs typeface="Arial" pitchFamily="34" charset="0"/>
            </a:endParaRPr>
          </a:p>
        </p:txBody>
      </p:sp>
      <p:sp>
        <p:nvSpPr>
          <p:cNvPr id="4" name="TextBox 3"/>
          <p:cNvSpPr txBox="1"/>
          <p:nvPr/>
        </p:nvSpPr>
        <p:spPr>
          <a:xfrm>
            <a:off x="457200" y="2514600"/>
            <a:ext cx="8382000" cy="4031873"/>
          </a:xfrm>
          <a:prstGeom prst="rect">
            <a:avLst/>
          </a:prstGeom>
          <a:solidFill>
            <a:schemeClr val="bg1">
              <a:lumMod val="75000"/>
            </a:schemeClr>
          </a:solidFill>
          <a:ln>
            <a:solidFill>
              <a:srgbClr val="00B0F0"/>
            </a:solidFill>
          </a:ln>
          <a:effectLst>
            <a:outerShdw blurRad="50800" dist="38100" dir="8100000" algn="tr" rotWithShape="0">
              <a:prstClr val="black">
                <a:alpha val="40000"/>
              </a:prstClr>
            </a:outerShdw>
          </a:effectLst>
        </p:spPr>
        <p:txBody>
          <a:bodyPr wrap="square" rtlCol="0">
            <a:spAutoFit/>
          </a:bodyPr>
          <a:lstStyle/>
          <a:p>
            <a:r>
              <a:rPr lang="en-NZ" sz="1600" dirty="0">
                <a:solidFill>
                  <a:schemeClr val="tx1"/>
                </a:solidFill>
                <a:latin typeface="Arial" pitchFamily="34" charset="0"/>
                <a:cs typeface="Arial" pitchFamily="34" charset="0"/>
              </a:rPr>
              <a:t>you can set up a wireless router on </a:t>
            </a:r>
            <a:r>
              <a:rPr lang="en-NZ" sz="1600" dirty="0" err="1">
                <a:solidFill>
                  <a:schemeClr val="tx1"/>
                </a:solidFill>
                <a:latin typeface="Arial" pitchFamily="34" charset="0"/>
                <a:cs typeface="Arial" pitchFamily="34" charset="0"/>
              </a:rPr>
              <a:t>yourWindows</a:t>
            </a:r>
            <a:r>
              <a:rPr lang="en-NZ" sz="1600" dirty="0">
                <a:solidFill>
                  <a:schemeClr val="tx1"/>
                </a:solidFill>
                <a:latin typeface="Arial" pitchFamily="34" charset="0"/>
                <a:cs typeface="Arial" pitchFamily="34" charset="0"/>
              </a:rPr>
              <a:t> 7 or 8.1 PC by using the command line.</a:t>
            </a:r>
          </a:p>
          <a:p>
            <a:endParaRPr lang="en-NZ" sz="1600" dirty="0">
              <a:solidFill>
                <a:schemeClr val="tx1"/>
              </a:solidFill>
              <a:latin typeface="Arial" pitchFamily="34" charset="0"/>
              <a:cs typeface="Arial" pitchFamily="34" charset="0"/>
            </a:endParaRPr>
          </a:p>
          <a:p>
            <a:r>
              <a:rPr lang="en-NZ" sz="1600" dirty="0">
                <a:solidFill>
                  <a:schemeClr val="tx1"/>
                </a:solidFill>
                <a:latin typeface="Arial" pitchFamily="34" charset="0"/>
                <a:cs typeface="Arial" pitchFamily="34" charset="0"/>
              </a:rPr>
              <a:t>You need to run an elevated command line to get to the correct page and this is easily done. First off press </a:t>
            </a:r>
            <a:r>
              <a:rPr lang="en-NZ" sz="1600" dirty="0" err="1">
                <a:solidFill>
                  <a:schemeClr val="tx1"/>
                </a:solidFill>
                <a:latin typeface="Arial" pitchFamily="34" charset="0"/>
                <a:cs typeface="Arial" pitchFamily="34" charset="0"/>
              </a:rPr>
              <a:t>Windows+R</a:t>
            </a:r>
            <a:r>
              <a:rPr lang="en-NZ" sz="1600" dirty="0">
                <a:solidFill>
                  <a:schemeClr val="tx1"/>
                </a:solidFill>
                <a:latin typeface="Arial" pitchFamily="34" charset="0"/>
                <a:cs typeface="Arial" pitchFamily="34" charset="0"/>
              </a:rPr>
              <a:t> at the same time to reveal the Run box. Here type in '</a:t>
            </a:r>
            <a:r>
              <a:rPr lang="en-NZ" sz="1600" dirty="0" err="1">
                <a:solidFill>
                  <a:schemeClr val="tx1"/>
                </a:solidFill>
                <a:latin typeface="Arial" pitchFamily="34" charset="0"/>
                <a:cs typeface="Arial" pitchFamily="34" charset="0"/>
              </a:rPr>
              <a:t>tskmgr</a:t>
            </a:r>
            <a:r>
              <a:rPr lang="en-NZ" sz="1600" dirty="0">
                <a:solidFill>
                  <a:schemeClr val="tx1"/>
                </a:solidFill>
                <a:latin typeface="Arial" pitchFamily="34" charset="0"/>
                <a:cs typeface="Arial" pitchFamily="34" charset="0"/>
              </a:rPr>
              <a:t>' to open up the Task Manager. Navigate to File, then Run new task. In the text field type in '</a:t>
            </a:r>
            <a:r>
              <a:rPr lang="en-NZ" sz="1600" dirty="0" err="1">
                <a:solidFill>
                  <a:schemeClr val="tx1"/>
                </a:solidFill>
                <a:latin typeface="Arial" pitchFamily="34" charset="0"/>
                <a:cs typeface="Arial" pitchFamily="34" charset="0"/>
              </a:rPr>
              <a:t>cmd</a:t>
            </a:r>
            <a:r>
              <a:rPr lang="en-NZ" sz="1600" dirty="0">
                <a:solidFill>
                  <a:schemeClr val="tx1"/>
                </a:solidFill>
                <a:latin typeface="Arial" pitchFamily="34" charset="0"/>
                <a:cs typeface="Arial" pitchFamily="34" charset="0"/>
              </a:rPr>
              <a:t>' and then check the box next to Create this task with administrative privileges.</a:t>
            </a:r>
          </a:p>
          <a:p>
            <a:r>
              <a:rPr lang="en-NZ" sz="1600" dirty="0">
                <a:solidFill>
                  <a:schemeClr val="tx1"/>
                </a:solidFill>
                <a:latin typeface="Arial" pitchFamily="34" charset="0"/>
                <a:cs typeface="Arial" pitchFamily="34" charset="0"/>
              </a:rPr>
              <a:t>When it opens, type in the following command:</a:t>
            </a:r>
          </a:p>
          <a:p>
            <a:endParaRPr lang="en-NZ" sz="1600" dirty="0" smtClean="0">
              <a:solidFill>
                <a:schemeClr val="tx1"/>
              </a:solidFill>
              <a:latin typeface="Arial" pitchFamily="34" charset="0"/>
              <a:cs typeface="Arial" pitchFamily="34" charset="0"/>
            </a:endParaRPr>
          </a:p>
          <a:p>
            <a:r>
              <a:rPr lang="en-NZ" sz="1600" dirty="0" err="1" smtClean="0">
                <a:solidFill>
                  <a:srgbClr val="0000FF"/>
                </a:solidFill>
                <a:latin typeface="Arial" pitchFamily="34" charset="0"/>
                <a:cs typeface="Arial" pitchFamily="34" charset="0"/>
              </a:rPr>
              <a:t>netsh</a:t>
            </a:r>
            <a:r>
              <a:rPr lang="en-NZ" sz="1600" dirty="0" smtClean="0">
                <a:solidFill>
                  <a:srgbClr val="0000FF"/>
                </a:solidFill>
                <a:latin typeface="Arial" pitchFamily="34" charset="0"/>
                <a:cs typeface="Arial" pitchFamily="34" charset="0"/>
              </a:rPr>
              <a:t> </a:t>
            </a:r>
            <a:r>
              <a:rPr lang="en-NZ" sz="1600" dirty="0" err="1">
                <a:solidFill>
                  <a:srgbClr val="0000FF"/>
                </a:solidFill>
                <a:latin typeface="Arial" pitchFamily="34" charset="0"/>
                <a:cs typeface="Arial" pitchFamily="34" charset="0"/>
              </a:rPr>
              <a:t>wlan</a:t>
            </a:r>
            <a:r>
              <a:rPr lang="en-NZ" sz="1600" dirty="0">
                <a:solidFill>
                  <a:srgbClr val="0000FF"/>
                </a:solidFill>
                <a:latin typeface="Arial" pitchFamily="34" charset="0"/>
                <a:cs typeface="Arial" pitchFamily="34" charset="0"/>
              </a:rPr>
              <a:t> set </a:t>
            </a:r>
            <a:r>
              <a:rPr lang="en-NZ" sz="1600" dirty="0" err="1">
                <a:solidFill>
                  <a:srgbClr val="0000FF"/>
                </a:solidFill>
                <a:latin typeface="Arial" pitchFamily="34" charset="0"/>
                <a:cs typeface="Arial" pitchFamily="34" charset="0"/>
              </a:rPr>
              <a:t>hostednetwork</a:t>
            </a:r>
            <a:r>
              <a:rPr lang="en-NZ" sz="1600" dirty="0">
                <a:solidFill>
                  <a:srgbClr val="0000FF"/>
                </a:solidFill>
                <a:latin typeface="Arial" pitchFamily="34" charset="0"/>
                <a:cs typeface="Arial" pitchFamily="34" charset="0"/>
              </a:rPr>
              <a:t> mode=allow </a:t>
            </a:r>
            <a:r>
              <a:rPr lang="en-NZ" sz="1600" dirty="0" err="1">
                <a:solidFill>
                  <a:srgbClr val="0000FF"/>
                </a:solidFill>
                <a:latin typeface="Arial" pitchFamily="34" charset="0"/>
                <a:cs typeface="Arial" pitchFamily="34" charset="0"/>
              </a:rPr>
              <a:t>ssid</a:t>
            </a:r>
            <a:r>
              <a:rPr lang="en-NZ" sz="1600" dirty="0">
                <a:solidFill>
                  <a:srgbClr val="0000FF"/>
                </a:solidFill>
                <a:latin typeface="Arial" pitchFamily="34" charset="0"/>
                <a:cs typeface="Arial" pitchFamily="34" charset="0"/>
              </a:rPr>
              <a:t>=</a:t>
            </a:r>
            <a:r>
              <a:rPr lang="en-NZ" sz="1600" dirty="0" err="1">
                <a:solidFill>
                  <a:srgbClr val="0000FF"/>
                </a:solidFill>
                <a:latin typeface="Arial" pitchFamily="34" charset="0"/>
                <a:cs typeface="Arial" pitchFamily="34" charset="0"/>
              </a:rPr>
              <a:t>MyNet</a:t>
            </a:r>
            <a:r>
              <a:rPr lang="en-NZ" sz="1600" dirty="0">
                <a:solidFill>
                  <a:srgbClr val="0000FF"/>
                </a:solidFill>
                <a:latin typeface="Arial" pitchFamily="34" charset="0"/>
                <a:cs typeface="Arial" pitchFamily="34" charset="0"/>
              </a:rPr>
              <a:t> key=</a:t>
            </a:r>
            <a:r>
              <a:rPr lang="en-NZ" sz="1600" dirty="0" err="1">
                <a:solidFill>
                  <a:srgbClr val="0000FF"/>
                </a:solidFill>
                <a:latin typeface="Arial" pitchFamily="34" charset="0"/>
                <a:cs typeface="Arial" pitchFamily="34" charset="0"/>
              </a:rPr>
              <a:t>MyPassword</a:t>
            </a:r>
            <a:endParaRPr lang="en-NZ" sz="1600" dirty="0">
              <a:solidFill>
                <a:srgbClr val="0000FF"/>
              </a:solidFill>
              <a:latin typeface="Arial" pitchFamily="34" charset="0"/>
              <a:cs typeface="Arial" pitchFamily="34" charset="0"/>
            </a:endParaRPr>
          </a:p>
          <a:p>
            <a:endParaRPr lang="en-NZ" sz="1600" dirty="0">
              <a:solidFill>
                <a:schemeClr val="tx1"/>
              </a:solidFill>
              <a:latin typeface="Arial" pitchFamily="34" charset="0"/>
              <a:cs typeface="Arial" pitchFamily="34" charset="0"/>
            </a:endParaRPr>
          </a:p>
          <a:p>
            <a:r>
              <a:rPr lang="en-NZ" sz="1600" dirty="0">
                <a:solidFill>
                  <a:schemeClr val="tx1"/>
                </a:solidFill>
                <a:latin typeface="Arial" pitchFamily="34" charset="0"/>
                <a:cs typeface="Arial" pitchFamily="34" charset="0"/>
              </a:rPr>
              <a:t>Replace '</a:t>
            </a:r>
            <a:r>
              <a:rPr lang="en-NZ" sz="1600" dirty="0" err="1">
                <a:solidFill>
                  <a:schemeClr val="tx1"/>
                </a:solidFill>
                <a:latin typeface="Arial" pitchFamily="34" charset="0"/>
                <a:cs typeface="Arial" pitchFamily="34" charset="0"/>
              </a:rPr>
              <a:t>MyNet</a:t>
            </a:r>
            <a:r>
              <a:rPr lang="en-NZ" sz="1600" dirty="0">
                <a:solidFill>
                  <a:schemeClr val="tx1"/>
                </a:solidFill>
                <a:latin typeface="Arial" pitchFamily="34" charset="0"/>
                <a:cs typeface="Arial" pitchFamily="34" charset="0"/>
              </a:rPr>
              <a:t>' with a name you want to use for the custom network, and '</a:t>
            </a:r>
            <a:r>
              <a:rPr lang="en-NZ" sz="1600" dirty="0" err="1">
                <a:solidFill>
                  <a:schemeClr val="tx1"/>
                </a:solidFill>
                <a:latin typeface="Arial" pitchFamily="34" charset="0"/>
                <a:cs typeface="Arial" pitchFamily="34" charset="0"/>
              </a:rPr>
              <a:t>MyPassword</a:t>
            </a:r>
            <a:r>
              <a:rPr lang="en-NZ" sz="1600" dirty="0">
                <a:solidFill>
                  <a:schemeClr val="tx1"/>
                </a:solidFill>
                <a:latin typeface="Arial" pitchFamily="34" charset="0"/>
                <a:cs typeface="Arial" pitchFamily="34" charset="0"/>
              </a:rPr>
              <a:t>' with a password that is hard to guess. Press enter to create it and then type in the following text</a:t>
            </a:r>
            <a:r>
              <a:rPr lang="en-NZ" sz="1600" dirty="0" smtClean="0">
                <a:solidFill>
                  <a:schemeClr val="tx1"/>
                </a:solidFill>
                <a:latin typeface="Arial" pitchFamily="34" charset="0"/>
                <a:cs typeface="Arial" pitchFamily="34" charset="0"/>
              </a:rPr>
              <a:t>:</a:t>
            </a:r>
          </a:p>
          <a:p>
            <a:endParaRPr lang="en-NZ" sz="1600" dirty="0">
              <a:solidFill>
                <a:schemeClr val="tx1"/>
              </a:solidFill>
              <a:latin typeface="Arial" pitchFamily="34" charset="0"/>
              <a:cs typeface="Arial" pitchFamily="34" charset="0"/>
            </a:endParaRPr>
          </a:p>
          <a:p>
            <a:r>
              <a:rPr lang="en-NZ" sz="1600" dirty="0" err="1">
                <a:solidFill>
                  <a:srgbClr val="0000FF"/>
                </a:solidFill>
                <a:latin typeface="Arial" pitchFamily="34" charset="0"/>
                <a:cs typeface="Arial" pitchFamily="34" charset="0"/>
              </a:rPr>
              <a:t>netsh</a:t>
            </a:r>
            <a:r>
              <a:rPr lang="en-NZ" sz="1600" dirty="0">
                <a:solidFill>
                  <a:srgbClr val="0000FF"/>
                </a:solidFill>
                <a:latin typeface="Arial" pitchFamily="34" charset="0"/>
                <a:cs typeface="Arial" pitchFamily="34" charset="0"/>
              </a:rPr>
              <a:t> </a:t>
            </a:r>
            <a:r>
              <a:rPr lang="en-NZ" sz="1600" dirty="0" err="1">
                <a:solidFill>
                  <a:srgbClr val="0000FF"/>
                </a:solidFill>
                <a:latin typeface="Arial" pitchFamily="34" charset="0"/>
                <a:cs typeface="Arial" pitchFamily="34" charset="0"/>
              </a:rPr>
              <a:t>wlan</a:t>
            </a:r>
            <a:r>
              <a:rPr lang="en-NZ" sz="1600" dirty="0">
                <a:solidFill>
                  <a:srgbClr val="0000FF"/>
                </a:solidFill>
                <a:latin typeface="Arial" pitchFamily="34" charset="0"/>
                <a:cs typeface="Arial" pitchFamily="34" charset="0"/>
              </a:rPr>
              <a:t> start </a:t>
            </a:r>
            <a:r>
              <a:rPr lang="en-NZ" sz="1600" dirty="0" err="1">
                <a:solidFill>
                  <a:srgbClr val="0000FF"/>
                </a:solidFill>
                <a:latin typeface="Arial" pitchFamily="34" charset="0"/>
                <a:cs typeface="Arial" pitchFamily="34" charset="0"/>
              </a:rPr>
              <a:t>hostednetwork</a:t>
            </a:r>
            <a:endParaRPr lang="en-NZ" sz="1600" dirty="0">
              <a:solidFill>
                <a:srgbClr val="0000FF"/>
              </a:solidFill>
              <a:latin typeface="Arial" pitchFamily="34" charset="0"/>
              <a:cs typeface="Arial" pitchFamily="34" charset="0"/>
            </a:endParaRPr>
          </a:p>
          <a:p>
            <a:r>
              <a:rPr lang="en-NZ" sz="1600" dirty="0">
                <a:solidFill>
                  <a:schemeClr val="tx1"/>
                </a:solidFill>
                <a:latin typeface="Arial" pitchFamily="34" charset="0"/>
                <a:cs typeface="Arial" pitchFamily="34" charset="0"/>
              </a:rPr>
              <a:t>Press enter again to start it up.</a:t>
            </a:r>
          </a:p>
        </p:txBody>
      </p:sp>
      <p:sp>
        <p:nvSpPr>
          <p:cNvPr id="6" name="Rectangle 5"/>
          <p:cNvSpPr/>
          <p:nvPr/>
        </p:nvSpPr>
        <p:spPr>
          <a:xfrm>
            <a:off x="7467600" y="52691"/>
            <a:ext cx="1537600" cy="461665"/>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Examples</a:t>
            </a:r>
            <a:endParaRPr lang="en-GB" dirty="0">
              <a:solidFill>
                <a:srgbClr val="000000"/>
              </a:solidFill>
              <a:latin typeface="Arial" pitchFamily="34" charset="0"/>
              <a:ea typeface="Luxi Sans" charset="0"/>
              <a:cs typeface="Arial" pitchFamily="34" charset="0"/>
            </a:endParaRPr>
          </a:p>
        </p:txBody>
      </p:sp>
      <p:sp>
        <p:nvSpPr>
          <p:cNvPr id="7" name="TextBox 6"/>
          <p:cNvSpPr txBox="1"/>
          <p:nvPr/>
        </p:nvSpPr>
        <p:spPr>
          <a:xfrm>
            <a:off x="457200" y="2176046"/>
            <a:ext cx="2013180" cy="338554"/>
          </a:xfrm>
          <a:prstGeom prst="rect">
            <a:avLst/>
          </a:prstGeom>
          <a:solidFill>
            <a:srgbClr val="00B0F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sz="1600" b="1" dirty="0" smtClean="0">
                <a:latin typeface="Arial" pitchFamily="34" charset="0"/>
                <a:cs typeface="Arial" pitchFamily="34" charset="0"/>
              </a:rPr>
              <a:t>MANUAL SETTING</a:t>
            </a:r>
            <a:endParaRPr lang="en-NZ" sz="1600" b="1" dirty="0">
              <a:latin typeface="Arial" pitchFamily="34" charset="0"/>
              <a:cs typeface="Arial" pitchFamily="34" charset="0"/>
            </a:endParaRPr>
          </a:p>
        </p:txBody>
      </p:sp>
    </p:spTree>
    <p:extLst>
      <p:ext uri="{BB962C8B-B14F-4D97-AF65-F5344CB8AC3E}">
        <p14:creationId xmlns:p14="http://schemas.microsoft.com/office/powerpoint/2010/main" val="1793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Arial" pitchFamily="34" charset="0"/>
                <a:cs typeface="Arial" pitchFamily="34" charset="0"/>
              </a:rPr>
              <a:t>Man-in-the-middle attack</a:t>
            </a:r>
            <a:endParaRPr lang="en-NZ" dirty="0">
              <a:latin typeface="Arial" pitchFamily="34" charset="0"/>
              <a:cs typeface="Arial" pitchFamily="34" charset="0"/>
            </a:endParaRPr>
          </a:p>
        </p:txBody>
      </p:sp>
      <p:sp>
        <p:nvSpPr>
          <p:cNvPr id="3" name="Content Placeholder 2"/>
          <p:cNvSpPr>
            <a:spLocks noGrp="1"/>
          </p:cNvSpPr>
          <p:nvPr>
            <p:ph idx="1"/>
          </p:nvPr>
        </p:nvSpPr>
        <p:spPr/>
        <p:txBody>
          <a:bodyPr/>
          <a:lstStyle/>
          <a:p>
            <a:r>
              <a:rPr lang="en-NZ" sz="2000" dirty="0">
                <a:latin typeface="Arial" pitchFamily="34" charset="0"/>
                <a:cs typeface="Arial" pitchFamily="34" charset="0"/>
              </a:rPr>
              <a:t>The man-in-the-middle attack </a:t>
            </a:r>
            <a:r>
              <a:rPr lang="en-NZ" sz="2000" dirty="0" smtClean="0">
                <a:latin typeface="Arial" pitchFamily="34" charset="0"/>
                <a:cs typeface="Arial" pitchFamily="34" charset="0"/>
              </a:rPr>
              <a:t>can use </a:t>
            </a:r>
            <a:r>
              <a:rPr lang="en-NZ" sz="2000" b="1" dirty="0">
                <a:solidFill>
                  <a:srgbClr val="FF0000"/>
                </a:solidFill>
                <a:latin typeface="Arial" pitchFamily="34" charset="0"/>
                <a:cs typeface="Arial" pitchFamily="34" charset="0"/>
              </a:rPr>
              <a:t>ARP spoofing</a:t>
            </a:r>
            <a:r>
              <a:rPr lang="en-NZ" sz="2000" dirty="0">
                <a:latin typeface="Arial" pitchFamily="34" charset="0"/>
                <a:cs typeface="Arial" pitchFamily="34" charset="0"/>
              </a:rPr>
              <a:t> to trick </a:t>
            </a:r>
            <a:r>
              <a:rPr lang="en-NZ" sz="2000" dirty="0" smtClean="0">
                <a:latin typeface="Arial" pitchFamily="34" charset="0"/>
                <a:cs typeface="Arial" pitchFamily="34" charset="0"/>
              </a:rPr>
              <a:t>a </a:t>
            </a:r>
            <a:r>
              <a:rPr lang="en-NZ" sz="2000" dirty="0">
                <a:latin typeface="Arial" pitchFamily="34" charset="0"/>
                <a:cs typeface="Arial" pitchFamily="34" charset="0"/>
              </a:rPr>
              <a:t>u</a:t>
            </a:r>
            <a:r>
              <a:rPr lang="en-NZ" sz="2000" dirty="0" smtClean="0">
                <a:latin typeface="Arial" pitchFamily="34" charset="0"/>
                <a:cs typeface="Arial" pitchFamily="34" charset="0"/>
              </a:rPr>
              <a:t>ser into </a:t>
            </a:r>
            <a:r>
              <a:rPr lang="en-NZ" sz="2000" dirty="0">
                <a:latin typeface="Arial" pitchFamily="34" charset="0"/>
                <a:cs typeface="Arial" pitchFamily="34" charset="0"/>
              </a:rPr>
              <a:t>thinking that it is communicating with </a:t>
            </a:r>
            <a:r>
              <a:rPr lang="en-NZ" sz="2000" dirty="0" smtClean="0">
                <a:latin typeface="Arial" pitchFamily="34" charset="0"/>
                <a:cs typeface="Arial" pitchFamily="34" charset="0"/>
              </a:rPr>
              <a:t>a legitimate server. </a:t>
            </a:r>
          </a:p>
          <a:p>
            <a:r>
              <a:rPr lang="en-NZ" sz="2000" dirty="0" smtClean="0">
                <a:latin typeface="Arial" pitchFamily="34" charset="0"/>
                <a:cs typeface="Arial" pitchFamily="34" charset="0"/>
              </a:rPr>
              <a:t>This </a:t>
            </a:r>
            <a:r>
              <a:rPr lang="en-NZ" sz="2000" dirty="0">
                <a:latin typeface="Arial" pitchFamily="34" charset="0"/>
                <a:cs typeface="Arial" pitchFamily="34" charset="0"/>
              </a:rPr>
              <a:t>causes </a:t>
            </a:r>
            <a:r>
              <a:rPr lang="en-NZ" sz="2000" dirty="0">
                <a:solidFill>
                  <a:srgbClr val="0000FF"/>
                </a:solidFill>
                <a:latin typeface="Arial" pitchFamily="34" charset="0"/>
                <a:cs typeface="Arial" pitchFamily="34" charset="0"/>
              </a:rPr>
              <a:t>network traffic </a:t>
            </a:r>
            <a:r>
              <a:rPr lang="en-NZ" sz="2000" dirty="0" smtClean="0">
                <a:solidFill>
                  <a:srgbClr val="0000FF"/>
                </a:solidFill>
                <a:latin typeface="Arial" pitchFamily="34" charset="0"/>
                <a:cs typeface="Arial" pitchFamily="34" charset="0"/>
              </a:rPr>
              <a:t>to </a:t>
            </a:r>
            <a:r>
              <a:rPr lang="en-NZ" sz="2000" dirty="0">
                <a:solidFill>
                  <a:srgbClr val="0000FF"/>
                </a:solidFill>
                <a:latin typeface="Arial" pitchFamily="34" charset="0"/>
                <a:cs typeface="Arial" pitchFamily="34" charset="0"/>
              </a:rPr>
              <a:t>flow through the attacker’s system</a:t>
            </a:r>
            <a:r>
              <a:rPr lang="en-NZ" sz="2000" dirty="0">
                <a:latin typeface="Arial" pitchFamily="34" charset="0"/>
                <a:cs typeface="Arial" pitchFamily="34" charset="0"/>
              </a:rPr>
              <a:t>, which enables the attacker to inspect all the data that is sent </a:t>
            </a:r>
            <a:r>
              <a:rPr lang="en-NZ" sz="2000" dirty="0" smtClean="0">
                <a:latin typeface="Arial" pitchFamily="34" charset="0"/>
                <a:cs typeface="Arial" pitchFamily="34" charset="0"/>
              </a:rPr>
              <a:t>to and from the </a:t>
            </a:r>
            <a:r>
              <a:rPr lang="en-NZ" sz="2000" dirty="0">
                <a:latin typeface="Arial" pitchFamily="34" charset="0"/>
                <a:cs typeface="Arial" pitchFamily="34" charset="0"/>
              </a:rPr>
              <a:t>victims, including user names, passwords, credit card numbers, and any other information of interest</a:t>
            </a:r>
            <a:r>
              <a:rPr lang="en-NZ" sz="2000" dirty="0" smtClean="0">
                <a:latin typeface="Arial" pitchFamily="34" charset="0"/>
                <a:cs typeface="Arial" pitchFamily="34" charset="0"/>
              </a:rPr>
              <a:t>.  </a:t>
            </a:r>
          </a:p>
          <a:p>
            <a:r>
              <a:rPr lang="en-NZ" sz="2000" dirty="0" smtClean="0">
                <a:latin typeface="Arial" pitchFamily="34" charset="0"/>
                <a:cs typeface="Arial" pitchFamily="34" charset="0"/>
              </a:rPr>
              <a:t>Man-in-the-middle </a:t>
            </a:r>
            <a:r>
              <a:rPr lang="en-NZ" sz="2000" dirty="0">
                <a:latin typeface="Arial" pitchFamily="34" charset="0"/>
                <a:cs typeface="Arial" pitchFamily="34" charset="0"/>
              </a:rPr>
              <a:t>attacks can be particularly effective </a:t>
            </a:r>
            <a:r>
              <a:rPr lang="en-NZ" sz="2000" dirty="0">
                <a:solidFill>
                  <a:srgbClr val="008000"/>
                </a:solidFill>
                <a:latin typeface="Arial" pitchFamily="34" charset="0"/>
                <a:cs typeface="Arial" pitchFamily="34" charset="0"/>
              </a:rPr>
              <a:t>at cafes and libraries that offer their patrons </a:t>
            </a:r>
            <a:r>
              <a:rPr lang="en-NZ" sz="2000" b="1" dirty="0">
                <a:solidFill>
                  <a:srgbClr val="008000"/>
                </a:solidFill>
                <a:latin typeface="Arial" pitchFamily="34" charset="0"/>
                <a:cs typeface="Arial" pitchFamily="34" charset="0"/>
              </a:rPr>
              <a:t>Wi-Fi access </a:t>
            </a:r>
            <a:r>
              <a:rPr lang="en-NZ" sz="2000" dirty="0">
                <a:solidFill>
                  <a:srgbClr val="008000"/>
                </a:solidFill>
                <a:latin typeface="Arial" pitchFamily="34" charset="0"/>
                <a:cs typeface="Arial" pitchFamily="34" charset="0"/>
              </a:rPr>
              <a:t>to the Internet</a:t>
            </a:r>
            <a:r>
              <a:rPr lang="en-NZ" sz="2000" dirty="0">
                <a:latin typeface="Arial" pitchFamily="34" charset="0"/>
                <a:cs typeface="Arial" pitchFamily="34" charset="0"/>
              </a:rPr>
              <a:t>. In open networking environments such as these, you are directly exposed to computers over unencrypted networks, where your network traffic can be readily snatched.</a:t>
            </a:r>
          </a:p>
        </p:txBody>
      </p:sp>
      <p:sp>
        <p:nvSpPr>
          <p:cNvPr id="4" name="Rectangle 3"/>
          <p:cNvSpPr/>
          <p:nvPr/>
        </p:nvSpPr>
        <p:spPr>
          <a:xfrm>
            <a:off x="7467600" y="52691"/>
            <a:ext cx="1537600" cy="461665"/>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Examples</a:t>
            </a:r>
            <a:endParaRPr lang="en-GB" dirty="0">
              <a:solidFill>
                <a:srgbClr val="000000"/>
              </a:solidFill>
              <a:latin typeface="Arial" pitchFamily="34" charset="0"/>
              <a:ea typeface="Luxi Sans" charset="0"/>
              <a:cs typeface="Arial" pitchFamily="34" charset="0"/>
            </a:endParaRPr>
          </a:p>
        </p:txBody>
      </p:sp>
    </p:spTree>
    <p:extLst>
      <p:ext uri="{BB962C8B-B14F-4D97-AF65-F5344CB8AC3E}">
        <p14:creationId xmlns:p14="http://schemas.microsoft.com/office/powerpoint/2010/main" val="2166133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838200"/>
          </a:xfrm>
          <a:gradFill rotWithShape="0">
            <a:gsLst>
              <a:gs pos="0">
                <a:srgbClr val="FFF200"/>
              </a:gs>
              <a:gs pos="45000">
                <a:srgbClr val="FF7A00"/>
              </a:gs>
              <a:gs pos="70000">
                <a:srgbClr val="FF0300"/>
              </a:gs>
              <a:gs pos="100000">
                <a:srgbClr val="4D0808"/>
              </a:gs>
            </a:gsLst>
            <a:path path="shape">
              <a:fillToRect l="50000" t="50000" r="50000" b="50000"/>
            </a:path>
          </a:gradFill>
        </p:spPr>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u="none" smtClean="0">
                <a:solidFill>
                  <a:schemeClr val="bg1"/>
                </a:solidFill>
                <a:latin typeface="Arial" charset="0"/>
              </a:rPr>
              <a:t>Cryptography</a:t>
            </a:r>
          </a:p>
        </p:txBody>
      </p:sp>
      <p:sp>
        <p:nvSpPr>
          <p:cNvPr id="136195" name="Text Box 3"/>
          <p:cNvSpPr txBox="1">
            <a:spLocks noChangeArrowheads="1"/>
          </p:cNvSpPr>
          <p:nvPr/>
        </p:nvSpPr>
        <p:spPr bwMode="auto">
          <a:xfrm>
            <a:off x="0" y="8382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CC"/>
                </a:solidFill>
              </a:rPr>
              <a:t>From Alice to Bob:  (SENDER)</a:t>
            </a:r>
            <a:endParaRPr lang="en-GB" sz="2800" b="1">
              <a:solidFill>
                <a:srgbClr val="3333CC"/>
              </a:solidFill>
            </a:endParaRPr>
          </a:p>
        </p:txBody>
      </p:sp>
      <p:sp>
        <p:nvSpPr>
          <p:cNvPr id="136196" name="Text Box 4"/>
          <p:cNvSpPr txBox="1">
            <a:spLocks noChangeArrowheads="1"/>
          </p:cNvSpPr>
          <p:nvPr/>
        </p:nvSpPr>
        <p:spPr bwMode="auto">
          <a:xfrm>
            <a:off x="3098800" y="1752600"/>
            <a:ext cx="2895600" cy="82232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lgn="ctr">
              <a:defRPr/>
            </a:pPr>
            <a:r>
              <a:rPr lang="en-US">
                <a:solidFill>
                  <a:srgbClr val="3333CC"/>
                </a:solidFill>
              </a:rPr>
              <a:t>Encryption </a:t>
            </a:r>
          </a:p>
          <a:p>
            <a:pPr algn="ctr">
              <a:defRPr/>
            </a:pPr>
            <a:r>
              <a:rPr lang="en-US">
                <a:solidFill>
                  <a:srgbClr val="3333CC"/>
                </a:solidFill>
              </a:rPr>
              <a:t>Algorithm</a:t>
            </a:r>
          </a:p>
        </p:txBody>
      </p:sp>
      <p:sp>
        <p:nvSpPr>
          <p:cNvPr id="136201" name="Text Box 9"/>
          <p:cNvSpPr txBox="1">
            <a:spLocks noChangeArrowheads="1"/>
          </p:cNvSpPr>
          <p:nvPr/>
        </p:nvSpPr>
        <p:spPr bwMode="auto">
          <a:xfrm>
            <a:off x="0" y="5486400"/>
            <a:ext cx="9144000" cy="457200"/>
          </a:xfrm>
          <a:prstGeom prst="rect">
            <a:avLst/>
          </a:prstGeom>
          <a:gradFill rotWithShape="1">
            <a:gsLst>
              <a:gs pos="0">
                <a:srgbClr val="5EED41"/>
              </a:gs>
              <a:gs pos="50000">
                <a:schemeClr val="bg1"/>
              </a:gs>
              <a:gs pos="100000">
                <a:srgbClr val="5EED41"/>
              </a:gs>
            </a:gsLst>
            <a:lin ang="5400000" scaled="1"/>
          </a:gradFill>
          <a:ln w="9525">
            <a:noFill/>
            <a:miter lim="800000"/>
            <a:headEnd/>
            <a:tailEnd/>
          </a:ln>
          <a:effectLst/>
        </p:spPr>
        <p:txBody>
          <a:bodyPr>
            <a:spAutoFit/>
          </a:bodyPr>
          <a:lstStyle/>
          <a:p>
            <a:pPr marL="457200" indent="-457200">
              <a:buFont typeface="+mj-lt"/>
              <a:buAutoNum type="arabicPeriod"/>
              <a:defRPr/>
            </a:pPr>
            <a:r>
              <a:rPr lang="en-US" dirty="0">
                <a:solidFill>
                  <a:srgbClr val="000000"/>
                </a:solidFill>
              </a:rPr>
              <a:t>Symmetric key systems:</a:t>
            </a:r>
            <a:r>
              <a:rPr lang="en-US" dirty="0">
                <a:solidFill>
                  <a:srgbClr val="3333CC"/>
                </a:solidFill>
              </a:rPr>
              <a:t>  </a:t>
            </a:r>
            <a:r>
              <a:rPr lang="en-US" b="1" dirty="0">
                <a:solidFill>
                  <a:srgbClr val="0000FF"/>
                </a:solidFill>
                <a:effectLst>
                  <a:outerShdw blurRad="38100" dist="38100" dir="2700000" algn="tl">
                    <a:srgbClr val="000000">
                      <a:alpha val="43137"/>
                    </a:srgbClr>
                  </a:outerShdw>
                </a:effectLst>
              </a:rPr>
              <a:t>K</a:t>
            </a:r>
            <a:r>
              <a:rPr lang="en-US" b="1" baseline="-25000" dirty="0">
                <a:solidFill>
                  <a:srgbClr val="0000FF"/>
                </a:solidFill>
                <a:effectLst>
                  <a:outerShdw blurRad="38100" dist="38100" dir="2700000" algn="tl">
                    <a:srgbClr val="000000">
                      <a:alpha val="43137"/>
                    </a:srgbClr>
                  </a:outerShdw>
                </a:effectLst>
              </a:rPr>
              <a:t>A</a:t>
            </a:r>
            <a:r>
              <a:rPr lang="en-US" b="1" dirty="0">
                <a:solidFill>
                  <a:srgbClr val="0000FF"/>
                </a:solidFill>
                <a:effectLst>
                  <a:outerShdw blurRad="38100" dist="38100" dir="2700000" algn="tl">
                    <a:srgbClr val="000000">
                      <a:alpha val="43137"/>
                    </a:srgbClr>
                  </a:outerShdw>
                </a:effectLst>
              </a:rPr>
              <a:t>=K</a:t>
            </a:r>
            <a:r>
              <a:rPr lang="en-US" b="1" baseline="-25000" dirty="0">
                <a:solidFill>
                  <a:srgbClr val="0000FF"/>
                </a:solidFill>
                <a:effectLst>
                  <a:outerShdw blurRad="38100" dist="38100" dir="2700000" algn="tl">
                    <a:srgbClr val="000000">
                      <a:alpha val="43137"/>
                    </a:srgbClr>
                  </a:outerShdw>
                </a:effectLst>
              </a:rPr>
              <a:t>B</a:t>
            </a:r>
            <a:r>
              <a:rPr lang="en-US" dirty="0">
                <a:solidFill>
                  <a:srgbClr val="3333CC"/>
                </a:solidFill>
              </a:rPr>
              <a:t>, kept secret</a:t>
            </a:r>
          </a:p>
        </p:txBody>
      </p:sp>
      <p:sp>
        <p:nvSpPr>
          <p:cNvPr id="34822" name="AutoShape 11"/>
          <p:cNvSpPr>
            <a:spLocks noChangeArrowheads="1"/>
          </p:cNvSpPr>
          <p:nvPr/>
        </p:nvSpPr>
        <p:spPr bwMode="auto">
          <a:xfrm>
            <a:off x="6070600" y="1905000"/>
            <a:ext cx="685800" cy="457200"/>
          </a:xfrm>
          <a:prstGeom prst="rightArrow">
            <a:avLst>
              <a:gd name="adj1" fmla="val 55556"/>
              <a:gd name="adj2" fmla="val 55208"/>
            </a:avLst>
          </a:prstGeom>
          <a:gradFill rotWithShape="1">
            <a:gsLst>
              <a:gs pos="0">
                <a:srgbClr val="761847"/>
              </a:gs>
              <a:gs pos="50000">
                <a:srgbClr val="FF3399"/>
              </a:gs>
              <a:gs pos="100000">
                <a:srgbClr val="761847"/>
              </a:gs>
            </a:gsLst>
            <a:lin ang="5400000" scaled="1"/>
          </a:gra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4823" name="Rectangle 12"/>
          <p:cNvSpPr>
            <a:spLocks noChangeArrowheads="1"/>
          </p:cNvSpPr>
          <p:nvPr/>
        </p:nvSpPr>
        <p:spPr bwMode="auto">
          <a:xfrm>
            <a:off x="457200" y="1447800"/>
            <a:ext cx="1752600" cy="144145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2400">
                <a:solidFill>
                  <a:srgbClr val="3333FF"/>
                </a:solidFill>
                <a:latin typeface="Times New Roman" pitchFamily="18" charset="0"/>
              </a:rPr>
              <a:t>Key:</a:t>
            </a:r>
            <a:r>
              <a:rPr lang="en-US" altLang="en-US" sz="2400">
                <a:latin typeface="Times New Roman" pitchFamily="18" charset="0"/>
              </a:rPr>
              <a:t> </a:t>
            </a:r>
            <a:r>
              <a:rPr lang="en-US" altLang="en-US" sz="2400" b="1">
                <a:latin typeface="Times New Roman" pitchFamily="18" charset="0"/>
              </a:rPr>
              <a:t>K</a:t>
            </a:r>
            <a:r>
              <a:rPr lang="en-US" altLang="en-US" sz="2400" b="1" baseline="-25000">
                <a:latin typeface="Times New Roman" pitchFamily="18" charset="0"/>
              </a:rPr>
              <a:t>A</a:t>
            </a:r>
          </a:p>
          <a:p>
            <a:pPr>
              <a:spcBef>
                <a:spcPct val="0"/>
              </a:spcBef>
              <a:buClrTx/>
              <a:buSzTx/>
              <a:buFontTx/>
              <a:buNone/>
            </a:pPr>
            <a:endParaRPr lang="en-US" altLang="en-US" sz="2400" b="1" baseline="-25000">
              <a:latin typeface="Times New Roman" pitchFamily="18" charset="0"/>
            </a:endParaRPr>
          </a:p>
          <a:p>
            <a:pPr>
              <a:spcBef>
                <a:spcPct val="0"/>
              </a:spcBef>
              <a:buClrTx/>
              <a:buSzTx/>
              <a:buFontTx/>
              <a:buNone/>
            </a:pPr>
            <a:r>
              <a:rPr lang="en-US" altLang="en-US" sz="2400">
                <a:solidFill>
                  <a:srgbClr val="3333FF"/>
                </a:solidFill>
                <a:latin typeface="Times New Roman" pitchFamily="18" charset="0"/>
              </a:rPr>
              <a:t>Plaintext Message:</a:t>
            </a:r>
            <a:r>
              <a:rPr lang="en-US" altLang="en-US" sz="2400">
                <a:latin typeface="Times New Roman" pitchFamily="18" charset="0"/>
              </a:rPr>
              <a:t> </a:t>
            </a:r>
            <a:r>
              <a:rPr lang="en-US" altLang="en-US" sz="2400" b="1">
                <a:latin typeface="Times New Roman" pitchFamily="18" charset="0"/>
              </a:rPr>
              <a:t>m</a:t>
            </a:r>
          </a:p>
        </p:txBody>
      </p:sp>
      <p:sp>
        <p:nvSpPr>
          <p:cNvPr id="34824" name="AutoShape 13"/>
          <p:cNvSpPr>
            <a:spLocks noChangeArrowheads="1"/>
          </p:cNvSpPr>
          <p:nvPr/>
        </p:nvSpPr>
        <p:spPr bwMode="auto">
          <a:xfrm>
            <a:off x="2374900" y="1905000"/>
            <a:ext cx="685800" cy="457200"/>
          </a:xfrm>
          <a:prstGeom prst="rightArrow">
            <a:avLst>
              <a:gd name="adj1" fmla="val 55556"/>
              <a:gd name="adj2" fmla="val 55208"/>
            </a:avLst>
          </a:prstGeom>
          <a:gradFill rotWithShape="1">
            <a:gsLst>
              <a:gs pos="0">
                <a:srgbClr val="761847"/>
              </a:gs>
              <a:gs pos="50000">
                <a:srgbClr val="FF3399"/>
              </a:gs>
              <a:gs pos="100000">
                <a:srgbClr val="761847"/>
              </a:gs>
            </a:gsLst>
            <a:lin ang="5400000" scaled="1"/>
          </a:gra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4825" name="Rectangle 14"/>
          <p:cNvSpPr>
            <a:spLocks noChangeArrowheads="1"/>
          </p:cNvSpPr>
          <p:nvPr/>
        </p:nvSpPr>
        <p:spPr bwMode="auto">
          <a:xfrm>
            <a:off x="6858000" y="1739900"/>
            <a:ext cx="1752600" cy="83185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2400">
                <a:solidFill>
                  <a:srgbClr val="3333FF"/>
                </a:solidFill>
                <a:latin typeface="Times New Roman" pitchFamily="18" charset="0"/>
              </a:rPr>
              <a:t>Ciphertext:</a:t>
            </a:r>
            <a:r>
              <a:rPr lang="en-US" altLang="en-US" sz="2400">
                <a:latin typeface="Times New Roman" pitchFamily="18" charset="0"/>
              </a:rPr>
              <a:t> </a:t>
            </a:r>
            <a:r>
              <a:rPr lang="en-US" altLang="en-US" sz="2400" b="1">
                <a:latin typeface="Times New Roman" pitchFamily="18" charset="0"/>
              </a:rPr>
              <a:t>K</a:t>
            </a:r>
            <a:r>
              <a:rPr lang="en-US" altLang="en-US" sz="2400" b="1" baseline="-25000">
                <a:latin typeface="Times New Roman" pitchFamily="18" charset="0"/>
              </a:rPr>
              <a:t>A</a:t>
            </a:r>
            <a:r>
              <a:rPr lang="en-US" altLang="en-US" sz="2400" b="1">
                <a:latin typeface="Times New Roman" pitchFamily="18" charset="0"/>
              </a:rPr>
              <a:t>(m)</a:t>
            </a:r>
            <a:endParaRPr lang="en-US" altLang="en-US" sz="2400">
              <a:latin typeface="Times New Roman" pitchFamily="18" charset="0"/>
            </a:endParaRPr>
          </a:p>
        </p:txBody>
      </p:sp>
      <p:sp>
        <p:nvSpPr>
          <p:cNvPr id="136207" name="Text Box 15"/>
          <p:cNvSpPr txBox="1">
            <a:spLocks noChangeArrowheads="1"/>
          </p:cNvSpPr>
          <p:nvPr/>
        </p:nvSpPr>
        <p:spPr bwMode="auto">
          <a:xfrm>
            <a:off x="0" y="30480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CC"/>
                </a:solidFill>
              </a:rPr>
              <a:t>Bob’s side: (RECEIVER)</a:t>
            </a:r>
            <a:endParaRPr lang="en-GB" sz="2800" b="1">
              <a:solidFill>
                <a:srgbClr val="3333CC"/>
              </a:solidFill>
            </a:endParaRPr>
          </a:p>
        </p:txBody>
      </p:sp>
      <p:sp>
        <p:nvSpPr>
          <p:cNvPr id="136208" name="Text Box 16"/>
          <p:cNvSpPr txBox="1">
            <a:spLocks noChangeArrowheads="1"/>
          </p:cNvSpPr>
          <p:nvPr/>
        </p:nvSpPr>
        <p:spPr bwMode="auto">
          <a:xfrm>
            <a:off x="3098800" y="4038600"/>
            <a:ext cx="2895600" cy="830997"/>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lgn="ctr">
              <a:defRPr/>
            </a:pPr>
            <a:r>
              <a:rPr lang="en-US" dirty="0">
                <a:solidFill>
                  <a:srgbClr val="3333CC"/>
                </a:solidFill>
              </a:rPr>
              <a:t>Decryption </a:t>
            </a:r>
            <a:endParaRPr lang="en-US" dirty="0" smtClean="0">
              <a:solidFill>
                <a:srgbClr val="3333CC"/>
              </a:solidFill>
            </a:endParaRPr>
          </a:p>
          <a:p>
            <a:pPr algn="ctr">
              <a:defRPr/>
            </a:pPr>
            <a:r>
              <a:rPr lang="en-US" dirty="0" smtClean="0">
                <a:solidFill>
                  <a:srgbClr val="3333CC"/>
                </a:solidFill>
              </a:rPr>
              <a:t>Algorithm</a:t>
            </a:r>
            <a:endParaRPr lang="en-US" dirty="0">
              <a:solidFill>
                <a:srgbClr val="3333CC"/>
              </a:solidFill>
            </a:endParaRPr>
          </a:p>
        </p:txBody>
      </p:sp>
      <p:sp>
        <p:nvSpPr>
          <p:cNvPr id="34828" name="AutoShape 17"/>
          <p:cNvSpPr>
            <a:spLocks noChangeArrowheads="1"/>
          </p:cNvSpPr>
          <p:nvPr/>
        </p:nvSpPr>
        <p:spPr bwMode="auto">
          <a:xfrm>
            <a:off x="6070600" y="4203700"/>
            <a:ext cx="685800" cy="457200"/>
          </a:xfrm>
          <a:prstGeom prst="rightArrow">
            <a:avLst>
              <a:gd name="adj1" fmla="val 55556"/>
              <a:gd name="adj2" fmla="val 55208"/>
            </a:avLst>
          </a:prstGeom>
          <a:gradFill rotWithShape="1">
            <a:gsLst>
              <a:gs pos="0">
                <a:srgbClr val="761847"/>
              </a:gs>
              <a:gs pos="50000">
                <a:srgbClr val="FF3399"/>
              </a:gs>
              <a:gs pos="100000">
                <a:srgbClr val="761847"/>
              </a:gs>
            </a:gsLst>
            <a:lin ang="5400000" scaled="1"/>
          </a:gra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4829" name="Rectangle 18"/>
          <p:cNvSpPr>
            <a:spLocks noChangeArrowheads="1"/>
          </p:cNvSpPr>
          <p:nvPr/>
        </p:nvSpPr>
        <p:spPr bwMode="auto">
          <a:xfrm>
            <a:off x="381000" y="3733800"/>
            <a:ext cx="1828800" cy="15621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2400">
                <a:solidFill>
                  <a:srgbClr val="3333FF"/>
                </a:solidFill>
                <a:latin typeface="Times New Roman" pitchFamily="18" charset="0"/>
              </a:rPr>
              <a:t>Encrypted Message:</a:t>
            </a:r>
            <a:r>
              <a:rPr lang="en-US" altLang="en-US" sz="2400">
                <a:latin typeface="Times New Roman" pitchFamily="18" charset="0"/>
              </a:rPr>
              <a:t> </a:t>
            </a:r>
            <a:r>
              <a:rPr lang="en-US" altLang="en-US" sz="2400" b="1">
                <a:latin typeface="Times New Roman" pitchFamily="18" charset="0"/>
              </a:rPr>
              <a:t>K</a:t>
            </a:r>
            <a:r>
              <a:rPr lang="en-US" altLang="en-US" sz="2400" b="1" baseline="-25000">
                <a:latin typeface="Times New Roman" pitchFamily="18" charset="0"/>
              </a:rPr>
              <a:t>A</a:t>
            </a:r>
          </a:p>
          <a:p>
            <a:pPr>
              <a:spcBef>
                <a:spcPct val="0"/>
              </a:spcBef>
              <a:buClrTx/>
              <a:buSzTx/>
              <a:buFontTx/>
              <a:buNone/>
            </a:pPr>
            <a:endParaRPr lang="en-US" altLang="en-US" sz="2400">
              <a:solidFill>
                <a:srgbClr val="3333FF"/>
              </a:solidFill>
              <a:latin typeface="Times New Roman" pitchFamily="18" charset="0"/>
            </a:endParaRPr>
          </a:p>
          <a:p>
            <a:pPr>
              <a:spcBef>
                <a:spcPct val="0"/>
              </a:spcBef>
              <a:buClrTx/>
              <a:buSzTx/>
              <a:buFontTx/>
              <a:buNone/>
            </a:pPr>
            <a:r>
              <a:rPr lang="en-US" altLang="en-US" sz="2400">
                <a:solidFill>
                  <a:srgbClr val="3333FF"/>
                </a:solidFill>
                <a:latin typeface="Times New Roman" pitchFamily="18" charset="0"/>
              </a:rPr>
              <a:t>key:</a:t>
            </a:r>
            <a:r>
              <a:rPr lang="en-US" altLang="en-US" sz="2400">
                <a:latin typeface="Times New Roman" pitchFamily="18" charset="0"/>
              </a:rPr>
              <a:t> </a:t>
            </a:r>
            <a:r>
              <a:rPr lang="en-US" altLang="en-US" sz="2400" b="1">
                <a:latin typeface="Times New Roman" pitchFamily="18" charset="0"/>
              </a:rPr>
              <a:t>K</a:t>
            </a:r>
            <a:r>
              <a:rPr lang="en-US" altLang="en-US" sz="2400" b="1" baseline="-25000">
                <a:latin typeface="Times New Roman" pitchFamily="18" charset="0"/>
              </a:rPr>
              <a:t>B</a:t>
            </a:r>
          </a:p>
        </p:txBody>
      </p:sp>
      <p:sp>
        <p:nvSpPr>
          <p:cNvPr id="34830" name="AutoShape 19"/>
          <p:cNvSpPr>
            <a:spLocks noChangeArrowheads="1"/>
          </p:cNvSpPr>
          <p:nvPr/>
        </p:nvSpPr>
        <p:spPr bwMode="auto">
          <a:xfrm>
            <a:off x="2374900" y="4203700"/>
            <a:ext cx="685800" cy="457200"/>
          </a:xfrm>
          <a:prstGeom prst="rightArrow">
            <a:avLst>
              <a:gd name="adj1" fmla="val 55556"/>
              <a:gd name="adj2" fmla="val 55208"/>
            </a:avLst>
          </a:prstGeom>
          <a:gradFill rotWithShape="1">
            <a:gsLst>
              <a:gs pos="0">
                <a:srgbClr val="761847"/>
              </a:gs>
              <a:gs pos="50000">
                <a:srgbClr val="FF3399"/>
              </a:gs>
              <a:gs pos="100000">
                <a:srgbClr val="761847"/>
              </a:gs>
            </a:gsLst>
            <a:lin ang="5400000" scaled="1"/>
          </a:gra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4831" name="Rectangle 20"/>
          <p:cNvSpPr>
            <a:spLocks noChangeArrowheads="1"/>
          </p:cNvSpPr>
          <p:nvPr/>
        </p:nvSpPr>
        <p:spPr bwMode="auto">
          <a:xfrm>
            <a:off x="6858000" y="4178300"/>
            <a:ext cx="1752600" cy="46672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400">
                <a:solidFill>
                  <a:srgbClr val="3333FF"/>
                </a:solidFill>
                <a:latin typeface="Times New Roman" pitchFamily="18" charset="0"/>
              </a:rPr>
              <a:t>Plaintext: </a:t>
            </a:r>
            <a:r>
              <a:rPr lang="en-US" altLang="en-US" sz="2400" b="1">
                <a:latin typeface="Times New Roman" pitchFamily="18" charset="0"/>
              </a:rPr>
              <a:t>m</a:t>
            </a:r>
          </a:p>
        </p:txBody>
      </p:sp>
      <p:sp>
        <p:nvSpPr>
          <p:cNvPr id="136213" name="Text Box 21"/>
          <p:cNvSpPr txBox="1">
            <a:spLocks noChangeArrowheads="1"/>
          </p:cNvSpPr>
          <p:nvPr/>
        </p:nvSpPr>
        <p:spPr bwMode="auto">
          <a:xfrm>
            <a:off x="0" y="5984470"/>
            <a:ext cx="9144000" cy="830997"/>
          </a:xfrm>
          <a:prstGeom prst="rect">
            <a:avLst/>
          </a:prstGeom>
          <a:gradFill rotWithShape="1">
            <a:gsLst>
              <a:gs pos="0">
                <a:srgbClr val="5EED41"/>
              </a:gs>
              <a:gs pos="50000">
                <a:schemeClr val="bg1"/>
              </a:gs>
              <a:gs pos="100000">
                <a:srgbClr val="5EED41"/>
              </a:gs>
            </a:gsLst>
            <a:lin ang="5400000" scaled="1"/>
          </a:gradFill>
          <a:ln w="9525">
            <a:noFill/>
            <a:miter lim="800000"/>
            <a:headEnd/>
            <a:tailEnd/>
          </a:ln>
          <a:effectLst/>
        </p:spPr>
        <p:txBody>
          <a:bodyPr>
            <a:spAutoFit/>
          </a:bodyPr>
          <a:lstStyle/>
          <a:p>
            <a:pPr marL="457200" indent="-457200">
              <a:buFont typeface="+mj-lt"/>
              <a:buAutoNum type="arabicPeriod" startAt="2"/>
              <a:defRPr/>
            </a:pPr>
            <a:r>
              <a:rPr lang="en-US" dirty="0">
                <a:solidFill>
                  <a:srgbClr val="000000"/>
                </a:solidFill>
              </a:rPr>
              <a:t>Public key systems:</a:t>
            </a:r>
            <a:r>
              <a:rPr lang="en-US" dirty="0">
                <a:solidFill>
                  <a:srgbClr val="3333CC"/>
                </a:solidFill>
              </a:rPr>
              <a:t>  1 key:  known to the world </a:t>
            </a:r>
          </a:p>
          <a:p>
            <a:pPr>
              <a:defRPr/>
            </a:pPr>
            <a:r>
              <a:rPr lang="en-US" dirty="0">
                <a:solidFill>
                  <a:srgbClr val="3333CC"/>
                </a:solidFill>
              </a:rPr>
              <a:t>                            other key: known only by Alice or Bob (but not both)</a:t>
            </a:r>
          </a:p>
        </p:txBody>
      </p:sp>
      <p:sp>
        <p:nvSpPr>
          <p:cNvPr id="34833" name="Text Box 22"/>
          <p:cNvSpPr txBox="1">
            <a:spLocks noChangeArrowheads="1"/>
          </p:cNvSpPr>
          <p:nvPr/>
        </p:nvSpPr>
        <p:spPr bwMode="auto">
          <a:xfrm>
            <a:off x="3810000" y="4876800"/>
            <a:ext cx="154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2400">
                <a:latin typeface="Times New Roman" pitchFamily="18" charset="0"/>
              </a:rPr>
              <a:t>K</a:t>
            </a:r>
            <a:r>
              <a:rPr lang="en-US" altLang="en-US" sz="2400" baseline="-25000">
                <a:latin typeface="Times New Roman" pitchFamily="18" charset="0"/>
              </a:rPr>
              <a:t>B</a:t>
            </a:r>
            <a:r>
              <a:rPr lang="en-US" altLang="en-US" sz="2400">
                <a:latin typeface="Times New Roman" pitchFamily="18" charset="0"/>
              </a:rPr>
              <a:t>(K</a:t>
            </a:r>
            <a:r>
              <a:rPr lang="en-US" altLang="en-US" sz="2400" baseline="-25000">
                <a:latin typeface="Times New Roman" pitchFamily="18" charset="0"/>
              </a:rPr>
              <a:t>A</a:t>
            </a:r>
            <a:r>
              <a:rPr lang="en-US" altLang="en-US" sz="2400">
                <a:latin typeface="Times New Roman" pitchFamily="18" charset="0"/>
              </a:rPr>
              <a:t>(m))</a:t>
            </a:r>
          </a:p>
        </p:txBody>
      </p:sp>
    </p:spTree>
    <p:extLst>
      <p:ext uri="{BB962C8B-B14F-4D97-AF65-F5344CB8AC3E}">
        <p14:creationId xmlns:p14="http://schemas.microsoft.com/office/powerpoint/2010/main" val="46248614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36195"/>
                                        </p:tgtEl>
                                        <p:attrNameLst>
                                          <p:attrName>style.visibility</p:attrName>
                                        </p:attrNameLst>
                                      </p:cBhvr>
                                      <p:to>
                                        <p:strVal val="visible"/>
                                      </p:to>
                                    </p:set>
                                    <p:anim calcmode="lin" valueType="num">
                                      <p:cBhvr>
                                        <p:cTn id="7" dur="500" fill="hold"/>
                                        <p:tgtEl>
                                          <p:spTgt spid="136195"/>
                                        </p:tgtEl>
                                        <p:attrNameLst>
                                          <p:attrName>ppt_w</p:attrName>
                                        </p:attrNameLst>
                                      </p:cBhvr>
                                      <p:tavLst>
                                        <p:tav tm="0">
                                          <p:val>
                                            <p:fltVal val="0"/>
                                          </p:val>
                                        </p:tav>
                                        <p:tav tm="100000">
                                          <p:val>
                                            <p:strVal val="#ppt_w"/>
                                          </p:val>
                                        </p:tav>
                                      </p:tavLst>
                                    </p:anim>
                                    <p:anim calcmode="lin" valueType="num">
                                      <p:cBhvr>
                                        <p:cTn id="8" dur="500" fill="hold"/>
                                        <p:tgtEl>
                                          <p:spTgt spid="136195"/>
                                        </p:tgtEl>
                                        <p:attrNameLst>
                                          <p:attrName>ppt_h</p:attrName>
                                        </p:attrNameLst>
                                      </p:cBhvr>
                                      <p:tavLst>
                                        <p:tav tm="0">
                                          <p:val>
                                            <p:fltVal val="0"/>
                                          </p:val>
                                        </p:tav>
                                        <p:tav tm="100000">
                                          <p:val>
                                            <p:strVal val="#ppt_h"/>
                                          </p:val>
                                        </p:tav>
                                      </p:tavLst>
                                    </p:anim>
                                    <p:animEffect transition="in" filter="fade">
                                      <p:cBhvr>
                                        <p:cTn id="9" dur="500"/>
                                        <p:tgtEl>
                                          <p:spTgt spid="136195"/>
                                        </p:tgtEl>
                                      </p:cBhvr>
                                    </p:animEffect>
                                  </p:childTnLst>
                                </p:cTn>
                              </p:par>
                            </p:childTnLst>
                          </p:cTn>
                        </p:par>
                        <p:par>
                          <p:cTn id="10" fill="hold" nodeType="afterGroup">
                            <p:stCondLst>
                              <p:cond delay="500"/>
                            </p:stCondLst>
                            <p:childTnLst>
                              <p:par>
                                <p:cTn id="11" presetID="39" presetClass="entr" presetSubtype="0" accel="100000" fill="hold" grpId="0" nodeType="afterEffect">
                                  <p:stCondLst>
                                    <p:cond delay="0"/>
                                  </p:stCondLst>
                                  <p:childTnLst>
                                    <p:set>
                                      <p:cBhvr>
                                        <p:cTn id="12" dur="1" fill="hold">
                                          <p:stCondLst>
                                            <p:cond delay="0"/>
                                          </p:stCondLst>
                                        </p:cTn>
                                        <p:tgtEl>
                                          <p:spTgt spid="136196"/>
                                        </p:tgtEl>
                                        <p:attrNameLst>
                                          <p:attrName>style.visibility</p:attrName>
                                        </p:attrNameLst>
                                      </p:cBhvr>
                                      <p:to>
                                        <p:strVal val="visible"/>
                                      </p:to>
                                    </p:set>
                                    <p:anim calcmode="lin" valueType="num">
                                      <p:cBhvr>
                                        <p:cTn id="13" dur="500" fill="hold"/>
                                        <p:tgtEl>
                                          <p:spTgt spid="136196"/>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36196"/>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36196"/>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36196"/>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000"/>
                            </p:stCondLst>
                            <p:childTnLst>
                              <p:par>
                                <p:cTn id="18" presetID="39" presetClass="entr" presetSubtype="0" accel="100000" fill="hold" grpId="0" nodeType="afterEffect">
                                  <p:stCondLst>
                                    <p:cond delay="0"/>
                                  </p:stCondLst>
                                  <p:childTnLst>
                                    <p:set>
                                      <p:cBhvr>
                                        <p:cTn id="19" dur="1" fill="hold">
                                          <p:stCondLst>
                                            <p:cond delay="0"/>
                                          </p:stCondLst>
                                        </p:cTn>
                                        <p:tgtEl>
                                          <p:spTgt spid="136201"/>
                                        </p:tgtEl>
                                        <p:attrNameLst>
                                          <p:attrName>style.visibility</p:attrName>
                                        </p:attrNameLst>
                                      </p:cBhvr>
                                      <p:to>
                                        <p:strVal val="visible"/>
                                      </p:to>
                                    </p:set>
                                    <p:anim calcmode="lin" valueType="num">
                                      <p:cBhvr>
                                        <p:cTn id="20" dur="500" fill="hold"/>
                                        <p:tgtEl>
                                          <p:spTgt spid="136201"/>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136201"/>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136201"/>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136201"/>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136207"/>
                                        </p:tgtEl>
                                        <p:attrNameLst>
                                          <p:attrName>style.visibility</p:attrName>
                                        </p:attrNameLst>
                                      </p:cBhvr>
                                      <p:to>
                                        <p:strVal val="visible"/>
                                      </p:to>
                                    </p:set>
                                    <p:anim calcmode="lin" valueType="num">
                                      <p:cBhvr>
                                        <p:cTn id="27" dur="500" fill="hold"/>
                                        <p:tgtEl>
                                          <p:spTgt spid="136207"/>
                                        </p:tgtEl>
                                        <p:attrNameLst>
                                          <p:attrName>ppt_w</p:attrName>
                                        </p:attrNameLst>
                                      </p:cBhvr>
                                      <p:tavLst>
                                        <p:tav tm="0">
                                          <p:val>
                                            <p:fltVal val="0"/>
                                          </p:val>
                                        </p:tav>
                                        <p:tav tm="100000">
                                          <p:val>
                                            <p:strVal val="#ppt_w"/>
                                          </p:val>
                                        </p:tav>
                                      </p:tavLst>
                                    </p:anim>
                                    <p:anim calcmode="lin" valueType="num">
                                      <p:cBhvr>
                                        <p:cTn id="28" dur="500" fill="hold"/>
                                        <p:tgtEl>
                                          <p:spTgt spid="136207"/>
                                        </p:tgtEl>
                                        <p:attrNameLst>
                                          <p:attrName>ppt_h</p:attrName>
                                        </p:attrNameLst>
                                      </p:cBhvr>
                                      <p:tavLst>
                                        <p:tav tm="0">
                                          <p:val>
                                            <p:fltVal val="0"/>
                                          </p:val>
                                        </p:tav>
                                        <p:tav tm="100000">
                                          <p:val>
                                            <p:strVal val="#ppt_h"/>
                                          </p:val>
                                        </p:tav>
                                      </p:tavLst>
                                    </p:anim>
                                    <p:animEffect transition="in" filter="fade">
                                      <p:cBhvr>
                                        <p:cTn id="29" dur="500"/>
                                        <p:tgtEl>
                                          <p:spTgt spid="136207"/>
                                        </p:tgtEl>
                                      </p:cBhvr>
                                    </p:animEffect>
                                  </p:childTnLst>
                                </p:cTn>
                              </p:par>
                            </p:childTnLst>
                          </p:cTn>
                        </p:par>
                        <p:par>
                          <p:cTn id="30" fill="hold" nodeType="afterGroup">
                            <p:stCondLst>
                              <p:cond delay="2000"/>
                            </p:stCondLst>
                            <p:childTnLst>
                              <p:par>
                                <p:cTn id="31" presetID="39" presetClass="entr" presetSubtype="0" accel="100000" fill="hold" grpId="0" nodeType="afterEffect">
                                  <p:stCondLst>
                                    <p:cond delay="0"/>
                                  </p:stCondLst>
                                  <p:childTnLst>
                                    <p:set>
                                      <p:cBhvr>
                                        <p:cTn id="32" dur="1" fill="hold">
                                          <p:stCondLst>
                                            <p:cond delay="0"/>
                                          </p:stCondLst>
                                        </p:cTn>
                                        <p:tgtEl>
                                          <p:spTgt spid="136208"/>
                                        </p:tgtEl>
                                        <p:attrNameLst>
                                          <p:attrName>style.visibility</p:attrName>
                                        </p:attrNameLst>
                                      </p:cBhvr>
                                      <p:to>
                                        <p:strVal val="visible"/>
                                      </p:to>
                                    </p:set>
                                    <p:anim calcmode="lin" valueType="num">
                                      <p:cBhvr>
                                        <p:cTn id="33" dur="500" fill="hold"/>
                                        <p:tgtEl>
                                          <p:spTgt spid="136208"/>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136208"/>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136208"/>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136208"/>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2500"/>
                            </p:stCondLst>
                            <p:childTnLst>
                              <p:par>
                                <p:cTn id="38" presetID="39" presetClass="entr" presetSubtype="0" accel="100000" fill="hold" grpId="0" nodeType="afterEffect">
                                  <p:stCondLst>
                                    <p:cond delay="0"/>
                                  </p:stCondLst>
                                  <p:childTnLst>
                                    <p:set>
                                      <p:cBhvr>
                                        <p:cTn id="39" dur="1" fill="hold">
                                          <p:stCondLst>
                                            <p:cond delay="0"/>
                                          </p:stCondLst>
                                        </p:cTn>
                                        <p:tgtEl>
                                          <p:spTgt spid="136213"/>
                                        </p:tgtEl>
                                        <p:attrNameLst>
                                          <p:attrName>style.visibility</p:attrName>
                                        </p:attrNameLst>
                                      </p:cBhvr>
                                      <p:to>
                                        <p:strVal val="visible"/>
                                      </p:to>
                                    </p:set>
                                    <p:anim calcmode="lin" valueType="num">
                                      <p:cBhvr>
                                        <p:cTn id="40" dur="500" fill="hold"/>
                                        <p:tgtEl>
                                          <p:spTgt spid="136213"/>
                                        </p:tgtEl>
                                        <p:attrNameLst>
                                          <p:attrName>ppt_h</p:attrName>
                                        </p:attrNameLst>
                                      </p:cBhvr>
                                      <p:tavLst>
                                        <p:tav tm="0">
                                          <p:val>
                                            <p:strVal val="#ppt_h/20"/>
                                          </p:val>
                                        </p:tav>
                                        <p:tav tm="50000">
                                          <p:val>
                                            <p:strVal val="#ppt_h/20"/>
                                          </p:val>
                                        </p:tav>
                                        <p:tav tm="100000">
                                          <p:val>
                                            <p:strVal val="#ppt_h"/>
                                          </p:val>
                                        </p:tav>
                                      </p:tavLst>
                                    </p:anim>
                                    <p:anim calcmode="lin" valueType="num">
                                      <p:cBhvr>
                                        <p:cTn id="41" dur="500" fill="hold"/>
                                        <p:tgtEl>
                                          <p:spTgt spid="136213"/>
                                        </p:tgtEl>
                                        <p:attrNameLst>
                                          <p:attrName>ppt_w</p:attrName>
                                        </p:attrNameLst>
                                      </p:cBhvr>
                                      <p:tavLst>
                                        <p:tav tm="0">
                                          <p:val>
                                            <p:strVal val="#ppt_w+.3"/>
                                          </p:val>
                                        </p:tav>
                                        <p:tav tm="50000">
                                          <p:val>
                                            <p:strVal val="#ppt_w+.3"/>
                                          </p:val>
                                        </p:tav>
                                        <p:tav tm="100000">
                                          <p:val>
                                            <p:strVal val="#ppt_w"/>
                                          </p:val>
                                        </p:tav>
                                      </p:tavLst>
                                    </p:anim>
                                    <p:anim calcmode="lin" valueType="num">
                                      <p:cBhvr>
                                        <p:cTn id="42" dur="500" fill="hold"/>
                                        <p:tgtEl>
                                          <p:spTgt spid="136213"/>
                                        </p:tgtEl>
                                        <p:attrNameLst>
                                          <p:attrName>ppt_x</p:attrName>
                                        </p:attrNameLst>
                                      </p:cBhvr>
                                      <p:tavLst>
                                        <p:tav tm="0">
                                          <p:val>
                                            <p:strVal val="#ppt_x-.3"/>
                                          </p:val>
                                        </p:tav>
                                        <p:tav tm="50000">
                                          <p:val>
                                            <p:strVal val="#ppt_x"/>
                                          </p:val>
                                        </p:tav>
                                        <p:tav tm="100000">
                                          <p:val>
                                            <p:strVal val="#ppt_x"/>
                                          </p:val>
                                        </p:tav>
                                      </p:tavLst>
                                    </p:anim>
                                    <p:anim calcmode="lin" valueType="num">
                                      <p:cBhvr>
                                        <p:cTn id="43" dur="500" fill="hold"/>
                                        <p:tgtEl>
                                          <p:spTgt spid="1362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animBg="1"/>
      <p:bldP spid="136196" grpId="0" animBg="1"/>
      <p:bldP spid="136201" grpId="0" animBg="1"/>
      <p:bldP spid="136207" grpId="0" animBg="1"/>
      <p:bldP spid="136208" grpId="0" animBg="1"/>
      <p:bldP spid="1362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Arial" pitchFamily="34" charset="0"/>
                <a:cs typeface="Arial" pitchFamily="34" charset="0"/>
              </a:rPr>
              <a:t>ARP Spoofing</a:t>
            </a:r>
            <a:endParaRPr lang="en-NZ" dirty="0">
              <a:latin typeface="Arial" pitchFamily="34" charset="0"/>
              <a:cs typeface="Arial" pitchFamily="34" charset="0"/>
            </a:endParaRPr>
          </a:p>
        </p:txBody>
      </p:sp>
      <p:sp>
        <p:nvSpPr>
          <p:cNvPr id="3" name="Content Placeholder 2"/>
          <p:cNvSpPr>
            <a:spLocks noGrp="1"/>
          </p:cNvSpPr>
          <p:nvPr>
            <p:ph idx="1"/>
          </p:nvPr>
        </p:nvSpPr>
        <p:spPr>
          <a:xfrm>
            <a:off x="533400" y="1600200"/>
            <a:ext cx="8001000" cy="4800600"/>
          </a:xfrm>
        </p:spPr>
        <p:txBody>
          <a:bodyPr/>
          <a:lstStyle/>
          <a:p>
            <a:r>
              <a:rPr lang="en-NZ" sz="2000" b="1" dirty="0">
                <a:solidFill>
                  <a:srgbClr val="FF0000"/>
                </a:solidFill>
                <a:latin typeface="Arial" pitchFamily="34" charset="0"/>
                <a:cs typeface="Arial" pitchFamily="34" charset="0"/>
              </a:rPr>
              <a:t>ARP spoofing </a:t>
            </a:r>
            <a:r>
              <a:rPr lang="en-NZ" sz="2000" dirty="0">
                <a:latin typeface="Arial" pitchFamily="34" charset="0"/>
                <a:cs typeface="Arial" pitchFamily="34" charset="0"/>
              </a:rPr>
              <a:t>is a type of attack in which a malicious actor sends </a:t>
            </a:r>
            <a:r>
              <a:rPr lang="en-NZ" sz="2000" dirty="0">
                <a:solidFill>
                  <a:srgbClr val="0000FF"/>
                </a:solidFill>
                <a:latin typeface="Arial" pitchFamily="34" charset="0"/>
                <a:cs typeface="Arial" pitchFamily="34" charset="0"/>
              </a:rPr>
              <a:t>falsified ARP </a:t>
            </a:r>
            <a:r>
              <a:rPr lang="en-NZ" sz="2000" dirty="0">
                <a:latin typeface="Arial" pitchFamily="34" charset="0"/>
                <a:cs typeface="Arial" pitchFamily="34" charset="0"/>
              </a:rPr>
              <a:t>(Address Resolution Protocol) </a:t>
            </a:r>
            <a:r>
              <a:rPr lang="en-NZ" sz="2000" dirty="0">
                <a:solidFill>
                  <a:srgbClr val="0000FF"/>
                </a:solidFill>
                <a:latin typeface="Arial" pitchFamily="34" charset="0"/>
                <a:cs typeface="Arial" pitchFamily="34" charset="0"/>
              </a:rPr>
              <a:t>messages</a:t>
            </a:r>
            <a:r>
              <a:rPr lang="en-NZ" sz="2000" dirty="0">
                <a:latin typeface="Arial" pitchFamily="34" charset="0"/>
                <a:cs typeface="Arial" pitchFamily="34" charset="0"/>
              </a:rPr>
              <a:t> over a local area network. This results in the </a:t>
            </a:r>
            <a:r>
              <a:rPr lang="en-NZ" sz="2000" u="sng" dirty="0">
                <a:latin typeface="Arial" pitchFamily="34" charset="0"/>
                <a:cs typeface="Arial" pitchFamily="34" charset="0"/>
              </a:rPr>
              <a:t>linking of an </a:t>
            </a:r>
            <a:r>
              <a:rPr lang="en-NZ" sz="2000" b="1" u="sng" dirty="0">
                <a:solidFill>
                  <a:srgbClr val="0000FF"/>
                </a:solidFill>
                <a:latin typeface="Arial" pitchFamily="34" charset="0"/>
                <a:cs typeface="Arial" pitchFamily="34" charset="0"/>
              </a:rPr>
              <a:t>attacker’s</a:t>
            </a:r>
            <a:r>
              <a:rPr lang="en-NZ" sz="2000" u="sng" dirty="0">
                <a:latin typeface="Arial" pitchFamily="34" charset="0"/>
                <a:cs typeface="Arial" pitchFamily="34" charset="0"/>
              </a:rPr>
              <a:t> </a:t>
            </a:r>
            <a:r>
              <a:rPr lang="en-NZ" sz="2000" b="1" u="sng" dirty="0">
                <a:solidFill>
                  <a:srgbClr val="0000FF"/>
                </a:solidFill>
                <a:latin typeface="Arial" pitchFamily="34" charset="0"/>
                <a:cs typeface="Arial" pitchFamily="34" charset="0"/>
              </a:rPr>
              <a:t>MAC address </a:t>
            </a:r>
            <a:r>
              <a:rPr lang="en-NZ" sz="2000" u="sng" dirty="0">
                <a:latin typeface="Arial" pitchFamily="34" charset="0"/>
                <a:cs typeface="Arial" pitchFamily="34" charset="0"/>
              </a:rPr>
              <a:t>with the </a:t>
            </a:r>
            <a:r>
              <a:rPr lang="en-NZ" sz="2000" b="1" u="sng" dirty="0">
                <a:solidFill>
                  <a:srgbClr val="0000FF"/>
                </a:solidFill>
                <a:latin typeface="Arial" pitchFamily="34" charset="0"/>
                <a:cs typeface="Arial" pitchFamily="34" charset="0"/>
              </a:rPr>
              <a:t>IP address </a:t>
            </a:r>
            <a:r>
              <a:rPr lang="en-NZ" sz="2000" u="sng" dirty="0">
                <a:latin typeface="Arial" pitchFamily="34" charset="0"/>
                <a:cs typeface="Arial" pitchFamily="34" charset="0"/>
              </a:rPr>
              <a:t>of a legitimate computer or server </a:t>
            </a:r>
            <a:r>
              <a:rPr lang="en-NZ" sz="2000" dirty="0">
                <a:latin typeface="Arial" pitchFamily="34" charset="0"/>
                <a:cs typeface="Arial" pitchFamily="34" charset="0"/>
              </a:rPr>
              <a:t>on the network. Once the attacker’s MAC address is connected to an authentic IP address, the attacker will begin receiving any data that is intended for that IP address. </a:t>
            </a:r>
            <a:endParaRPr lang="en-NZ" sz="2000" dirty="0" smtClean="0">
              <a:latin typeface="Arial" pitchFamily="34" charset="0"/>
              <a:cs typeface="Arial" pitchFamily="34" charset="0"/>
            </a:endParaRPr>
          </a:p>
          <a:p>
            <a:r>
              <a:rPr lang="en-NZ" sz="2000" dirty="0" smtClean="0">
                <a:latin typeface="Arial" pitchFamily="34" charset="0"/>
                <a:cs typeface="Arial" pitchFamily="34" charset="0"/>
              </a:rPr>
              <a:t>ARP </a:t>
            </a:r>
            <a:r>
              <a:rPr lang="en-NZ" sz="2000" dirty="0">
                <a:latin typeface="Arial" pitchFamily="34" charset="0"/>
                <a:cs typeface="Arial" pitchFamily="34" charset="0"/>
              </a:rPr>
              <a:t>spoofing can enable malicious parties to </a:t>
            </a:r>
            <a:r>
              <a:rPr lang="en-NZ" sz="2000" b="1" dirty="0">
                <a:solidFill>
                  <a:srgbClr val="0000FF"/>
                </a:solidFill>
                <a:latin typeface="Arial" pitchFamily="34" charset="0"/>
                <a:cs typeface="Arial" pitchFamily="34" charset="0"/>
              </a:rPr>
              <a:t>intercept</a:t>
            </a:r>
            <a:r>
              <a:rPr lang="en-NZ" sz="2000" dirty="0">
                <a:latin typeface="Arial" pitchFamily="34" charset="0"/>
                <a:cs typeface="Arial" pitchFamily="34" charset="0"/>
              </a:rPr>
              <a:t>, </a:t>
            </a:r>
            <a:r>
              <a:rPr lang="en-NZ" sz="2000" b="1" dirty="0">
                <a:solidFill>
                  <a:srgbClr val="0000FF"/>
                </a:solidFill>
                <a:latin typeface="Arial" pitchFamily="34" charset="0"/>
                <a:cs typeface="Arial" pitchFamily="34" charset="0"/>
              </a:rPr>
              <a:t>modify</a:t>
            </a:r>
            <a:r>
              <a:rPr lang="en-NZ" sz="2000" dirty="0">
                <a:solidFill>
                  <a:srgbClr val="0000FF"/>
                </a:solidFill>
                <a:latin typeface="Arial" pitchFamily="34" charset="0"/>
                <a:cs typeface="Arial" pitchFamily="34" charset="0"/>
              </a:rPr>
              <a:t> </a:t>
            </a:r>
            <a:r>
              <a:rPr lang="en-NZ" sz="2000" b="1" dirty="0">
                <a:solidFill>
                  <a:srgbClr val="0000FF"/>
                </a:solidFill>
                <a:latin typeface="Arial" pitchFamily="34" charset="0"/>
                <a:cs typeface="Arial" pitchFamily="34" charset="0"/>
              </a:rPr>
              <a:t>or even stop data in-transit</a:t>
            </a:r>
            <a:r>
              <a:rPr lang="en-NZ" sz="2000" dirty="0">
                <a:latin typeface="Arial" pitchFamily="34" charset="0"/>
                <a:cs typeface="Arial" pitchFamily="34" charset="0"/>
              </a:rPr>
              <a:t>. ARP spoofing attacks can </a:t>
            </a:r>
            <a:r>
              <a:rPr lang="en-NZ" sz="2000" u="sng" dirty="0">
                <a:solidFill>
                  <a:srgbClr val="FF0000"/>
                </a:solidFill>
                <a:latin typeface="Arial" pitchFamily="34" charset="0"/>
                <a:cs typeface="Arial" pitchFamily="34" charset="0"/>
              </a:rPr>
              <a:t>only</a:t>
            </a:r>
            <a:r>
              <a:rPr lang="en-NZ" sz="2000" dirty="0">
                <a:latin typeface="Arial" pitchFamily="34" charset="0"/>
                <a:cs typeface="Arial" pitchFamily="34" charset="0"/>
              </a:rPr>
              <a:t> occur on </a:t>
            </a:r>
            <a:r>
              <a:rPr lang="en-NZ" sz="2000" dirty="0">
                <a:solidFill>
                  <a:srgbClr val="0000FF"/>
                </a:solidFill>
                <a:latin typeface="Arial" pitchFamily="34" charset="0"/>
                <a:cs typeface="Arial" pitchFamily="34" charset="0"/>
              </a:rPr>
              <a:t>local area networks </a:t>
            </a:r>
            <a:r>
              <a:rPr lang="en-NZ" sz="2000" dirty="0">
                <a:latin typeface="Arial" pitchFamily="34" charset="0"/>
                <a:cs typeface="Arial" pitchFamily="34" charset="0"/>
              </a:rPr>
              <a:t>that utilize the Address Resolution Protocol.</a:t>
            </a:r>
          </a:p>
        </p:txBody>
      </p:sp>
    </p:spTree>
    <p:extLst>
      <p:ext uri="{BB962C8B-B14F-4D97-AF65-F5344CB8AC3E}">
        <p14:creationId xmlns:p14="http://schemas.microsoft.com/office/powerpoint/2010/main" val="216613322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Arial" pitchFamily="34" charset="0"/>
                <a:cs typeface="Arial" pitchFamily="34" charset="0"/>
              </a:rPr>
              <a:t>Steps to an ARP </a:t>
            </a:r>
            <a:r>
              <a:rPr lang="en-NZ" dirty="0">
                <a:latin typeface="Arial" pitchFamily="34" charset="0"/>
                <a:cs typeface="Arial" pitchFamily="34" charset="0"/>
              </a:rPr>
              <a:t>spoofing attack </a:t>
            </a:r>
          </a:p>
        </p:txBody>
      </p:sp>
      <p:sp>
        <p:nvSpPr>
          <p:cNvPr id="3" name="Content Placeholder 2"/>
          <p:cNvSpPr>
            <a:spLocks noGrp="1"/>
          </p:cNvSpPr>
          <p:nvPr>
            <p:ph idx="1"/>
          </p:nvPr>
        </p:nvSpPr>
        <p:spPr>
          <a:xfrm>
            <a:off x="533400" y="1447800"/>
            <a:ext cx="7770813" cy="5148649"/>
          </a:xfrm>
        </p:spPr>
        <p:txBody>
          <a:bodyPr/>
          <a:lstStyle/>
          <a:p>
            <a:pPr marL="0" indent="0">
              <a:buNone/>
            </a:pPr>
            <a:r>
              <a:rPr lang="en-NZ" sz="1800" dirty="0">
                <a:latin typeface="Arial" pitchFamily="34" charset="0"/>
                <a:cs typeface="Arial" pitchFamily="34" charset="0"/>
              </a:rPr>
              <a:t>ARP spoofing attacks typically follow a similar progression. The steps to an ARP spoofing attack usually include:</a:t>
            </a:r>
          </a:p>
          <a:p>
            <a:endParaRPr lang="en-NZ" sz="500" dirty="0">
              <a:latin typeface="Arial" pitchFamily="34" charset="0"/>
              <a:cs typeface="Arial" pitchFamily="34" charset="0"/>
            </a:endParaRPr>
          </a:p>
          <a:p>
            <a:r>
              <a:rPr lang="en-NZ" sz="1800" dirty="0">
                <a:latin typeface="Arial" pitchFamily="34" charset="0"/>
                <a:cs typeface="Arial" pitchFamily="34" charset="0"/>
              </a:rPr>
              <a:t>The attacker opens an </a:t>
            </a:r>
            <a:r>
              <a:rPr lang="en-NZ" sz="1800" b="1" dirty="0">
                <a:solidFill>
                  <a:srgbClr val="0000FF"/>
                </a:solidFill>
                <a:effectLst>
                  <a:outerShdw blurRad="38100" dist="38100" dir="2700000" algn="tl">
                    <a:srgbClr val="000000">
                      <a:alpha val="43137"/>
                    </a:srgbClr>
                  </a:outerShdw>
                </a:effectLst>
                <a:latin typeface="Arial" pitchFamily="34" charset="0"/>
                <a:cs typeface="Arial" pitchFamily="34" charset="0"/>
              </a:rPr>
              <a:t>ARP spoofing tool </a:t>
            </a:r>
            <a:r>
              <a:rPr lang="en-NZ" sz="1800" dirty="0">
                <a:latin typeface="Arial" pitchFamily="34" charset="0"/>
                <a:cs typeface="Arial" pitchFamily="34" charset="0"/>
              </a:rPr>
              <a:t>and sets the tool’s IP address to match the IP subnet of a target. Examples of popular ARP spoofing software include </a:t>
            </a:r>
            <a:r>
              <a:rPr lang="en-NZ" sz="1800" b="1" dirty="0" err="1">
                <a:solidFill>
                  <a:srgbClr val="008000"/>
                </a:solidFill>
                <a:latin typeface="Arial" pitchFamily="34" charset="0"/>
                <a:cs typeface="Arial" pitchFamily="34" charset="0"/>
              </a:rPr>
              <a:t>Arpspoof</a:t>
            </a:r>
            <a:r>
              <a:rPr lang="en-NZ" sz="1800" dirty="0">
                <a:latin typeface="Arial" pitchFamily="34" charset="0"/>
                <a:cs typeface="Arial" pitchFamily="34" charset="0"/>
              </a:rPr>
              <a:t>, </a:t>
            </a:r>
            <a:r>
              <a:rPr lang="en-NZ" sz="1800" b="1" dirty="0">
                <a:solidFill>
                  <a:srgbClr val="008000"/>
                </a:solidFill>
                <a:latin typeface="Arial" pitchFamily="34" charset="0"/>
                <a:cs typeface="Arial" pitchFamily="34" charset="0"/>
              </a:rPr>
              <a:t>Cain &amp; Abel</a:t>
            </a:r>
            <a:r>
              <a:rPr lang="en-NZ" sz="1800" dirty="0">
                <a:latin typeface="Arial" pitchFamily="34" charset="0"/>
                <a:cs typeface="Arial" pitchFamily="34" charset="0"/>
              </a:rPr>
              <a:t>, </a:t>
            </a:r>
            <a:r>
              <a:rPr lang="en-NZ" sz="1800" b="1" dirty="0" err="1">
                <a:solidFill>
                  <a:srgbClr val="008000"/>
                </a:solidFill>
                <a:latin typeface="Arial" pitchFamily="34" charset="0"/>
                <a:cs typeface="Arial" pitchFamily="34" charset="0"/>
              </a:rPr>
              <a:t>Arpoison</a:t>
            </a:r>
            <a:r>
              <a:rPr lang="en-NZ" sz="1800" dirty="0">
                <a:latin typeface="Arial" pitchFamily="34" charset="0"/>
                <a:cs typeface="Arial" pitchFamily="34" charset="0"/>
              </a:rPr>
              <a:t> and </a:t>
            </a:r>
            <a:r>
              <a:rPr lang="en-NZ" sz="1800" b="1" dirty="0" err="1">
                <a:solidFill>
                  <a:srgbClr val="008000"/>
                </a:solidFill>
                <a:latin typeface="Arial" pitchFamily="34" charset="0"/>
                <a:cs typeface="Arial" pitchFamily="34" charset="0"/>
              </a:rPr>
              <a:t>Ettercap</a:t>
            </a:r>
            <a:r>
              <a:rPr lang="en-NZ" sz="1800" dirty="0">
                <a:latin typeface="Arial" pitchFamily="34" charset="0"/>
                <a:cs typeface="Arial" pitchFamily="34" charset="0"/>
              </a:rPr>
              <a:t>.</a:t>
            </a:r>
          </a:p>
          <a:p>
            <a:r>
              <a:rPr lang="en-NZ" sz="1800" dirty="0">
                <a:latin typeface="Arial" pitchFamily="34" charset="0"/>
                <a:cs typeface="Arial" pitchFamily="34" charset="0"/>
              </a:rPr>
              <a:t>The attacker uses the ARP spoofing tool to scan for the IP and MAC addresses of hosts in the target’s subnet.</a:t>
            </a:r>
          </a:p>
          <a:p>
            <a:r>
              <a:rPr lang="en-NZ" sz="1800" dirty="0">
                <a:latin typeface="Arial" pitchFamily="34" charset="0"/>
                <a:cs typeface="Arial" pitchFamily="34" charset="0"/>
              </a:rPr>
              <a:t>The attacker chooses its target and begins sending ARP packets across the LAN that contain the attacker’s MAC address and the target’s IP address.</a:t>
            </a:r>
          </a:p>
          <a:p>
            <a:r>
              <a:rPr lang="en-NZ" sz="1800" dirty="0">
                <a:latin typeface="Arial" pitchFamily="34" charset="0"/>
                <a:cs typeface="Arial" pitchFamily="34" charset="0"/>
              </a:rPr>
              <a:t>As other hosts on the LAN cache the spoofed ARP packets, data that those hosts send to the victim will go to the attacker instead. From here, the attacker can steal data or launch a more sophisticated follow-up attack</a:t>
            </a:r>
            <a:r>
              <a:rPr lang="en-NZ" sz="1800" dirty="0" smtClean="0">
                <a:latin typeface="Arial" pitchFamily="34" charset="0"/>
                <a:cs typeface="Arial" pitchFamily="34" charset="0"/>
              </a:rPr>
              <a:t>.</a:t>
            </a:r>
          </a:p>
          <a:p>
            <a:r>
              <a:rPr lang="en-NZ" sz="1800" dirty="0" smtClean="0">
                <a:solidFill>
                  <a:srgbClr val="FF0000"/>
                </a:solidFill>
                <a:latin typeface="Arial" pitchFamily="34" charset="0"/>
                <a:cs typeface="Arial" pitchFamily="34" charset="0"/>
              </a:rPr>
              <a:t>Note:  ARP does not provide authentication</a:t>
            </a:r>
            <a:r>
              <a:rPr lang="en-NZ" sz="1800" dirty="0" smtClean="0">
                <a:latin typeface="Arial" pitchFamily="34" charset="0"/>
                <a:cs typeface="Arial" pitchFamily="34" charset="0"/>
              </a:rPr>
              <a:t>.</a:t>
            </a:r>
            <a:endParaRPr lang="en-NZ" sz="1800" dirty="0">
              <a:latin typeface="Arial" pitchFamily="34" charset="0"/>
              <a:cs typeface="Arial" pitchFamily="34" charset="0"/>
            </a:endParaRPr>
          </a:p>
        </p:txBody>
      </p:sp>
      <p:sp>
        <p:nvSpPr>
          <p:cNvPr id="4" name="TextBox 3"/>
          <p:cNvSpPr txBox="1"/>
          <p:nvPr/>
        </p:nvSpPr>
        <p:spPr>
          <a:xfrm>
            <a:off x="4953000" y="6457950"/>
            <a:ext cx="3367781" cy="276999"/>
          </a:xfrm>
          <a:prstGeom prst="rect">
            <a:avLst/>
          </a:prstGeom>
          <a:noFill/>
        </p:spPr>
        <p:txBody>
          <a:bodyPr wrap="none" rtlCol="0">
            <a:spAutoFit/>
          </a:bodyPr>
          <a:lstStyle/>
          <a:p>
            <a:r>
              <a:rPr lang="en-NZ" sz="1200" dirty="0">
                <a:solidFill>
                  <a:srgbClr val="008000"/>
                </a:solidFill>
                <a:latin typeface="Arial" pitchFamily="34" charset="0"/>
                <a:cs typeface="Arial" pitchFamily="34" charset="0"/>
              </a:rPr>
              <a:t>http://www.veracode.com/security/arp-spoofing</a:t>
            </a:r>
          </a:p>
        </p:txBody>
      </p:sp>
    </p:spTree>
    <p:extLst>
      <p:ext uri="{BB962C8B-B14F-4D97-AF65-F5344CB8AC3E}">
        <p14:creationId xmlns:p14="http://schemas.microsoft.com/office/powerpoint/2010/main" val="293758106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latin typeface="Arial" pitchFamily="34" charset="0"/>
                <a:cs typeface="Arial" pitchFamily="34" charset="0"/>
              </a:rPr>
              <a:t>ARP Spoofing Detection, Prevention and Protection</a:t>
            </a:r>
          </a:p>
        </p:txBody>
      </p:sp>
      <p:sp>
        <p:nvSpPr>
          <p:cNvPr id="3" name="Content Placeholder 2"/>
          <p:cNvSpPr>
            <a:spLocks noGrp="1"/>
          </p:cNvSpPr>
          <p:nvPr>
            <p:ph idx="1"/>
          </p:nvPr>
        </p:nvSpPr>
        <p:spPr/>
        <p:txBody>
          <a:bodyPr/>
          <a:lstStyle/>
          <a:p>
            <a:r>
              <a:rPr lang="en-NZ" sz="1600" b="1" dirty="0" smtClean="0">
                <a:solidFill>
                  <a:srgbClr val="0000FF"/>
                </a:solidFill>
                <a:latin typeface="Arial" pitchFamily="34" charset="0"/>
                <a:cs typeface="Arial" pitchFamily="34" charset="0"/>
              </a:rPr>
              <a:t>Packet </a:t>
            </a:r>
            <a:r>
              <a:rPr lang="en-NZ" sz="1600" b="1" dirty="0">
                <a:solidFill>
                  <a:srgbClr val="0000FF"/>
                </a:solidFill>
                <a:latin typeface="Arial" pitchFamily="34" charset="0"/>
                <a:cs typeface="Arial" pitchFamily="34" charset="0"/>
              </a:rPr>
              <a:t>filtering</a:t>
            </a:r>
            <a:r>
              <a:rPr lang="en-NZ" sz="1600" dirty="0">
                <a:latin typeface="Arial" pitchFamily="34" charset="0"/>
                <a:cs typeface="Arial" pitchFamily="34" charset="0"/>
              </a:rPr>
              <a:t>: Packet filters inspect packets as they are transmitted across a network. Packet filters are useful in ARP spoofing prevention because they are capable of </a:t>
            </a:r>
            <a:r>
              <a:rPr lang="en-NZ" sz="1600" dirty="0">
                <a:solidFill>
                  <a:srgbClr val="FF0000"/>
                </a:solidFill>
                <a:latin typeface="Arial" pitchFamily="34" charset="0"/>
                <a:cs typeface="Arial" pitchFamily="34" charset="0"/>
              </a:rPr>
              <a:t>filtering out and blocking packets with conflicting source address information</a:t>
            </a:r>
            <a:r>
              <a:rPr lang="en-NZ" sz="1600" dirty="0">
                <a:latin typeface="Arial" pitchFamily="34" charset="0"/>
                <a:cs typeface="Arial" pitchFamily="34" charset="0"/>
              </a:rPr>
              <a:t> (packets from outside the network that show source addresses from inside the network and vice-versa).</a:t>
            </a:r>
          </a:p>
          <a:p>
            <a:r>
              <a:rPr lang="en-NZ" sz="1600" b="1" dirty="0">
                <a:solidFill>
                  <a:srgbClr val="0000FF"/>
                </a:solidFill>
                <a:latin typeface="Arial" pitchFamily="34" charset="0"/>
                <a:cs typeface="Arial" pitchFamily="34" charset="0"/>
              </a:rPr>
              <a:t>Avoid trust relationships</a:t>
            </a:r>
            <a:r>
              <a:rPr lang="en-NZ" sz="1600" dirty="0">
                <a:latin typeface="Arial" pitchFamily="34" charset="0"/>
                <a:cs typeface="Arial" pitchFamily="34" charset="0"/>
              </a:rPr>
              <a:t>: Organizations should develop protocols that rely on trust relationships as little as possible. </a:t>
            </a:r>
            <a:r>
              <a:rPr lang="en-NZ" sz="1600" dirty="0">
                <a:solidFill>
                  <a:srgbClr val="FF0000"/>
                </a:solidFill>
                <a:latin typeface="Arial" pitchFamily="34" charset="0"/>
                <a:cs typeface="Arial" pitchFamily="34" charset="0"/>
              </a:rPr>
              <a:t>Trust relationships rely only on IP addresses for authentication</a:t>
            </a:r>
            <a:r>
              <a:rPr lang="en-NZ" sz="1600" dirty="0">
                <a:latin typeface="Arial" pitchFamily="34" charset="0"/>
                <a:cs typeface="Arial" pitchFamily="34" charset="0"/>
              </a:rPr>
              <a:t>, making it significantly easier for attackers to run ARP spoofing attacks when they are in place.</a:t>
            </a:r>
          </a:p>
          <a:p>
            <a:r>
              <a:rPr lang="en-NZ" sz="1600" b="1" dirty="0">
                <a:solidFill>
                  <a:srgbClr val="0000FF"/>
                </a:solidFill>
                <a:latin typeface="Arial" pitchFamily="34" charset="0"/>
                <a:cs typeface="Arial" pitchFamily="34" charset="0"/>
              </a:rPr>
              <a:t>Use ARP spoofing detection software</a:t>
            </a:r>
            <a:r>
              <a:rPr lang="en-NZ" sz="1600" dirty="0">
                <a:latin typeface="Arial" pitchFamily="34" charset="0"/>
                <a:cs typeface="Arial" pitchFamily="34" charset="0"/>
              </a:rPr>
              <a:t>: There are many programs available that help organizations detect ARP spoofing attacks. These programs work by inspecting and certifying data before it is transmitted and blocking data that appears to be spoofed.</a:t>
            </a:r>
          </a:p>
          <a:p>
            <a:r>
              <a:rPr lang="en-NZ" sz="1600" b="1" dirty="0">
                <a:solidFill>
                  <a:srgbClr val="0000FF"/>
                </a:solidFill>
                <a:latin typeface="Arial" pitchFamily="34" charset="0"/>
                <a:cs typeface="Arial" pitchFamily="34" charset="0"/>
              </a:rPr>
              <a:t>Use cryptographic network protocols</a:t>
            </a:r>
            <a:r>
              <a:rPr lang="en-NZ" sz="1600" dirty="0">
                <a:latin typeface="Arial" pitchFamily="34" charset="0"/>
                <a:cs typeface="Arial" pitchFamily="34" charset="0"/>
              </a:rPr>
              <a:t>: Transport Layer Security (</a:t>
            </a:r>
            <a:r>
              <a:rPr lang="en-NZ" sz="1600" b="1" dirty="0">
                <a:solidFill>
                  <a:srgbClr val="008000"/>
                </a:solidFill>
                <a:latin typeface="Arial" pitchFamily="34" charset="0"/>
                <a:cs typeface="Arial" pitchFamily="34" charset="0"/>
              </a:rPr>
              <a:t>TLS</a:t>
            </a:r>
            <a:r>
              <a:rPr lang="en-NZ" sz="1600" dirty="0">
                <a:latin typeface="Arial" pitchFamily="34" charset="0"/>
                <a:cs typeface="Arial" pitchFamily="34" charset="0"/>
              </a:rPr>
              <a:t>), Secure Shell (</a:t>
            </a:r>
            <a:r>
              <a:rPr lang="en-NZ" sz="1600" b="1" dirty="0">
                <a:solidFill>
                  <a:srgbClr val="008000"/>
                </a:solidFill>
                <a:latin typeface="Arial" pitchFamily="34" charset="0"/>
                <a:cs typeface="Arial" pitchFamily="34" charset="0"/>
              </a:rPr>
              <a:t>SSH</a:t>
            </a:r>
            <a:r>
              <a:rPr lang="en-NZ" sz="1600" dirty="0">
                <a:latin typeface="Arial" pitchFamily="34" charset="0"/>
                <a:cs typeface="Arial" pitchFamily="34" charset="0"/>
              </a:rPr>
              <a:t>), HTTP Secure (</a:t>
            </a:r>
            <a:r>
              <a:rPr lang="en-NZ" sz="1600" b="1" dirty="0">
                <a:solidFill>
                  <a:srgbClr val="008000"/>
                </a:solidFill>
                <a:latin typeface="Arial" pitchFamily="34" charset="0"/>
                <a:cs typeface="Arial" pitchFamily="34" charset="0"/>
              </a:rPr>
              <a:t>HTTPS</a:t>
            </a:r>
            <a:r>
              <a:rPr lang="en-NZ" sz="1600" dirty="0">
                <a:latin typeface="Arial" pitchFamily="34" charset="0"/>
                <a:cs typeface="Arial" pitchFamily="34" charset="0"/>
              </a:rPr>
              <a:t>) and other secure communications protocols bolster ARP spoofing attack prevention by encrypting data prior to transmission and authenticating data when it is received.</a:t>
            </a:r>
          </a:p>
        </p:txBody>
      </p:sp>
    </p:spTree>
    <p:extLst>
      <p:ext uri="{BB962C8B-B14F-4D97-AF65-F5344CB8AC3E}">
        <p14:creationId xmlns:p14="http://schemas.microsoft.com/office/powerpoint/2010/main" val="85256304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950" y="4184650"/>
            <a:ext cx="5043488"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p:cNvSpPr>
            <a:spLocks noGrp="1" noChangeArrowheads="1"/>
          </p:cNvSpPr>
          <p:nvPr>
            <p:ph type="title"/>
          </p:nvPr>
        </p:nvSpPr>
        <p:spPr>
          <a:xfrm>
            <a:off x="0" y="20638"/>
            <a:ext cx="9144000" cy="762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dirty="0" smtClean="0">
                <a:effectLst>
                  <a:outerShdw blurRad="38100" dist="38100" dir="2700000" algn="tl">
                    <a:srgbClr val="000000">
                      <a:alpha val="43137"/>
                    </a:srgbClr>
                  </a:outerShdw>
                </a:effectLst>
                <a:latin typeface="Arial" pitchFamily="34" charset="0"/>
                <a:cs typeface="Arial" pitchFamily="34" charset="0"/>
              </a:rPr>
              <a:t>Digital Signatures</a:t>
            </a:r>
            <a:r>
              <a:rPr lang="en-GB" sz="2800" b="1" dirty="0" smtClean="0">
                <a:effectLst>
                  <a:outerShdw blurRad="38100" dist="38100" dir="2700000" algn="tl">
                    <a:srgbClr val="000000">
                      <a:alpha val="43137"/>
                    </a:srgbClr>
                  </a:outerShdw>
                </a:effectLst>
                <a:latin typeface="Arial" pitchFamily="34" charset="0"/>
                <a:cs typeface="Arial" pitchFamily="34" charset="0"/>
              </a:rPr>
              <a:t> </a:t>
            </a:r>
          </a:p>
        </p:txBody>
      </p:sp>
      <p:sp>
        <p:nvSpPr>
          <p:cNvPr id="36868" name="Rectangle 3"/>
          <p:cNvSpPr>
            <a:spLocks noGrp="1" noChangeArrowheads="1"/>
          </p:cNvSpPr>
          <p:nvPr>
            <p:ph type="body" idx="1"/>
          </p:nvPr>
        </p:nvSpPr>
        <p:spPr>
          <a:xfrm>
            <a:off x="369888" y="1365250"/>
            <a:ext cx="3810000" cy="4648200"/>
          </a:xfrm>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b="1" dirty="0" smtClean="0">
                <a:solidFill>
                  <a:schemeClr val="tx1"/>
                </a:solidFill>
                <a:latin typeface="Arial" charset="0"/>
                <a:cs typeface="Arial" charset="0"/>
              </a:rPr>
              <a:t>Cryptographic technique analogous to hand-written signatures.</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charset="0"/>
                <a:cs typeface="Arial" charset="0"/>
              </a:rPr>
              <a:t>Sender (Bob) digitally signs document,  establishing he is document owner/creator. </a:t>
            </a:r>
          </a:p>
          <a:p>
            <a:pPr marL="457200" indent="-457200">
              <a:spcBef>
                <a:spcPts val="5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b="1" dirty="0" smtClean="0">
                <a:solidFill>
                  <a:srgbClr val="7030A0"/>
                </a:solidFill>
                <a:effectLst>
                  <a:outerShdw blurRad="38100" dist="38100" dir="2700000" algn="tl">
                    <a:srgbClr val="000000">
                      <a:alpha val="43137"/>
                    </a:srgbClr>
                  </a:outerShdw>
                </a:effectLst>
                <a:latin typeface="Arial" charset="0"/>
                <a:cs typeface="Arial" charset="0"/>
              </a:rPr>
              <a:t>Verifiable</a:t>
            </a:r>
            <a:r>
              <a:rPr lang="en-GB" sz="2000" dirty="0" smtClean="0">
                <a:solidFill>
                  <a:srgbClr val="3333CC"/>
                </a:solidFill>
                <a:latin typeface="Arial" charset="0"/>
                <a:cs typeface="Arial" charset="0"/>
              </a:rPr>
              <a:t>, </a:t>
            </a:r>
          </a:p>
          <a:p>
            <a:pPr marL="457200" indent="-457200">
              <a:spcBef>
                <a:spcPts val="5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b="1" dirty="0" smtClean="0">
                <a:solidFill>
                  <a:srgbClr val="3333CC"/>
                </a:solidFill>
                <a:effectLst>
                  <a:outerShdw blurRad="38100" dist="38100" dir="2700000" algn="tl">
                    <a:srgbClr val="000000">
                      <a:alpha val="43137"/>
                    </a:srgbClr>
                  </a:outerShdw>
                </a:effectLst>
                <a:latin typeface="Arial" charset="0"/>
                <a:cs typeface="Arial" charset="0"/>
              </a:rPr>
              <a:t>non-forgeable</a:t>
            </a:r>
            <a:r>
              <a:rPr lang="en-GB" sz="2000" dirty="0" smtClean="0">
                <a:solidFill>
                  <a:srgbClr val="3333CC"/>
                </a:solidFill>
                <a:latin typeface="Arial" charset="0"/>
                <a:cs typeface="Arial" charset="0"/>
              </a:rPr>
              <a:t>, </a:t>
            </a:r>
          </a:p>
          <a:p>
            <a:pPr marL="457200" indent="-457200">
              <a:spcBef>
                <a:spcPts val="5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b="1" dirty="0" smtClean="0">
                <a:solidFill>
                  <a:srgbClr val="008000"/>
                </a:solidFill>
                <a:effectLst>
                  <a:outerShdw blurRad="38100" dist="38100" dir="2700000" algn="tl">
                    <a:srgbClr val="000000">
                      <a:alpha val="43137"/>
                    </a:srgbClr>
                  </a:outerShdw>
                </a:effectLst>
                <a:latin typeface="Arial" charset="0"/>
                <a:cs typeface="Arial" charset="0"/>
              </a:rPr>
              <a:t>non-</a:t>
            </a:r>
            <a:r>
              <a:rPr lang="en-GB" sz="2000" b="1" dirty="0" err="1" smtClean="0">
                <a:solidFill>
                  <a:srgbClr val="008000"/>
                </a:solidFill>
                <a:effectLst>
                  <a:outerShdw blurRad="38100" dist="38100" dir="2700000" algn="tl">
                    <a:srgbClr val="000000">
                      <a:alpha val="43137"/>
                    </a:srgbClr>
                  </a:outerShdw>
                </a:effectLst>
                <a:latin typeface="Arial" charset="0"/>
                <a:cs typeface="Arial" charset="0"/>
              </a:rPr>
              <a:t>repudiable</a:t>
            </a:r>
            <a:endParaRPr lang="en-GB" sz="2000" b="1" dirty="0" smtClean="0">
              <a:solidFill>
                <a:srgbClr val="008000"/>
              </a:solidFill>
              <a:effectLst>
                <a:outerShdw blurRad="38100" dist="38100" dir="2700000" algn="tl">
                  <a:srgbClr val="000000">
                    <a:alpha val="43137"/>
                  </a:srgbClr>
                </a:outerShdw>
              </a:effectLst>
              <a:latin typeface="Arial" charset="0"/>
              <a:cs typeface="Arial" charset="0"/>
            </a:endParaRP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charset="0"/>
                <a:cs typeface="Arial" charset="0"/>
              </a:rPr>
              <a:t>recipient (Alice) can verify that Bob, and no one else, signed document.</a:t>
            </a:r>
          </a:p>
        </p:txBody>
      </p:sp>
      <p:sp>
        <p:nvSpPr>
          <p:cNvPr id="38917" name="Rectangle 4"/>
          <p:cNvSpPr>
            <a:spLocks noGrp="1" noChangeArrowheads="1"/>
          </p:cNvSpPr>
          <p:nvPr>
            <p:ph type="body" idx="2"/>
          </p:nvPr>
        </p:nvSpPr>
        <p:spPr>
          <a:xfrm>
            <a:off x="4484688" y="1436688"/>
            <a:ext cx="3810000" cy="4648200"/>
          </a:xfrm>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b="1" dirty="0" smtClean="0">
                <a:solidFill>
                  <a:schemeClr val="tx1"/>
                </a:solidFill>
                <a:latin typeface="Arial" pitchFamily="34" charset="0"/>
                <a:cs typeface="Arial" pitchFamily="34" charset="0"/>
              </a:rPr>
              <a:t>Simple digital signature for message m:</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Bob encrypts </a:t>
            </a:r>
            <a:r>
              <a:rPr lang="en-GB" sz="2000" b="1" dirty="0" smtClean="0">
                <a:solidFill>
                  <a:srgbClr val="0000FF"/>
                </a:solidFill>
                <a:latin typeface="Arial" pitchFamily="34" charset="0"/>
                <a:cs typeface="Arial" pitchFamily="34" charset="0"/>
              </a:rPr>
              <a:t>m</a:t>
            </a:r>
            <a:r>
              <a:rPr lang="en-GB" sz="2000" dirty="0" smtClean="0">
                <a:latin typeface="Arial" pitchFamily="34" charset="0"/>
                <a:cs typeface="Arial" pitchFamily="34" charset="0"/>
              </a:rPr>
              <a:t> with his private key </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d</a:t>
            </a:r>
            <a:r>
              <a:rPr lang="en-GB" sz="2000" b="1" baseline="-25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B</a:t>
            </a:r>
            <a:r>
              <a:rPr lang="en-GB" sz="2000" dirty="0" smtClean="0">
                <a:latin typeface="Arial" pitchFamily="34" charset="0"/>
                <a:cs typeface="Arial" pitchFamily="34" charset="0"/>
              </a:rPr>
              <a:t>, creating </a:t>
            </a:r>
            <a:r>
              <a:rPr lang="en-GB" sz="2000" b="1" dirty="0" smtClean="0">
                <a:solidFill>
                  <a:srgbClr val="FF0000"/>
                </a:solidFill>
                <a:latin typeface="Arial" pitchFamily="34" charset="0"/>
                <a:cs typeface="Arial" pitchFamily="34" charset="0"/>
              </a:rPr>
              <a:t>signed message</a:t>
            </a:r>
            <a:r>
              <a:rPr lang="en-GB" sz="2000" dirty="0" smtClean="0">
                <a:latin typeface="Arial" pitchFamily="34" charset="0"/>
                <a:cs typeface="Arial" pitchFamily="34" charset="0"/>
              </a:rPr>
              <a:t>, </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d</a:t>
            </a:r>
            <a:r>
              <a:rPr lang="en-GB" sz="2000" b="1" baseline="-25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B</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(m)</a:t>
            </a:r>
            <a:r>
              <a:rPr lang="en-GB" sz="2000" dirty="0" smtClean="0">
                <a:latin typeface="Arial" pitchFamily="34" charset="0"/>
                <a:cs typeface="Arial" pitchFamily="34" charset="0"/>
              </a:rPr>
              <a:t>.</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Bob sends </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m</a:t>
            </a:r>
            <a:r>
              <a:rPr lang="en-GB" sz="2000" dirty="0" smtClean="0">
                <a:latin typeface="Arial" pitchFamily="34" charset="0"/>
                <a:cs typeface="Arial" pitchFamily="34" charset="0"/>
              </a:rPr>
              <a:t> and </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d</a:t>
            </a:r>
            <a:r>
              <a:rPr lang="en-GB" sz="2000" b="1" baseline="-25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B</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(m)</a:t>
            </a:r>
            <a:r>
              <a:rPr lang="en-GB" sz="2000" dirty="0" smtClean="0">
                <a:latin typeface="Arial" pitchFamily="34" charset="0"/>
                <a:cs typeface="Arial" pitchFamily="34" charset="0"/>
              </a:rPr>
              <a:t> to Alice.</a:t>
            </a:r>
          </a:p>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smtClean="0">
              <a:latin typeface="Arial" pitchFamily="34" charset="0"/>
              <a:cs typeface="Arial" pitchFamily="34" charset="0"/>
            </a:endParaRPr>
          </a:p>
        </p:txBody>
      </p:sp>
      <p:sp>
        <p:nvSpPr>
          <p:cNvPr id="36870" name="TextBox 1"/>
          <p:cNvSpPr txBox="1">
            <a:spLocks noChangeArrowheads="1"/>
          </p:cNvSpPr>
          <p:nvPr/>
        </p:nvSpPr>
        <p:spPr bwMode="auto">
          <a:xfrm>
            <a:off x="0" y="814388"/>
            <a:ext cx="9144000" cy="460375"/>
          </a:xfrm>
          <a:prstGeom prst="rect">
            <a:avLst/>
          </a:prstGeom>
          <a:solidFill>
            <a:srgbClr val="FFC000"/>
          </a:solidFill>
          <a:ln w="9525">
            <a:solidFill>
              <a:srgbClr val="FF0000"/>
            </a:solidFill>
            <a:miter lim="800000"/>
            <a:headEnd/>
            <a:tailEnd/>
          </a:ln>
        </p:spPr>
        <p:txBody>
          <a:bodyPr>
            <a:spAutoFit/>
          </a:bodyP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defRPr/>
            </a:pPr>
            <a:r>
              <a:rPr lang="en-NZ" dirty="0" smtClean="0">
                <a:solidFill>
                  <a:srgbClr val="008000"/>
                </a:solidFill>
                <a:latin typeface="Arial" pitchFamily="34" charset="0"/>
                <a:cs typeface="Arial" pitchFamily="34" charset="0"/>
              </a:rPr>
              <a:t>Using </a:t>
            </a:r>
            <a:r>
              <a:rPr lang="en-NZ" b="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public-key cryptography</a:t>
            </a:r>
          </a:p>
        </p:txBody>
      </p:sp>
    </p:spTree>
    <p:extLst>
      <p:ext uri="{BB962C8B-B14F-4D97-AF65-F5344CB8AC3E}">
        <p14:creationId xmlns:p14="http://schemas.microsoft.com/office/powerpoint/2010/main" val="1663493761"/>
      </p:ext>
    </p:extLst>
  </p:cSld>
  <p:clrMapOvr>
    <a:masterClrMapping/>
  </p:clrMapOvr>
  <p:transition spd="med"/>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p:cNvSpPr>
            <a:spLocks noGrp="1" noChangeArrowheads="1"/>
          </p:cNvSpPr>
          <p:nvPr>
            <p:ph type="title"/>
          </p:nvPr>
        </p:nvSpPr>
        <p:spPr>
          <a:xfrm>
            <a:off x="525463" y="0"/>
            <a:ext cx="7772400" cy="9144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t>Digital Signatures (more)</a:t>
            </a:r>
          </a:p>
        </p:txBody>
      </p:sp>
      <p:sp>
        <p:nvSpPr>
          <p:cNvPr id="39939" name="Rectangle 2"/>
          <p:cNvSpPr>
            <a:spLocks noGrp="1" noChangeArrowheads="1"/>
          </p:cNvSpPr>
          <p:nvPr>
            <p:ph type="body" idx="1"/>
          </p:nvPr>
        </p:nvSpPr>
        <p:spPr>
          <a:xfrm>
            <a:off x="228600" y="1182688"/>
            <a:ext cx="4197350" cy="5446712"/>
          </a:xfrm>
        </p:spPr>
        <p:txBody>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Suppose Alice receives </a:t>
            </a:r>
            <a:r>
              <a:rPr lang="en-GB" sz="2400" dirty="0" err="1" smtClean="0">
                <a:latin typeface="Arial" pitchFamily="34" charset="0"/>
                <a:cs typeface="Arial" pitchFamily="34" charset="0"/>
              </a:rPr>
              <a:t>msg</a:t>
            </a:r>
            <a:r>
              <a:rPr lang="en-GB" sz="2400" dirty="0" smtClean="0">
                <a:latin typeface="Arial" pitchFamily="34" charset="0"/>
                <a:cs typeface="Arial" pitchFamily="34" charset="0"/>
              </a:rPr>
              <a:t> </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dirty="0" smtClean="0">
                <a:latin typeface="Arial" pitchFamily="34" charset="0"/>
                <a:cs typeface="Arial" pitchFamily="34" charset="0"/>
              </a:rPr>
              <a:t>, and digital signature </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d</a:t>
            </a:r>
            <a:r>
              <a:rPr lang="en-GB" sz="2400" b="1" i="1" baseline="-25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B</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Alice verifies </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dirty="0" smtClean="0">
                <a:latin typeface="Arial" pitchFamily="34" charset="0"/>
                <a:cs typeface="Arial" pitchFamily="34" charset="0"/>
              </a:rPr>
              <a:t> signed by Bob by applying Bob’s public key </a:t>
            </a:r>
            <a:r>
              <a:rPr lang="en-GB" sz="2400" b="1" i="1" dirty="0" err="1" smtClean="0">
                <a:solidFill>
                  <a:srgbClr val="FF0000"/>
                </a:solidFill>
                <a:effectLst>
                  <a:outerShdw blurRad="38100" dist="38100" dir="2700000" algn="tl">
                    <a:srgbClr val="000000">
                      <a:alpha val="43137"/>
                    </a:srgbClr>
                  </a:outerShdw>
                </a:effectLst>
                <a:latin typeface="Arial" pitchFamily="34" charset="0"/>
                <a:cs typeface="Arial" pitchFamily="34" charset="0"/>
              </a:rPr>
              <a:t>e</a:t>
            </a:r>
            <a:r>
              <a:rPr lang="en-GB" sz="2400" b="1" i="1" baseline="-25000" dirty="0" err="1" smtClean="0">
                <a:solidFill>
                  <a:srgbClr val="FF0000"/>
                </a:solidFill>
                <a:effectLst>
                  <a:outerShdw blurRad="38100" dist="38100" dir="2700000" algn="tl">
                    <a:srgbClr val="000000">
                      <a:alpha val="43137"/>
                    </a:srgbClr>
                  </a:outerShdw>
                </a:effectLst>
                <a:latin typeface="Arial" pitchFamily="34" charset="0"/>
                <a:cs typeface="Arial" pitchFamily="34" charset="0"/>
              </a:rPr>
              <a:t>B</a:t>
            </a:r>
            <a:r>
              <a:rPr lang="en-GB" sz="2400" dirty="0" smtClean="0">
                <a:latin typeface="Arial" pitchFamily="34" charset="0"/>
                <a:cs typeface="Arial" pitchFamily="34" charset="0"/>
              </a:rPr>
              <a:t> to </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d</a:t>
            </a:r>
            <a:r>
              <a:rPr lang="en-GB" sz="2400" b="1" i="1" baseline="-25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B</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r>
              <a:rPr lang="en-GB" sz="2400" i="1" dirty="0" smtClean="0">
                <a:latin typeface="Arial" pitchFamily="34" charset="0"/>
                <a:cs typeface="Arial" pitchFamily="34" charset="0"/>
              </a:rPr>
              <a:t> then</a:t>
            </a:r>
            <a:r>
              <a:rPr lang="en-GB" sz="2400" dirty="0" smtClean="0">
                <a:latin typeface="Arial" pitchFamily="34" charset="0"/>
                <a:cs typeface="Arial" pitchFamily="34" charset="0"/>
              </a:rPr>
              <a:t> checks </a:t>
            </a:r>
            <a:r>
              <a:rPr lang="en-GB" sz="2400" b="1" i="1" dirty="0" err="1" smtClean="0">
                <a:solidFill>
                  <a:srgbClr val="FF0000"/>
                </a:solidFill>
                <a:effectLst>
                  <a:outerShdw blurRad="38100" dist="38100" dir="2700000" algn="tl">
                    <a:srgbClr val="000000">
                      <a:alpha val="43137"/>
                    </a:srgbClr>
                  </a:outerShdw>
                </a:effectLst>
                <a:latin typeface="Arial" pitchFamily="34" charset="0"/>
                <a:cs typeface="Arial" pitchFamily="34" charset="0"/>
              </a:rPr>
              <a:t>e</a:t>
            </a:r>
            <a:r>
              <a:rPr lang="en-GB" sz="2400" b="1" i="1" baseline="-25000" dirty="0" err="1" smtClean="0">
                <a:solidFill>
                  <a:srgbClr val="FF0000"/>
                </a:solidFill>
                <a:effectLst>
                  <a:outerShdw blurRad="38100" dist="38100" dir="2700000" algn="tl">
                    <a:srgbClr val="000000">
                      <a:alpha val="43137"/>
                    </a:srgbClr>
                  </a:outerShdw>
                </a:effectLst>
                <a:latin typeface="Arial" pitchFamily="34" charset="0"/>
                <a:cs typeface="Arial" pitchFamily="34" charset="0"/>
              </a:rPr>
              <a:t>B</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d</a:t>
            </a:r>
            <a:r>
              <a:rPr lang="en-GB" sz="2400" b="1" i="1" baseline="-25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B</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 </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 </a:t>
            </a:r>
            <a:r>
              <a:rPr lang="en-GB" sz="2400" i="1" dirty="0" smtClean="0">
                <a:latin typeface="Arial" pitchFamily="34" charset="0"/>
                <a:cs typeface="Arial" pitchFamily="34" charset="0"/>
              </a:rPr>
              <a:t>= </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i="1" dirty="0" smtClean="0">
                <a:latin typeface="Arial" pitchFamily="34" charset="0"/>
                <a:cs typeface="Arial" pitchFamily="34" charset="0"/>
              </a:rPr>
              <a:t>.</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800" i="1" dirty="0" smtClean="0">
              <a:latin typeface="Arial" pitchFamily="34" charset="0"/>
              <a:cs typeface="Arial" pitchFamily="34" charset="0"/>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If </a:t>
            </a:r>
            <a:r>
              <a:rPr lang="en-GB" sz="2400" b="1" i="1" dirty="0" err="1" smtClean="0">
                <a:solidFill>
                  <a:srgbClr val="FF0000"/>
                </a:solidFill>
                <a:effectLst>
                  <a:outerShdw blurRad="38100" dist="38100" dir="2700000" algn="tl">
                    <a:srgbClr val="000000">
                      <a:alpha val="43137"/>
                    </a:srgbClr>
                  </a:outerShdw>
                </a:effectLst>
                <a:latin typeface="Arial" pitchFamily="34" charset="0"/>
                <a:cs typeface="Arial" pitchFamily="34" charset="0"/>
              </a:rPr>
              <a:t>e</a:t>
            </a:r>
            <a:r>
              <a:rPr lang="en-GB" sz="2400" b="1" i="1" baseline="-25000" dirty="0" err="1" smtClean="0">
                <a:solidFill>
                  <a:srgbClr val="FF0000"/>
                </a:solidFill>
                <a:effectLst>
                  <a:outerShdw blurRad="38100" dist="38100" dir="2700000" algn="tl">
                    <a:srgbClr val="000000">
                      <a:alpha val="43137"/>
                    </a:srgbClr>
                  </a:outerShdw>
                </a:effectLst>
                <a:latin typeface="Arial" pitchFamily="34" charset="0"/>
                <a:cs typeface="Arial" pitchFamily="34" charset="0"/>
              </a:rPr>
              <a:t>B</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d</a:t>
            </a:r>
            <a:r>
              <a:rPr lang="en-GB" sz="2400" b="1" i="1" baseline="-25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B</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r>
              <a:rPr lang="en-GB" sz="2400" i="1" dirty="0" smtClean="0">
                <a:latin typeface="Arial" pitchFamily="34" charset="0"/>
                <a:cs typeface="Arial" pitchFamily="34" charset="0"/>
              </a:rPr>
              <a:t> </a:t>
            </a:r>
            <a:r>
              <a:rPr lang="en-GB"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a:t>
            </a:r>
            <a:r>
              <a:rPr lang="en-GB" sz="2400" i="1" dirty="0" smtClean="0">
                <a:latin typeface="Arial" pitchFamily="34" charset="0"/>
                <a:cs typeface="Arial" pitchFamily="34" charset="0"/>
              </a:rPr>
              <a:t> = </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dirty="0" smtClean="0">
                <a:latin typeface="Arial" pitchFamily="34" charset="0"/>
                <a:cs typeface="Arial" pitchFamily="34" charset="0"/>
              </a:rPr>
              <a:t>, whoever signed </a:t>
            </a:r>
            <a:r>
              <a:rPr lang="en-GB" sz="2400"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sz="2400" dirty="0" smtClean="0">
                <a:latin typeface="Arial" pitchFamily="34" charset="0"/>
                <a:cs typeface="Arial" pitchFamily="34" charset="0"/>
              </a:rPr>
              <a:t> must have used Bob's </a:t>
            </a:r>
            <a:r>
              <a:rPr lang="en-GB" sz="2400" b="1" dirty="0" smtClean="0">
                <a:latin typeface="Arial" pitchFamily="34" charset="0"/>
                <a:cs typeface="Arial" pitchFamily="34" charset="0"/>
              </a:rPr>
              <a:t>private key</a:t>
            </a:r>
            <a:r>
              <a:rPr lang="en-GB" sz="2400" dirty="0" smtClean="0">
                <a:latin typeface="Arial" pitchFamily="34" charset="0"/>
                <a:cs typeface="Arial" pitchFamily="34" charset="0"/>
              </a:rPr>
              <a:t>.</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400" dirty="0" smtClean="0">
              <a:latin typeface="Arial" pitchFamily="34" charset="0"/>
              <a:cs typeface="Arial" pitchFamily="34" charset="0"/>
            </a:endParaRPr>
          </a:p>
        </p:txBody>
      </p:sp>
      <p:sp>
        <p:nvSpPr>
          <p:cNvPr id="39940" name="Rectangle 3"/>
          <p:cNvSpPr>
            <a:spLocks noGrp="1" noChangeArrowheads="1"/>
          </p:cNvSpPr>
          <p:nvPr>
            <p:ph type="body" idx="2"/>
          </p:nvPr>
        </p:nvSpPr>
        <p:spPr>
          <a:xfrm>
            <a:off x="4464050" y="1209675"/>
            <a:ext cx="4384675" cy="4648200"/>
          </a:xfrm>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solidFill>
                  <a:srgbClr val="FF0000"/>
                </a:solidFill>
                <a:latin typeface="Arial" pitchFamily="34" charset="0"/>
                <a:cs typeface="Arial" pitchFamily="34" charset="0"/>
              </a:rPr>
              <a:t>Alice thus verifies that: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Bob signed </a:t>
            </a:r>
            <a:r>
              <a:rPr lang="en-GB"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dirty="0" smtClean="0">
                <a:latin typeface="Arial" pitchFamily="34" charset="0"/>
                <a:cs typeface="Arial" pitchFamily="34" charset="0"/>
              </a:rPr>
              <a: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No one else signed </a:t>
            </a:r>
            <a:r>
              <a:rPr lang="en-GB"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dirty="0" smtClean="0">
                <a:latin typeface="Arial" pitchFamily="34" charset="0"/>
                <a:cs typeface="Arial" pitchFamily="34" charset="0"/>
              </a:rPr>
              <a: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Bob signed </a:t>
            </a:r>
            <a:r>
              <a:rPr lang="en-GB"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dirty="0" smtClean="0">
                <a:latin typeface="Arial" pitchFamily="34" charset="0"/>
                <a:cs typeface="Arial" pitchFamily="34" charset="0"/>
              </a:rPr>
              <a:t> and not </a:t>
            </a:r>
            <a:r>
              <a:rPr lang="en-GB" b="1" i="1" dirty="0" smtClean="0">
                <a:solidFill>
                  <a:srgbClr val="00B0F0"/>
                </a:solidFill>
                <a:effectLst>
                  <a:outerShdw blurRad="38100" dist="38100" dir="2700000" algn="tl">
                    <a:srgbClr val="000000">
                      <a:alpha val="43137"/>
                    </a:srgbClr>
                  </a:outerShdw>
                </a:effectLst>
                <a:latin typeface="Arial" pitchFamily="34" charset="0"/>
                <a:cs typeface="Arial" pitchFamily="34" charset="0"/>
              </a:rPr>
              <a:t>m’</a:t>
            </a:r>
            <a:r>
              <a:rPr lang="en-GB" b="1" dirty="0" smtClean="0">
                <a:solidFill>
                  <a:srgbClr val="00B0F0"/>
                </a:solidFill>
                <a:effectLst>
                  <a:outerShdw blurRad="38100" dist="38100" dir="2700000" algn="tl">
                    <a:srgbClr val="000000">
                      <a:alpha val="43137"/>
                    </a:srgbClr>
                  </a:outerShdw>
                </a:effectLst>
                <a:latin typeface="Arial" pitchFamily="34" charset="0"/>
                <a:cs typeface="Arial" pitchFamily="34" charset="0"/>
              </a:rPr>
              <a:t>.</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solidFill>
                  <a:srgbClr val="FF0000"/>
                </a:solidFill>
                <a:latin typeface="Arial" pitchFamily="34" charset="0"/>
                <a:cs typeface="Arial" pitchFamily="34" charset="0"/>
              </a:rPr>
              <a:t>Non-repudiation:</a:t>
            </a:r>
          </a:p>
          <a:p>
            <a:pPr lvl="1">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Alice can take </a:t>
            </a:r>
            <a:r>
              <a:rPr lang="en-GB"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dirty="0" smtClean="0">
                <a:latin typeface="Arial" pitchFamily="34" charset="0"/>
                <a:cs typeface="Arial" pitchFamily="34" charset="0"/>
              </a:rPr>
              <a:t>, and signature </a:t>
            </a:r>
            <a:r>
              <a:rPr lang="en-GB"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d</a:t>
            </a:r>
            <a:r>
              <a:rPr lang="en-GB" b="1" i="1" baseline="-25000"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B</a:t>
            </a:r>
            <a:r>
              <a:rPr lang="en-GB"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r>
              <a:rPr lang="en-GB"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b="1" i="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r>
              <a:rPr lang="en-GB" dirty="0" smtClean="0">
                <a:latin typeface="Arial" pitchFamily="34" charset="0"/>
                <a:cs typeface="Arial" pitchFamily="34" charset="0"/>
              </a:rPr>
              <a:t> to court and prove that Bob signed </a:t>
            </a:r>
            <a:r>
              <a:rPr lang="en-GB" b="1" i="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m</a:t>
            </a:r>
            <a:r>
              <a:rPr lang="en-GB" dirty="0" smtClean="0">
                <a:latin typeface="Arial" pitchFamily="34" charset="0"/>
                <a:cs typeface="Arial" pitchFamily="34" charset="0"/>
              </a:rPr>
              <a:t>.</a:t>
            </a:r>
            <a:r>
              <a:rPr lang="en-GB" sz="1800" dirty="0" smtClean="0">
                <a:latin typeface="Arial" pitchFamily="34" charset="0"/>
                <a:cs typeface="Arial" pitchFamily="34" charset="0"/>
              </a:rPr>
              <a:t> </a:t>
            </a:r>
          </a:p>
          <a:p>
            <a:pPr>
              <a:spcBef>
                <a:spcPts val="45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800" dirty="0" smtClean="0">
              <a:latin typeface="Arial" pitchFamily="34" charset="0"/>
              <a:cs typeface="Arial" pitchFamily="34" charset="0"/>
            </a:endParaRPr>
          </a:p>
        </p:txBody>
      </p:sp>
    </p:spTree>
    <p:extLst>
      <p:ext uri="{BB962C8B-B14F-4D97-AF65-F5344CB8AC3E}">
        <p14:creationId xmlns:p14="http://schemas.microsoft.com/office/powerpoint/2010/main" val="2025354172"/>
      </p:ext>
    </p:extLst>
  </p:cSld>
  <p:clrMapOvr>
    <a:masterClrMapping/>
  </p:clrMapOvr>
  <p:transition spd="med"/>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t>Message Digests</a:t>
            </a:r>
          </a:p>
        </p:txBody>
      </p:sp>
      <p:sp>
        <p:nvSpPr>
          <p:cNvPr id="40963" name="Rectangle 2"/>
          <p:cNvSpPr>
            <a:spLocks noGrp="1" noChangeArrowheads="1"/>
          </p:cNvSpPr>
          <p:nvPr>
            <p:ph type="body" idx="1"/>
          </p:nvPr>
        </p:nvSpPr>
        <p:spPr>
          <a:xfrm>
            <a:off x="228600" y="1524000"/>
            <a:ext cx="3916363" cy="4830763"/>
          </a:xfrm>
        </p:spPr>
        <p:txBody>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It is computationally expensive to </a:t>
            </a:r>
            <a:r>
              <a:rPr lang="en-GB" sz="2400" b="1" dirty="0" smtClean="0">
                <a:solidFill>
                  <a:srgbClr val="008000"/>
                </a:solidFill>
                <a:latin typeface="Arial" pitchFamily="34" charset="0"/>
                <a:cs typeface="Arial" pitchFamily="34" charset="0"/>
              </a:rPr>
              <a:t>public-key</a:t>
            </a:r>
            <a:r>
              <a:rPr lang="en-GB" sz="2400" dirty="0" smtClean="0">
                <a:latin typeface="Arial" pitchFamily="34" charset="0"/>
                <a:cs typeface="Arial" pitchFamily="34" charset="0"/>
              </a:rPr>
              <a:t>-</a:t>
            </a:r>
            <a:r>
              <a:rPr lang="en-GB" sz="2400" dirty="0" smtClean="0">
                <a:solidFill>
                  <a:srgbClr val="0000FF"/>
                </a:solidFill>
                <a:latin typeface="Arial" pitchFamily="34" charset="0"/>
                <a:cs typeface="Arial" pitchFamily="34" charset="0"/>
              </a:rPr>
              <a:t>encrypt</a:t>
            </a:r>
            <a:r>
              <a:rPr lang="en-GB" sz="2400" dirty="0" smtClean="0">
                <a:latin typeface="Arial" pitchFamily="34" charset="0"/>
                <a:cs typeface="Arial" pitchFamily="34" charset="0"/>
              </a:rPr>
              <a:t> </a:t>
            </a:r>
            <a:r>
              <a:rPr lang="en-GB" sz="2400" u="sng" dirty="0" smtClean="0">
                <a:latin typeface="Arial" pitchFamily="34" charset="0"/>
                <a:cs typeface="Arial" pitchFamily="34" charset="0"/>
              </a:rPr>
              <a:t>long messages.</a:t>
            </a:r>
            <a:r>
              <a:rPr lang="en-GB" sz="2400" dirty="0" smtClean="0">
                <a:latin typeface="Arial" pitchFamily="34" charset="0"/>
                <a:cs typeface="Arial" pitchFamily="34" charset="0"/>
              </a:rPr>
              <a:t> </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a:latin typeface="Arial" pitchFamily="34" charset="0"/>
                <a:cs typeface="Arial" pitchFamily="34" charset="0"/>
              </a:rPr>
              <a:t>apply hash function H to </a:t>
            </a:r>
            <a:r>
              <a:rPr lang="en-GB" sz="2400" i="1" dirty="0">
                <a:latin typeface="Arial" pitchFamily="34" charset="0"/>
                <a:cs typeface="Arial" pitchFamily="34" charset="0"/>
              </a:rPr>
              <a:t>m</a:t>
            </a:r>
            <a:r>
              <a:rPr lang="en-GB" sz="2400" dirty="0">
                <a:latin typeface="Arial" pitchFamily="34" charset="0"/>
                <a:cs typeface="Arial" pitchFamily="34" charset="0"/>
              </a:rPr>
              <a:t>, get fixed size </a:t>
            </a:r>
            <a:r>
              <a:rPr lang="en-GB" sz="2400" b="1" dirty="0">
                <a:latin typeface="Arial" pitchFamily="34" charset="0"/>
                <a:cs typeface="Arial" pitchFamily="34" charset="0"/>
              </a:rPr>
              <a:t>message digest</a:t>
            </a:r>
            <a:r>
              <a:rPr lang="en-GB" sz="2400" dirty="0">
                <a:latin typeface="Arial" pitchFamily="34" charset="0"/>
                <a:cs typeface="Arial" pitchFamily="34" charset="0"/>
              </a:rPr>
              <a:t>, </a:t>
            </a:r>
            <a:r>
              <a:rPr lang="en-GB" sz="2400" b="1" dirty="0">
                <a:solidFill>
                  <a:srgbClr val="0000FF"/>
                </a:solidFill>
                <a:effectLst>
                  <a:outerShdw blurRad="38100" dist="38100" dir="2700000" algn="tl">
                    <a:srgbClr val="000000">
                      <a:alpha val="43137"/>
                    </a:srgbClr>
                  </a:outerShdw>
                </a:effectLst>
                <a:latin typeface="Arial" pitchFamily="34" charset="0"/>
                <a:cs typeface="Arial" pitchFamily="34" charset="0"/>
              </a:rPr>
              <a:t>H(m)</a:t>
            </a:r>
            <a:r>
              <a:rPr lang="en-GB" sz="2400" i="1" dirty="0">
                <a:latin typeface="Arial" pitchFamily="34" charset="0"/>
                <a:cs typeface="Arial" pitchFamily="34" charset="0"/>
              </a:rPr>
              <a:t>.</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u="sng" dirty="0" smtClean="0">
                <a:solidFill>
                  <a:srgbClr val="FF0000"/>
                </a:solidFill>
                <a:latin typeface="Arial" pitchFamily="34" charset="0"/>
                <a:cs typeface="Arial" pitchFamily="34" charset="0"/>
              </a:rPr>
              <a:t>Goal:</a:t>
            </a:r>
            <a:r>
              <a:rPr lang="en-GB" sz="2400" dirty="0" smtClean="0">
                <a:latin typeface="Arial" pitchFamily="34" charset="0"/>
                <a:cs typeface="Arial" pitchFamily="34" charset="0"/>
              </a:rPr>
              <a:t> </a:t>
            </a:r>
            <a:r>
              <a:rPr lang="en-GB" sz="2400" dirty="0" smtClean="0">
                <a:solidFill>
                  <a:srgbClr val="FF0000"/>
                </a:solidFill>
                <a:latin typeface="Arial" pitchFamily="34" charset="0"/>
                <a:cs typeface="Arial" pitchFamily="34" charset="0"/>
              </a:rPr>
              <a:t>fixed-length '</a:t>
            </a:r>
            <a:r>
              <a:rPr lang="en-GB" sz="24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fingerprint</a:t>
            </a:r>
            <a:r>
              <a:rPr lang="en-GB" sz="2400" dirty="0" smtClean="0">
                <a:solidFill>
                  <a:srgbClr val="FF0000"/>
                </a:solidFill>
                <a:latin typeface="Arial" pitchFamily="34" charset="0"/>
                <a:cs typeface="Arial" pitchFamily="34" charset="0"/>
              </a:rPr>
              <a:t>‘</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easy to compute digital signature using the message digest</a:t>
            </a:r>
          </a:p>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smtClean="0">
              <a:latin typeface="Arial" pitchFamily="34" charset="0"/>
              <a:cs typeface="Arial" pitchFamily="34" charset="0"/>
            </a:endParaRPr>
          </a:p>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smtClean="0">
              <a:latin typeface="Arial" pitchFamily="34" charset="0"/>
              <a:cs typeface="Arial" pitchFamily="34" charset="0"/>
            </a:endParaRPr>
          </a:p>
        </p:txBody>
      </p:sp>
      <p:sp>
        <p:nvSpPr>
          <p:cNvPr id="40964" name="Rectangle 3"/>
          <p:cNvSpPr>
            <a:spLocks noGrp="1" noChangeArrowheads="1"/>
          </p:cNvSpPr>
          <p:nvPr>
            <p:ph type="body" idx="2"/>
          </p:nvPr>
        </p:nvSpPr>
        <p:spPr>
          <a:xfrm>
            <a:off x="4191000" y="2105025"/>
            <a:ext cx="4800600" cy="4637088"/>
          </a:xfrm>
        </p:spPr>
        <p:txBody>
          <a:bodyPr/>
          <a:lstStyle/>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solidFill>
                  <a:srgbClr val="FF0000"/>
                </a:solidFill>
                <a:latin typeface="Arial" pitchFamily="34" charset="0"/>
                <a:cs typeface="Arial" pitchFamily="34" charset="0"/>
              </a:rPr>
              <a:t>Hash function properties:</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Many-to-1</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Produces fixed-size </a:t>
            </a:r>
            <a:r>
              <a:rPr lang="en-GB" sz="2000" dirty="0" err="1" smtClean="0">
                <a:latin typeface="Arial" pitchFamily="34" charset="0"/>
                <a:cs typeface="Arial" pitchFamily="34" charset="0"/>
              </a:rPr>
              <a:t>msg</a:t>
            </a:r>
            <a:r>
              <a:rPr lang="en-GB" sz="2000" dirty="0" smtClean="0">
                <a:latin typeface="Arial" pitchFamily="34" charset="0"/>
                <a:cs typeface="Arial" pitchFamily="34" charset="0"/>
              </a:rPr>
              <a:t> digest (fingerprint)</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smtClean="0">
              <a:latin typeface="Arial" pitchFamily="34" charset="0"/>
              <a:cs typeface="Arial" pitchFamily="34" charset="0"/>
            </a:endParaRPr>
          </a:p>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b="1" u="sng" dirty="0" smtClean="0">
                <a:latin typeface="Arial" pitchFamily="34" charset="0"/>
                <a:cs typeface="Arial" pitchFamily="34" charset="0"/>
              </a:rPr>
              <a:t>NON-FORGEABILITY REQUIREMENT</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Given message digest </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x</a:t>
            </a:r>
            <a:r>
              <a:rPr lang="en-GB" sz="2000" dirty="0" smtClean="0">
                <a:latin typeface="Arial" pitchFamily="34" charset="0"/>
                <a:cs typeface="Arial" pitchFamily="34" charset="0"/>
              </a:rPr>
              <a:t>, </a:t>
            </a:r>
            <a:r>
              <a:rPr lang="en-GB" sz="2000" u="sng" dirty="0" smtClean="0">
                <a:solidFill>
                  <a:srgbClr val="7030A0"/>
                </a:solidFill>
                <a:latin typeface="Arial" pitchFamily="34" charset="0"/>
                <a:cs typeface="Arial" pitchFamily="34" charset="0"/>
              </a:rPr>
              <a:t>computationally infeasible </a:t>
            </a:r>
            <a:r>
              <a:rPr lang="en-GB" sz="2000" dirty="0" smtClean="0">
                <a:latin typeface="Arial" pitchFamily="34" charset="0"/>
                <a:cs typeface="Arial" pitchFamily="34" charset="0"/>
              </a:rPr>
              <a:t>to find </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m</a:t>
            </a:r>
            <a:r>
              <a:rPr lang="en-GB" sz="2000" dirty="0" smtClean="0">
                <a:latin typeface="Arial" pitchFamily="34" charset="0"/>
                <a:cs typeface="Arial" pitchFamily="34" charset="0"/>
              </a:rPr>
              <a:t> such that </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x = H(m)</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u="sng" dirty="0" smtClean="0">
                <a:solidFill>
                  <a:srgbClr val="7030A0"/>
                </a:solidFill>
                <a:latin typeface="Arial" pitchFamily="34" charset="0"/>
                <a:cs typeface="Arial" pitchFamily="34" charset="0"/>
              </a:rPr>
              <a:t>computationally infeasible </a:t>
            </a:r>
            <a:r>
              <a:rPr lang="en-GB" sz="2000" dirty="0" smtClean="0">
                <a:latin typeface="Arial" pitchFamily="34" charset="0"/>
                <a:cs typeface="Arial" pitchFamily="34" charset="0"/>
              </a:rPr>
              <a:t>to find any two messages </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m</a:t>
            </a:r>
            <a:r>
              <a:rPr lang="en-GB" sz="2000" dirty="0" smtClean="0">
                <a:latin typeface="Arial" pitchFamily="34" charset="0"/>
                <a:cs typeface="Arial" pitchFamily="34" charset="0"/>
              </a:rPr>
              <a:t> and </a:t>
            </a:r>
            <a:r>
              <a:rPr lang="en-GB" sz="2000" b="1" dirty="0" smtClean="0">
                <a:solidFill>
                  <a:srgbClr val="00B0F0"/>
                </a:solidFill>
                <a:effectLst>
                  <a:outerShdw blurRad="38100" dist="38100" dir="2700000" algn="tl">
                    <a:srgbClr val="000000">
                      <a:alpha val="43137"/>
                    </a:srgbClr>
                  </a:outerShdw>
                </a:effectLst>
                <a:latin typeface="Arial" pitchFamily="34" charset="0"/>
                <a:cs typeface="Arial" pitchFamily="34" charset="0"/>
              </a:rPr>
              <a:t>m'</a:t>
            </a:r>
            <a:r>
              <a:rPr lang="en-GB" sz="2000" dirty="0" smtClean="0">
                <a:latin typeface="Arial" pitchFamily="34" charset="0"/>
                <a:cs typeface="Arial" pitchFamily="34" charset="0"/>
              </a:rPr>
              <a:t> such that </a:t>
            </a:r>
          </a:p>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	H(m) = H(</a:t>
            </a:r>
            <a:r>
              <a:rPr lang="en-GB" sz="2000" b="1" dirty="0" smtClean="0">
                <a:solidFill>
                  <a:srgbClr val="00B0F0"/>
                </a:solidFill>
                <a:effectLst>
                  <a:outerShdw blurRad="38100" dist="38100" dir="2700000" algn="tl">
                    <a:srgbClr val="000000">
                      <a:alpha val="43137"/>
                    </a:srgbClr>
                  </a:outerShdw>
                </a:effectLst>
                <a:latin typeface="Arial" pitchFamily="34" charset="0"/>
                <a:cs typeface="Arial" pitchFamily="34" charset="0"/>
              </a:rPr>
              <a:t>m'</a:t>
            </a:r>
            <a:r>
              <a:rPr lang="en-GB" sz="20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a:t>
            </a:r>
            <a:r>
              <a:rPr lang="en-GB" sz="2000" dirty="0" smtClean="0">
                <a:latin typeface="Arial" pitchFamily="34" charset="0"/>
                <a:cs typeface="Arial" pitchFamily="34" charset="0"/>
              </a:rPr>
              <a:t>.</a:t>
            </a:r>
          </a:p>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smtClean="0">
              <a:latin typeface="Arial" pitchFamily="34" charset="0"/>
              <a:cs typeface="Arial" pitchFamily="34" charset="0"/>
            </a:endParaRPr>
          </a:p>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smtClean="0">
              <a:latin typeface="Arial" pitchFamily="34" charset="0"/>
              <a:cs typeface="Arial" pitchFamily="34" charset="0"/>
            </a:endParaRPr>
          </a:p>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smtClean="0">
              <a:latin typeface="Arial" pitchFamily="34" charset="0"/>
              <a:cs typeface="Arial" pitchFamily="34" charset="0"/>
            </a:endParaRPr>
          </a:p>
        </p:txBody>
      </p:sp>
      <p:pic>
        <p:nvPicPr>
          <p:cNvPr id="604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31775"/>
            <a:ext cx="36957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6851452"/>
      </p:ext>
    </p:extLst>
  </p:cSld>
  <p:clrMapOvr>
    <a:masterClrMapping/>
  </p:clrMapOvr>
  <p:transition spd="med"/>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418138" y="3843427"/>
            <a:ext cx="1258887" cy="1474787"/>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000" b="0" i="0" u="none" strike="noStrike" cap="none" normalizeH="0" baseline="0" smtClean="0">
              <a:ln>
                <a:noFill/>
              </a:ln>
              <a:solidFill>
                <a:schemeClr val="tx1"/>
              </a:solidFill>
              <a:effectLst/>
              <a:latin typeface="Comic Sans MS" pitchFamily="66" charset="0"/>
            </a:endParaRPr>
          </a:p>
        </p:txBody>
      </p:sp>
      <p:sp>
        <p:nvSpPr>
          <p:cNvPr id="2" name="Rectangle 1"/>
          <p:cNvSpPr/>
          <p:nvPr/>
        </p:nvSpPr>
        <p:spPr bwMode="auto">
          <a:xfrm>
            <a:off x="417513" y="3875088"/>
            <a:ext cx="1258887" cy="1474787"/>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000" b="0" i="0" u="none" strike="noStrike" cap="none" normalizeH="0" baseline="0" smtClean="0">
              <a:ln>
                <a:noFill/>
              </a:ln>
              <a:solidFill>
                <a:schemeClr val="tx1"/>
              </a:solidFill>
              <a:effectLst/>
              <a:latin typeface="Comic Sans MS" pitchFamily="66" charset="0"/>
            </a:endParaRPr>
          </a:p>
        </p:txBody>
      </p:sp>
      <p:sp>
        <p:nvSpPr>
          <p:cNvPr id="49154"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78850" name="Rectangle 2"/>
          <p:cNvSpPr>
            <a:spLocks noGrp="1" noChangeArrowheads="1"/>
          </p:cNvSpPr>
          <p:nvPr>
            <p:ph type="title"/>
          </p:nvPr>
        </p:nvSpPr>
        <p:spPr>
          <a:xfrm>
            <a:off x="315912" y="276225"/>
            <a:ext cx="8675687" cy="844550"/>
          </a:xfrm>
        </p:spPr>
        <p:txBody>
          <a:bodyPr/>
          <a:lstStyle/>
          <a:p>
            <a:r>
              <a:rPr lang="en-US" altLang="en-US" sz="3200" dirty="0" smtClean="0">
                <a:latin typeface="Arial" panose="020B0604020202020204" pitchFamily="34" charset="0"/>
                <a:cs typeface="Arial" panose="020B0604020202020204" pitchFamily="34" charset="0"/>
              </a:rPr>
              <a:t>Internet checksum: poor crypto hash function</a:t>
            </a:r>
          </a:p>
        </p:txBody>
      </p:sp>
      <p:sp>
        <p:nvSpPr>
          <p:cNvPr id="78851" name="Rectangle 3"/>
          <p:cNvSpPr>
            <a:spLocks noGrp="1" noChangeArrowheads="1"/>
          </p:cNvSpPr>
          <p:nvPr>
            <p:ph type="body" idx="1"/>
          </p:nvPr>
        </p:nvSpPr>
        <p:spPr>
          <a:xfrm>
            <a:off x="447675" y="1360488"/>
            <a:ext cx="8424863" cy="2122487"/>
          </a:xfrm>
        </p:spPr>
        <p:txBody>
          <a:bodyPr/>
          <a:lstStyle/>
          <a:p>
            <a:pPr>
              <a:buFont typeface="Wingdings" pitchFamily="2" charset="2"/>
              <a:buNone/>
            </a:pPr>
            <a:r>
              <a:rPr lang="en-US" altLang="en-US" sz="2400" b="1" dirty="0" smtClean="0">
                <a:solidFill>
                  <a:srgbClr val="0000FF"/>
                </a:solidFill>
              </a:rPr>
              <a:t>Internet checksum </a:t>
            </a:r>
            <a:r>
              <a:rPr lang="en-US" altLang="en-US" sz="2400" dirty="0" smtClean="0"/>
              <a:t>has some properties of hash function:</a:t>
            </a:r>
          </a:p>
          <a:p>
            <a:pPr>
              <a:buFont typeface="ZapfDingbats" pitchFamily="82" charset="2"/>
              <a:buChar char="ü"/>
            </a:pPr>
            <a:r>
              <a:rPr lang="en-US" altLang="en-US" sz="2400" dirty="0" smtClean="0"/>
              <a:t>produces fixed length digest (16-bit sum) of message</a:t>
            </a:r>
          </a:p>
          <a:p>
            <a:pPr>
              <a:buFont typeface="ZapfDingbats" pitchFamily="82" charset="2"/>
              <a:buChar char="ü"/>
            </a:pPr>
            <a:r>
              <a:rPr lang="en-US" altLang="en-US" sz="2400" dirty="0" smtClean="0"/>
              <a:t>is many-to-one</a:t>
            </a:r>
          </a:p>
        </p:txBody>
      </p:sp>
      <p:sp>
        <p:nvSpPr>
          <p:cNvPr id="49157" name="Rectangle 4"/>
          <p:cNvSpPr>
            <a:spLocks noChangeArrowheads="1"/>
          </p:cNvSpPr>
          <p:nvPr/>
        </p:nvSpPr>
        <p:spPr bwMode="auto">
          <a:xfrm>
            <a:off x="220512" y="2809874"/>
            <a:ext cx="8618688" cy="976313"/>
          </a:xfrm>
          <a:prstGeom prst="rect">
            <a:avLst/>
          </a:prstGeom>
          <a:solidFill>
            <a:srgbClr val="C6E6A2"/>
          </a:solidFill>
          <a:ln>
            <a:solidFill>
              <a:srgbClr val="00B0F0"/>
            </a:solidFill>
          </a:ln>
          <a:effectLst/>
          <a:extLst/>
        </p:spPr>
        <p:txBody>
          <a:bodyPr/>
          <a:lstStyle/>
          <a:p>
            <a:pPr marL="342900" indent="-342900">
              <a:spcBef>
                <a:spcPct val="20000"/>
              </a:spcBef>
              <a:buClr>
                <a:srgbClr val="000099"/>
              </a:buClr>
              <a:buSzPct val="75000"/>
              <a:buFont typeface="Wingdings" charset="0"/>
              <a:buNone/>
              <a:defRPr/>
            </a:pPr>
            <a:r>
              <a:rPr lang="en-US" dirty="0">
                <a:solidFill>
                  <a:srgbClr val="000000"/>
                </a:solidFill>
                <a:latin typeface="Gill Sans MT" charset="0"/>
                <a:ea typeface="ＭＳ Ｐゴシック" charset="0"/>
              </a:rPr>
              <a:t>But given message with given hash value, it is easy to find another message with </a:t>
            </a:r>
            <a:r>
              <a:rPr lang="en-US" dirty="0" smtClean="0">
                <a:solidFill>
                  <a:srgbClr val="000000"/>
                </a:solidFill>
                <a:latin typeface="Gill Sans MT" charset="0"/>
                <a:ea typeface="ＭＳ Ｐゴシック" charset="0"/>
              </a:rPr>
              <a:t>the same </a:t>
            </a:r>
            <a:r>
              <a:rPr lang="en-US" dirty="0">
                <a:solidFill>
                  <a:srgbClr val="000000"/>
                </a:solidFill>
                <a:latin typeface="Gill Sans MT" charset="0"/>
                <a:ea typeface="ＭＳ Ｐゴシック" charset="0"/>
              </a:rPr>
              <a:t>hash value: </a:t>
            </a:r>
          </a:p>
        </p:txBody>
      </p:sp>
      <p:sp>
        <p:nvSpPr>
          <p:cNvPr id="49158" name="Text Box 5"/>
          <p:cNvSpPr txBox="1">
            <a:spLocks noChangeArrowheads="1"/>
          </p:cNvSpPr>
          <p:nvPr/>
        </p:nvSpPr>
        <p:spPr bwMode="auto">
          <a:xfrm>
            <a:off x="514350" y="4238625"/>
            <a:ext cx="110966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smtClean="0">
                <a:solidFill>
                  <a:srgbClr val="000000"/>
                </a:solidFill>
                <a:latin typeface="Arial" charset="0"/>
                <a:cs typeface="Arial" charset="0"/>
              </a:rPr>
              <a:t>I O U 1</a:t>
            </a:r>
          </a:p>
          <a:p>
            <a:pPr algn="ctr">
              <a:defRPr/>
            </a:pPr>
            <a:r>
              <a:rPr lang="en-US" b="1" smtClean="0">
                <a:solidFill>
                  <a:srgbClr val="000000"/>
                </a:solidFill>
                <a:latin typeface="Arial" charset="0"/>
                <a:cs typeface="Arial" charset="0"/>
              </a:rPr>
              <a:t>0 0 . 9</a:t>
            </a:r>
          </a:p>
          <a:p>
            <a:pPr algn="ctr">
              <a:defRPr/>
            </a:pPr>
            <a:r>
              <a:rPr lang="en-US" b="1" smtClean="0">
                <a:solidFill>
                  <a:srgbClr val="000000"/>
                </a:solidFill>
                <a:latin typeface="Arial" charset="0"/>
                <a:cs typeface="Arial" charset="0"/>
              </a:rPr>
              <a:t>9 B O B</a:t>
            </a:r>
          </a:p>
        </p:txBody>
      </p:sp>
      <p:sp>
        <p:nvSpPr>
          <p:cNvPr id="49159" name="Text Box 6"/>
          <p:cNvSpPr txBox="1">
            <a:spLocks noChangeArrowheads="1"/>
          </p:cNvSpPr>
          <p:nvPr/>
        </p:nvSpPr>
        <p:spPr bwMode="auto">
          <a:xfrm>
            <a:off x="1920875" y="4238625"/>
            <a:ext cx="15811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smtClean="0">
                <a:solidFill>
                  <a:srgbClr val="000000"/>
                </a:solidFill>
                <a:latin typeface="Arial" charset="0"/>
                <a:cs typeface="Arial" charset="0"/>
              </a:rPr>
              <a:t>49 4F 55 31</a:t>
            </a:r>
          </a:p>
          <a:p>
            <a:pPr algn="ctr">
              <a:defRPr/>
            </a:pPr>
            <a:r>
              <a:rPr lang="en-US" b="1" smtClean="0">
                <a:solidFill>
                  <a:srgbClr val="000000"/>
                </a:solidFill>
                <a:latin typeface="Arial" charset="0"/>
                <a:cs typeface="Arial" charset="0"/>
              </a:rPr>
              <a:t>30 30 2E 39</a:t>
            </a:r>
          </a:p>
          <a:p>
            <a:pPr algn="ctr">
              <a:defRPr/>
            </a:pPr>
            <a:r>
              <a:rPr lang="en-US" b="1" smtClean="0">
                <a:solidFill>
                  <a:srgbClr val="000000"/>
                </a:solidFill>
                <a:latin typeface="Arial" charset="0"/>
                <a:cs typeface="Arial" charset="0"/>
              </a:rPr>
              <a:t>39 42 D2 42</a:t>
            </a:r>
          </a:p>
        </p:txBody>
      </p:sp>
      <p:sp>
        <p:nvSpPr>
          <p:cNvPr id="49160" name="Text Box 7"/>
          <p:cNvSpPr txBox="1">
            <a:spLocks noChangeArrowheads="1"/>
          </p:cNvSpPr>
          <p:nvPr/>
        </p:nvSpPr>
        <p:spPr bwMode="auto">
          <a:xfrm>
            <a:off x="431800" y="3879850"/>
            <a:ext cx="12239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u="sng" smtClean="0">
                <a:solidFill>
                  <a:srgbClr val="000000"/>
                </a:solidFill>
                <a:latin typeface="Arial" charset="0"/>
                <a:cs typeface="Arial" charset="0"/>
              </a:rPr>
              <a:t>message</a:t>
            </a:r>
          </a:p>
        </p:txBody>
      </p:sp>
      <p:sp>
        <p:nvSpPr>
          <p:cNvPr id="49161" name="Text Box 8"/>
          <p:cNvSpPr txBox="1">
            <a:spLocks noChangeArrowheads="1"/>
          </p:cNvSpPr>
          <p:nvPr/>
        </p:nvSpPr>
        <p:spPr bwMode="auto">
          <a:xfrm>
            <a:off x="1920875" y="3875088"/>
            <a:ext cx="16494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u="sng" smtClean="0">
                <a:solidFill>
                  <a:srgbClr val="000000"/>
                </a:solidFill>
                <a:latin typeface="Arial" charset="0"/>
                <a:cs typeface="Arial" charset="0"/>
              </a:rPr>
              <a:t>ASCII format</a:t>
            </a:r>
          </a:p>
        </p:txBody>
      </p:sp>
      <p:sp>
        <p:nvSpPr>
          <p:cNvPr id="49162" name="Line 9"/>
          <p:cNvSpPr>
            <a:spLocks noChangeShapeType="1"/>
          </p:cNvSpPr>
          <p:nvPr/>
        </p:nvSpPr>
        <p:spPr bwMode="auto">
          <a:xfrm>
            <a:off x="1901825" y="5257800"/>
            <a:ext cx="1603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49163" name="Text Box 10"/>
          <p:cNvSpPr txBox="1">
            <a:spLocks noChangeArrowheads="1"/>
          </p:cNvSpPr>
          <p:nvPr/>
        </p:nvSpPr>
        <p:spPr bwMode="auto">
          <a:xfrm>
            <a:off x="1852613" y="5291138"/>
            <a:ext cx="17446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smtClean="0">
                <a:solidFill>
                  <a:srgbClr val="000000"/>
                </a:solidFill>
                <a:latin typeface="Arial" charset="0"/>
                <a:cs typeface="Arial" charset="0"/>
              </a:rPr>
              <a:t>B2 C1 D2 AC</a:t>
            </a:r>
          </a:p>
        </p:txBody>
      </p:sp>
      <p:sp>
        <p:nvSpPr>
          <p:cNvPr id="49164" name="Text Box 11"/>
          <p:cNvSpPr txBox="1">
            <a:spLocks noChangeArrowheads="1"/>
          </p:cNvSpPr>
          <p:nvPr/>
        </p:nvSpPr>
        <p:spPr bwMode="auto">
          <a:xfrm>
            <a:off x="5535613" y="4222750"/>
            <a:ext cx="110966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smtClean="0">
                <a:solidFill>
                  <a:srgbClr val="000000"/>
                </a:solidFill>
                <a:latin typeface="Arial" charset="0"/>
                <a:cs typeface="Arial" charset="0"/>
              </a:rPr>
              <a:t>I O U </a:t>
            </a:r>
            <a:r>
              <a:rPr lang="en-US" b="1" u="sng" smtClean="0">
                <a:solidFill>
                  <a:srgbClr val="FF0000"/>
                </a:solidFill>
                <a:latin typeface="Arial" charset="0"/>
                <a:cs typeface="Arial" charset="0"/>
              </a:rPr>
              <a:t>9</a:t>
            </a:r>
          </a:p>
          <a:p>
            <a:pPr algn="ctr">
              <a:defRPr/>
            </a:pPr>
            <a:r>
              <a:rPr lang="en-US" b="1" smtClean="0">
                <a:solidFill>
                  <a:srgbClr val="000000"/>
                </a:solidFill>
                <a:latin typeface="Arial" charset="0"/>
                <a:cs typeface="Arial" charset="0"/>
              </a:rPr>
              <a:t>0 0 . </a:t>
            </a:r>
            <a:r>
              <a:rPr lang="en-US" b="1" u="sng" smtClean="0">
                <a:solidFill>
                  <a:srgbClr val="FF0000"/>
                </a:solidFill>
                <a:latin typeface="Arial" charset="0"/>
                <a:cs typeface="Arial" charset="0"/>
              </a:rPr>
              <a:t>1</a:t>
            </a:r>
          </a:p>
          <a:p>
            <a:pPr algn="ctr">
              <a:defRPr/>
            </a:pPr>
            <a:r>
              <a:rPr lang="en-US" b="1" smtClean="0">
                <a:solidFill>
                  <a:srgbClr val="000000"/>
                </a:solidFill>
                <a:latin typeface="Arial" charset="0"/>
                <a:cs typeface="Arial" charset="0"/>
              </a:rPr>
              <a:t>9 B O B</a:t>
            </a:r>
          </a:p>
        </p:txBody>
      </p:sp>
      <p:sp>
        <p:nvSpPr>
          <p:cNvPr id="49165" name="Text Box 12"/>
          <p:cNvSpPr txBox="1">
            <a:spLocks noChangeArrowheads="1"/>
          </p:cNvSpPr>
          <p:nvPr/>
        </p:nvSpPr>
        <p:spPr bwMode="auto">
          <a:xfrm>
            <a:off x="6942138" y="4222750"/>
            <a:ext cx="15811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smtClean="0">
                <a:solidFill>
                  <a:srgbClr val="000000"/>
                </a:solidFill>
                <a:latin typeface="Arial" charset="0"/>
                <a:cs typeface="Arial" charset="0"/>
              </a:rPr>
              <a:t>49 4F 55 </a:t>
            </a:r>
            <a:r>
              <a:rPr lang="en-US" b="1" u="sng" smtClean="0">
                <a:solidFill>
                  <a:srgbClr val="FF0000"/>
                </a:solidFill>
                <a:latin typeface="Arial" charset="0"/>
                <a:cs typeface="Arial" charset="0"/>
              </a:rPr>
              <a:t>39</a:t>
            </a:r>
          </a:p>
          <a:p>
            <a:pPr algn="ctr">
              <a:defRPr/>
            </a:pPr>
            <a:r>
              <a:rPr lang="en-US" b="1" smtClean="0">
                <a:solidFill>
                  <a:srgbClr val="000000"/>
                </a:solidFill>
                <a:latin typeface="Arial" charset="0"/>
                <a:cs typeface="Arial" charset="0"/>
              </a:rPr>
              <a:t>30 30 2E </a:t>
            </a:r>
            <a:r>
              <a:rPr lang="en-US" b="1" u="sng" smtClean="0">
                <a:solidFill>
                  <a:srgbClr val="FF0000"/>
                </a:solidFill>
                <a:latin typeface="Arial" charset="0"/>
                <a:cs typeface="Arial" charset="0"/>
              </a:rPr>
              <a:t>31</a:t>
            </a:r>
          </a:p>
          <a:p>
            <a:pPr algn="ctr">
              <a:defRPr/>
            </a:pPr>
            <a:r>
              <a:rPr lang="en-US" b="1" smtClean="0">
                <a:solidFill>
                  <a:srgbClr val="000000"/>
                </a:solidFill>
                <a:latin typeface="Arial" charset="0"/>
                <a:cs typeface="Arial" charset="0"/>
              </a:rPr>
              <a:t>39 42 D2 42</a:t>
            </a:r>
          </a:p>
        </p:txBody>
      </p:sp>
      <p:sp>
        <p:nvSpPr>
          <p:cNvPr id="49166" name="Text Box 13"/>
          <p:cNvSpPr txBox="1">
            <a:spLocks noChangeArrowheads="1"/>
          </p:cNvSpPr>
          <p:nvPr/>
        </p:nvSpPr>
        <p:spPr bwMode="auto">
          <a:xfrm>
            <a:off x="5453063" y="3863975"/>
            <a:ext cx="122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u="sng" smtClean="0">
                <a:solidFill>
                  <a:srgbClr val="000000"/>
                </a:solidFill>
                <a:latin typeface="Arial" charset="0"/>
                <a:cs typeface="Arial" charset="0"/>
              </a:rPr>
              <a:t>message</a:t>
            </a:r>
          </a:p>
        </p:txBody>
      </p:sp>
      <p:sp>
        <p:nvSpPr>
          <p:cNvPr id="49167" name="Text Box 14"/>
          <p:cNvSpPr txBox="1">
            <a:spLocks noChangeArrowheads="1"/>
          </p:cNvSpPr>
          <p:nvPr/>
        </p:nvSpPr>
        <p:spPr bwMode="auto">
          <a:xfrm>
            <a:off x="6942138" y="3859213"/>
            <a:ext cx="1649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u="sng" smtClean="0">
                <a:solidFill>
                  <a:srgbClr val="000000"/>
                </a:solidFill>
                <a:latin typeface="Arial" charset="0"/>
                <a:cs typeface="Arial" charset="0"/>
              </a:rPr>
              <a:t>ASCII format</a:t>
            </a:r>
          </a:p>
        </p:txBody>
      </p:sp>
      <p:sp>
        <p:nvSpPr>
          <p:cNvPr id="49168" name="Line 15"/>
          <p:cNvSpPr>
            <a:spLocks noChangeShapeType="1"/>
          </p:cNvSpPr>
          <p:nvPr/>
        </p:nvSpPr>
        <p:spPr bwMode="auto">
          <a:xfrm>
            <a:off x="6923088" y="5241925"/>
            <a:ext cx="1603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49169" name="Text Box 16"/>
          <p:cNvSpPr txBox="1">
            <a:spLocks noChangeArrowheads="1"/>
          </p:cNvSpPr>
          <p:nvPr/>
        </p:nvSpPr>
        <p:spPr bwMode="auto">
          <a:xfrm>
            <a:off x="6873875" y="5275263"/>
            <a:ext cx="17446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smtClean="0">
                <a:solidFill>
                  <a:srgbClr val="000000"/>
                </a:solidFill>
                <a:latin typeface="Arial" charset="0"/>
                <a:cs typeface="Arial" charset="0"/>
              </a:rPr>
              <a:t>B2 C1 D2 AC</a:t>
            </a:r>
          </a:p>
        </p:txBody>
      </p:sp>
      <p:sp>
        <p:nvSpPr>
          <p:cNvPr id="49170" name="Text Box 17"/>
          <p:cNvSpPr txBox="1">
            <a:spLocks noChangeArrowheads="1"/>
          </p:cNvSpPr>
          <p:nvPr/>
        </p:nvSpPr>
        <p:spPr bwMode="auto">
          <a:xfrm>
            <a:off x="3740150" y="5349875"/>
            <a:ext cx="30718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mtClean="0">
                <a:solidFill>
                  <a:srgbClr val="000099"/>
                </a:solidFill>
                <a:latin typeface="Arial" charset="0"/>
                <a:cs typeface="Arial" charset="0"/>
              </a:rPr>
              <a:t>different messages</a:t>
            </a:r>
          </a:p>
          <a:p>
            <a:pPr algn="ctr">
              <a:defRPr/>
            </a:pPr>
            <a:r>
              <a:rPr lang="en-US" smtClean="0">
                <a:solidFill>
                  <a:srgbClr val="000099"/>
                </a:solidFill>
                <a:latin typeface="Arial" charset="0"/>
                <a:cs typeface="Arial" charset="0"/>
              </a:rPr>
              <a:t>but identical checksums</a:t>
            </a:r>
            <a:r>
              <a:rPr lang="en-US" smtClean="0">
                <a:solidFill>
                  <a:srgbClr val="3333CC"/>
                </a:solidFill>
                <a:latin typeface="Arial" charset="0"/>
                <a:cs typeface="Arial" charset="0"/>
              </a:rPr>
              <a:t>!</a:t>
            </a:r>
          </a:p>
        </p:txBody>
      </p:sp>
      <p:sp>
        <p:nvSpPr>
          <p:cNvPr id="49171" name="Line 18"/>
          <p:cNvSpPr>
            <a:spLocks noChangeShapeType="1"/>
          </p:cNvSpPr>
          <p:nvPr/>
        </p:nvSpPr>
        <p:spPr bwMode="auto">
          <a:xfrm flipH="1" flipV="1">
            <a:off x="3589338" y="5483225"/>
            <a:ext cx="381000" cy="84138"/>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49172" name="Line 19"/>
          <p:cNvSpPr>
            <a:spLocks noChangeShapeType="1"/>
          </p:cNvSpPr>
          <p:nvPr/>
        </p:nvSpPr>
        <p:spPr bwMode="auto">
          <a:xfrm flipV="1">
            <a:off x="6499225" y="5467350"/>
            <a:ext cx="381000" cy="84138"/>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pic>
        <p:nvPicPr>
          <p:cNvPr id="78868" name="Picture 1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0963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297088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p:cNvSpPr>
            <a:spLocks noGrp="1" noChangeArrowheads="1"/>
          </p:cNvSpPr>
          <p:nvPr>
            <p:ph type="title"/>
          </p:nvPr>
        </p:nvSpPr>
        <p:spPr>
          <a:xfrm>
            <a:off x="533400" y="0"/>
            <a:ext cx="8183563" cy="10668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200" smtClean="0">
                <a:latin typeface="Arial" pitchFamily="34" charset="0"/>
                <a:cs typeface="Arial" pitchFamily="34" charset="0"/>
              </a:rPr>
              <a:t>Digital signature = Signed message digest</a:t>
            </a:r>
          </a:p>
        </p:txBody>
      </p:sp>
      <p:sp>
        <p:nvSpPr>
          <p:cNvPr id="61443" name="Rectangle 2"/>
          <p:cNvSpPr>
            <a:spLocks noGrp="1" noChangeArrowheads="1"/>
          </p:cNvSpPr>
          <p:nvPr>
            <p:ph type="body" idx="1"/>
          </p:nvPr>
        </p:nvSpPr>
        <p:spPr>
          <a:xfrm>
            <a:off x="520700" y="1303338"/>
            <a:ext cx="3810000" cy="1128712"/>
          </a:xfrm>
        </p:spPr>
        <p:txBody>
          <a:bodyPr/>
          <a:lstStyle/>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solidFill>
                  <a:srgbClr val="FF0000"/>
                </a:solidFill>
                <a:latin typeface="Arial" pitchFamily="34" charset="0"/>
                <a:cs typeface="Arial" pitchFamily="34" charset="0"/>
              </a:rPr>
              <a:t>Bob sends </a:t>
            </a:r>
            <a:r>
              <a:rPr lang="en-GB" altLang="en-US" sz="2000" u="sng" smtClean="0">
                <a:solidFill>
                  <a:srgbClr val="FF0000"/>
                </a:solidFill>
                <a:latin typeface="Arial" pitchFamily="34" charset="0"/>
                <a:cs typeface="Arial" pitchFamily="34" charset="0"/>
              </a:rPr>
              <a:t>digitally signed message</a:t>
            </a:r>
            <a:r>
              <a:rPr lang="en-GB" altLang="en-US" sz="2000" smtClean="0">
                <a:solidFill>
                  <a:srgbClr val="FF0000"/>
                </a:solidFill>
                <a:latin typeface="Arial" pitchFamily="34" charset="0"/>
                <a:cs typeface="Arial" pitchFamily="34" charset="0"/>
              </a:rPr>
              <a:t>:</a:t>
            </a:r>
          </a:p>
        </p:txBody>
      </p:sp>
      <p:sp>
        <p:nvSpPr>
          <p:cNvPr id="61444" name="Rectangle 3"/>
          <p:cNvSpPr>
            <a:spLocks noGrp="1" noChangeArrowheads="1"/>
          </p:cNvSpPr>
          <p:nvPr>
            <p:ph type="body" idx="2"/>
          </p:nvPr>
        </p:nvSpPr>
        <p:spPr>
          <a:xfrm>
            <a:off x="4424363" y="1377950"/>
            <a:ext cx="3810000" cy="1592263"/>
          </a:xfrm>
        </p:spPr>
        <p:txBody>
          <a:bodyPr/>
          <a:lstStyle/>
          <a:p>
            <a:pPr>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solidFill>
                  <a:srgbClr val="FF0000"/>
                </a:solidFill>
                <a:latin typeface="Arial" pitchFamily="34" charset="0"/>
                <a:cs typeface="Arial" pitchFamily="34" charset="0"/>
              </a:rPr>
              <a:t>Alice </a:t>
            </a:r>
            <a:r>
              <a:rPr lang="en-GB" altLang="en-US" sz="2000" u="sng" smtClean="0">
                <a:solidFill>
                  <a:srgbClr val="FF0000"/>
                </a:solidFill>
                <a:latin typeface="Arial" pitchFamily="34" charset="0"/>
                <a:cs typeface="Arial" pitchFamily="34" charset="0"/>
              </a:rPr>
              <a:t>verifies</a:t>
            </a:r>
            <a:r>
              <a:rPr lang="en-GB" altLang="en-US" sz="2000" smtClean="0">
                <a:solidFill>
                  <a:srgbClr val="FF0000"/>
                </a:solidFill>
                <a:latin typeface="Arial" pitchFamily="34" charset="0"/>
                <a:cs typeface="Arial" pitchFamily="34" charset="0"/>
              </a:rPr>
              <a:t> signature and integrity of digitally signed message:</a:t>
            </a:r>
          </a:p>
        </p:txBody>
      </p:sp>
      <p:pic>
        <p:nvPicPr>
          <p:cNvPr id="614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2173288"/>
            <a:ext cx="3649662"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575" y="2433638"/>
            <a:ext cx="385762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Rectangle 7"/>
          <p:cNvSpPr>
            <a:spLocks noChangeArrowheads="1"/>
          </p:cNvSpPr>
          <p:nvPr/>
        </p:nvSpPr>
        <p:spPr bwMode="auto">
          <a:xfrm>
            <a:off x="228600" y="1219200"/>
            <a:ext cx="4038600" cy="5257800"/>
          </a:xfrm>
          <a:prstGeom prst="rect">
            <a:avLst/>
          </a:prstGeom>
          <a:noFill/>
          <a:ln w="2857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
        <p:nvSpPr>
          <p:cNvPr id="61448" name="Rectangle 8"/>
          <p:cNvSpPr>
            <a:spLocks noChangeArrowheads="1"/>
          </p:cNvSpPr>
          <p:nvPr/>
        </p:nvSpPr>
        <p:spPr bwMode="auto">
          <a:xfrm>
            <a:off x="4419600" y="1219200"/>
            <a:ext cx="4267200" cy="5257800"/>
          </a:xfrm>
          <a:prstGeom prst="rect">
            <a:avLst/>
          </a:prstGeom>
          <a:noFill/>
          <a:ln w="2857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3129195634"/>
      </p:ext>
    </p:extLst>
  </p:cSld>
  <p:clrMapOvr>
    <a:masterClrMapping/>
  </p:clrMapOvr>
  <p:transition spd="med"/>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
          <p:cNvSpPr>
            <a:spLocks noGrp="1" noChangeArrowheads="1"/>
          </p:cNvSpPr>
          <p:nvPr>
            <p:ph type="title"/>
          </p:nvPr>
        </p:nvSpPr>
        <p:spPr>
          <a:xfrm>
            <a:off x="533400" y="0"/>
            <a:ext cx="7772400" cy="9144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latin typeface="Arial" pitchFamily="34" charset="0"/>
                <a:cs typeface="Arial" pitchFamily="34" charset="0"/>
              </a:rPr>
              <a:t>Hash Function Algorithms</a:t>
            </a:r>
          </a:p>
        </p:txBody>
      </p:sp>
      <p:sp>
        <p:nvSpPr>
          <p:cNvPr id="62467" name="Rectangle 2"/>
          <p:cNvSpPr>
            <a:spLocks noGrp="1" noChangeArrowheads="1"/>
          </p:cNvSpPr>
          <p:nvPr>
            <p:ph type="body" idx="1"/>
          </p:nvPr>
        </p:nvSpPr>
        <p:spPr>
          <a:xfrm>
            <a:off x="228600" y="890588"/>
            <a:ext cx="3871913" cy="4968875"/>
          </a:xfrm>
        </p:spPr>
        <p:txBody>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Internet checksum </a:t>
            </a:r>
            <a:r>
              <a:rPr lang="en-GB" altLang="en-US" sz="2400" dirty="0" smtClean="0">
                <a:solidFill>
                  <a:srgbClr val="FF0000"/>
                </a:solidFill>
                <a:latin typeface="Arial" pitchFamily="34" charset="0"/>
                <a:cs typeface="Arial" pitchFamily="34" charset="0"/>
              </a:rPr>
              <a:t>would make a </a:t>
            </a:r>
            <a:r>
              <a:rPr lang="en-GB" altLang="en-US" sz="2400" u="sng" dirty="0" smtClean="0">
                <a:solidFill>
                  <a:srgbClr val="FF0000"/>
                </a:solidFill>
                <a:latin typeface="Arial" pitchFamily="34" charset="0"/>
                <a:cs typeface="Arial" pitchFamily="34" charset="0"/>
              </a:rPr>
              <a:t>poor</a:t>
            </a:r>
            <a:r>
              <a:rPr lang="en-GB" altLang="en-US" sz="2400" dirty="0" smtClean="0">
                <a:solidFill>
                  <a:srgbClr val="FF0000"/>
                </a:solidFill>
                <a:latin typeface="Arial" pitchFamily="34" charset="0"/>
                <a:cs typeface="Arial" pitchFamily="34" charset="0"/>
              </a:rPr>
              <a:t> message digest.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latin typeface="Arial" pitchFamily="34" charset="0"/>
                <a:cs typeface="Arial" pitchFamily="34" charset="0"/>
              </a:rPr>
              <a:t>Too easy to find two messages with same checksum.</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latin typeface="Arial" pitchFamily="34" charset="0"/>
                <a:cs typeface="Arial" pitchFamily="34" charset="0"/>
              </a:rPr>
              <a:t>Even using a 128-bit CRC it would be easy to find a second message to fit to the CRC</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dirty="0" smtClean="0">
              <a:latin typeface="Arial" pitchFamily="34" charset="0"/>
              <a:cs typeface="Arial" pitchFamily="34" charset="0"/>
            </a:endParaRPr>
          </a:p>
        </p:txBody>
      </p:sp>
      <p:sp>
        <p:nvSpPr>
          <p:cNvPr id="62468" name="Rectangle 3"/>
          <p:cNvSpPr>
            <a:spLocks noGrp="1" noChangeArrowheads="1"/>
          </p:cNvSpPr>
          <p:nvPr>
            <p:ph type="body" idx="2"/>
          </p:nvPr>
        </p:nvSpPr>
        <p:spPr>
          <a:xfrm>
            <a:off x="4191000" y="838200"/>
            <a:ext cx="4586288" cy="6019800"/>
          </a:xfrm>
        </p:spPr>
        <p:txBody>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MD5</a:t>
            </a:r>
            <a:r>
              <a:rPr lang="en-GB" altLang="en-US" sz="2400" dirty="0" smtClean="0">
                <a:solidFill>
                  <a:srgbClr val="FF0000"/>
                </a:solidFill>
                <a:latin typeface="Arial" pitchFamily="34" charset="0"/>
                <a:cs typeface="Arial" pitchFamily="34" charset="0"/>
              </a:rPr>
              <a:t> hash function widely used (RFC1321 with C-code).</a:t>
            </a:r>
            <a:r>
              <a:rPr lang="en-GB" altLang="en-US" sz="2400" dirty="0" smtClean="0">
                <a:latin typeface="Arial" pitchFamily="34" charset="0"/>
                <a:cs typeface="Arial" pitchFamily="34" charset="0"/>
              </a:rPr>
              <a:t>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latin typeface="Arial" pitchFamily="34" charset="0"/>
                <a:cs typeface="Arial" pitchFamily="34" charset="0"/>
              </a:rPr>
              <a:t>Computes </a:t>
            </a:r>
            <a:r>
              <a:rPr lang="en-GB" altLang="en-US" dirty="0" smtClean="0">
                <a:solidFill>
                  <a:srgbClr val="008000"/>
                </a:solidFill>
                <a:latin typeface="Arial" pitchFamily="34" charset="0"/>
                <a:cs typeface="Arial" pitchFamily="34" charset="0"/>
              </a:rPr>
              <a:t>128-bit message digest </a:t>
            </a:r>
            <a:r>
              <a:rPr lang="en-GB" altLang="en-US" dirty="0" smtClean="0">
                <a:latin typeface="Arial" pitchFamily="34" charset="0"/>
                <a:cs typeface="Arial" pitchFamily="34" charset="0"/>
              </a:rPr>
              <a:t>in 4-step process.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latin typeface="Arial" pitchFamily="34" charset="0"/>
                <a:cs typeface="Arial" pitchFamily="34" charset="0"/>
              </a:rPr>
              <a:t>For any arbitrary 128-bit message digest x, it appears difficult (2</a:t>
            </a:r>
            <a:r>
              <a:rPr lang="en-GB" altLang="en-US" baseline="30000" dirty="0" smtClean="0">
                <a:latin typeface="Arial" pitchFamily="34" charset="0"/>
                <a:cs typeface="Arial" pitchFamily="34" charset="0"/>
              </a:rPr>
              <a:t>128</a:t>
            </a:r>
            <a:r>
              <a:rPr lang="en-GB" altLang="en-US" dirty="0" smtClean="0">
                <a:latin typeface="Arial" pitchFamily="34" charset="0"/>
                <a:cs typeface="Arial" pitchFamily="34" charset="0"/>
              </a:rPr>
              <a:t> operations) to construct </a:t>
            </a:r>
            <a:r>
              <a:rPr lang="en-GB" altLang="en-US" dirty="0" err="1" smtClean="0">
                <a:latin typeface="Arial" pitchFamily="34" charset="0"/>
                <a:cs typeface="Arial" pitchFamily="34" charset="0"/>
              </a:rPr>
              <a:t>msg</a:t>
            </a:r>
            <a:r>
              <a:rPr lang="en-GB" altLang="en-US" dirty="0" smtClean="0">
                <a:latin typeface="Arial" pitchFamily="34" charset="0"/>
                <a:cs typeface="Arial" pitchFamily="34" charset="0"/>
              </a:rPr>
              <a:t> m whose MD5 hash is equal to x.</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SHA-1</a:t>
            </a:r>
            <a:r>
              <a:rPr lang="en-GB" altLang="en-US" sz="2400" dirty="0" smtClean="0">
                <a:solidFill>
                  <a:srgbClr val="FF0000"/>
                </a:solidFill>
                <a:latin typeface="Arial" pitchFamily="34" charset="0"/>
                <a:cs typeface="Arial" pitchFamily="34" charset="0"/>
              </a:rPr>
              <a:t> is also used.</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latin typeface="Arial" pitchFamily="34" charset="0"/>
                <a:cs typeface="Arial" pitchFamily="34" charset="0"/>
              </a:rPr>
              <a:t>US federal standard</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solidFill>
                  <a:srgbClr val="008000"/>
                </a:solidFill>
                <a:latin typeface="Arial" pitchFamily="34" charset="0"/>
                <a:cs typeface="Arial" pitchFamily="34" charset="0"/>
              </a:rPr>
              <a:t>160-bit message digest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smtClean="0">
                <a:latin typeface="Arial" pitchFamily="34" charset="0"/>
                <a:cs typeface="Arial" pitchFamily="34" charset="0"/>
              </a:rPr>
              <a:t>Secure Hash Algorithm</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latin typeface="Arial" pitchFamily="34" charset="0"/>
              <a:cs typeface="Arial" pitchFamily="34" charset="0"/>
            </a:endParaRPr>
          </a:p>
        </p:txBody>
      </p:sp>
    </p:spTree>
    <p:extLst>
      <p:ext uri="{BB962C8B-B14F-4D97-AF65-F5344CB8AC3E}">
        <p14:creationId xmlns:p14="http://schemas.microsoft.com/office/powerpoint/2010/main" val="3445965497"/>
      </p:ext>
    </p:extLst>
  </p:cSld>
  <p:clrMapOvr>
    <a:masterClrMapping/>
  </p:clrMapOvr>
  <p:transition spd="med"/>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2021631" y="3008596"/>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Trusted Intermediaries</a:t>
            </a:r>
          </a:p>
        </p:txBody>
      </p:sp>
      <p:sp>
        <p:nvSpPr>
          <p:cNvPr id="3" name="Snip Diagonal Corner Rectangle 2"/>
          <p:cNvSpPr/>
          <p:nvPr/>
        </p:nvSpPr>
        <p:spPr>
          <a:xfrm>
            <a:off x="1905000" y="2160986"/>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 Security</a:t>
            </a:r>
          </a:p>
        </p:txBody>
      </p:sp>
    </p:spTree>
    <p:extLst>
      <p:ext uri="{BB962C8B-B14F-4D97-AF65-F5344CB8AC3E}">
        <p14:creationId xmlns:p14="http://schemas.microsoft.com/office/powerpoint/2010/main" val="23770041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0" y="0"/>
            <a:ext cx="9144000" cy="1143000"/>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b="1" u="none" dirty="0" smtClean="0">
                <a:solidFill>
                  <a:schemeClr val="bg1"/>
                </a:solidFill>
                <a:effectLst>
                  <a:outerShdw blurRad="38100" dist="38100" dir="2700000" algn="tl">
                    <a:srgbClr val="000000">
                      <a:alpha val="43137"/>
                    </a:srgbClr>
                  </a:outerShdw>
                </a:effectLst>
                <a:latin typeface="Arial" charset="0"/>
                <a:ea typeface="+mj-ea"/>
                <a:cs typeface="+mj-cs"/>
              </a:rPr>
              <a:t>Symmetric Key</a:t>
            </a:r>
            <a:endParaRPr lang="en-US" sz="4400" b="1" u="none" dirty="0">
              <a:solidFill>
                <a:schemeClr val="bg1"/>
              </a:solidFill>
              <a:effectLst>
                <a:outerShdw blurRad="38100" dist="38100" dir="2700000" algn="tl">
                  <a:srgbClr val="000000">
                    <a:alpha val="43137"/>
                  </a:srgbClr>
                </a:outerShdw>
              </a:effectLst>
              <a:latin typeface="Arial" charset="0"/>
              <a:ea typeface="+mj-ea"/>
              <a:cs typeface="+mj-cs"/>
            </a:endParaRPr>
          </a:p>
        </p:txBody>
      </p:sp>
      <p:sp>
        <p:nvSpPr>
          <p:cNvPr id="38915" name="Rectangle 3"/>
          <p:cNvSpPr>
            <a:spLocks noGrp="1" noChangeArrowheads="1"/>
          </p:cNvSpPr>
          <p:nvPr>
            <p:ph type="body" idx="4294967295"/>
          </p:nvPr>
        </p:nvSpPr>
        <p:spPr>
          <a:xfrm>
            <a:off x="544513" y="1752600"/>
            <a:ext cx="8077200" cy="1216025"/>
          </a:xfrm>
          <a:solidFill>
            <a:srgbClr val="C6E6A2"/>
          </a:solidFill>
          <a:ln>
            <a:solidFill>
              <a:srgbClr val="00B0F0"/>
            </a:solidFill>
          </a:ln>
          <a:effectLst>
            <a:outerShdw blurRad="50800" dist="38100" dir="8100000" algn="tr" rotWithShape="0">
              <a:prstClr val="black">
                <a:alpha val="40000"/>
              </a:prstClr>
            </a:outerShdw>
          </a:effectLst>
        </p:spPr>
        <p:txBody>
          <a:bodyPr/>
          <a:lstStyle/>
          <a:p>
            <a:pPr marL="457200" lvl="1" indent="0">
              <a:buNone/>
            </a:pPr>
            <a:r>
              <a:rPr lang="en-US" b="1" dirty="0" err="1" smtClean="0">
                <a:solidFill>
                  <a:srgbClr val="C00000"/>
                </a:solidFill>
                <a:latin typeface="Gill Sans MT" charset="0"/>
              </a:rPr>
              <a:t>Ceasar</a:t>
            </a:r>
            <a:r>
              <a:rPr lang="en-US" b="1" dirty="0" smtClean="0">
                <a:solidFill>
                  <a:srgbClr val="C00000"/>
                </a:solidFill>
                <a:latin typeface="Gill Sans MT" charset="0"/>
              </a:rPr>
              <a:t> cipher</a:t>
            </a:r>
            <a:r>
              <a:rPr lang="en-US" dirty="0">
                <a:latin typeface="Gill Sans MT" charset="0"/>
              </a:rPr>
              <a:t>: </a:t>
            </a:r>
            <a:r>
              <a:rPr lang="en-US" dirty="0" smtClean="0">
                <a:latin typeface="Gill Sans MT" charset="0"/>
              </a:rPr>
              <a:t>pick a letter in the plain text, then substitute it with another letter that is </a:t>
            </a:r>
            <a:r>
              <a:rPr lang="en-US" b="1" dirty="0" smtClean="0">
                <a:solidFill>
                  <a:srgbClr val="008000"/>
                </a:solidFill>
                <a:latin typeface="Gill Sans MT" charset="0"/>
              </a:rPr>
              <a:t>k</a:t>
            </a:r>
            <a:r>
              <a:rPr lang="en-US" dirty="0" smtClean="0">
                <a:latin typeface="Gill Sans MT" charset="0"/>
              </a:rPr>
              <a:t> letters later (allowing wrap around).</a:t>
            </a:r>
            <a:endParaRPr lang="en-US" sz="2800" dirty="0">
              <a:latin typeface="Gill Sans MT" charset="0"/>
            </a:endParaRPr>
          </a:p>
        </p:txBody>
      </p:sp>
      <p:sp>
        <p:nvSpPr>
          <p:cNvPr id="38916" name="Rectangle 4"/>
          <p:cNvSpPr>
            <a:spLocks noChangeArrowheads="1"/>
          </p:cNvSpPr>
          <p:nvPr/>
        </p:nvSpPr>
        <p:spPr bwMode="auto">
          <a:xfrm>
            <a:off x="1133956" y="2968625"/>
            <a:ext cx="7203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plaintext:  abcdefghijklmnopqrstuvwxyz</a:t>
            </a:r>
          </a:p>
        </p:txBody>
      </p:sp>
      <p:sp>
        <p:nvSpPr>
          <p:cNvPr id="38917" name="Rectangle 5"/>
          <p:cNvSpPr>
            <a:spLocks noChangeArrowheads="1"/>
          </p:cNvSpPr>
          <p:nvPr/>
        </p:nvSpPr>
        <p:spPr bwMode="auto">
          <a:xfrm>
            <a:off x="1108365" y="3755447"/>
            <a:ext cx="7189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err="1" smtClean="0">
                <a:solidFill>
                  <a:srgbClr val="000000"/>
                </a:solidFill>
                <a:latin typeface="Courier New" charset="0"/>
                <a:ea typeface="ＭＳ Ｐゴシック" charset="0"/>
              </a:rPr>
              <a:t>ciphertext</a:t>
            </a:r>
            <a:r>
              <a:rPr lang="en-US" b="1" dirty="0" smtClean="0">
                <a:solidFill>
                  <a:srgbClr val="000000"/>
                </a:solidFill>
                <a:latin typeface="Courier New" charset="0"/>
                <a:ea typeface="ＭＳ Ｐゴシック" charset="0"/>
              </a:rPr>
              <a:t>: </a:t>
            </a:r>
            <a:r>
              <a:rPr lang="en-US" b="1" dirty="0" err="1" smtClean="0">
                <a:solidFill>
                  <a:srgbClr val="000000"/>
                </a:solidFill>
                <a:latin typeface="Courier New" charset="0"/>
                <a:ea typeface="ＭＳ Ｐゴシック" charset="0"/>
              </a:rPr>
              <a:t>defghijklmnopqrstuvwxyzabc</a:t>
            </a:r>
            <a:endParaRPr lang="en-US" b="1" dirty="0">
              <a:solidFill>
                <a:srgbClr val="000000"/>
              </a:solidFill>
              <a:latin typeface="Courier New" charset="0"/>
              <a:ea typeface="ＭＳ Ｐゴシック" charset="0"/>
            </a:endParaRPr>
          </a:p>
        </p:txBody>
      </p:sp>
      <p:sp>
        <p:nvSpPr>
          <p:cNvPr id="38918" name="Line 6"/>
          <p:cNvSpPr>
            <a:spLocks noChangeShapeType="1"/>
          </p:cNvSpPr>
          <p:nvPr/>
        </p:nvSpPr>
        <p:spPr bwMode="auto">
          <a:xfrm>
            <a:off x="8093826" y="3352800"/>
            <a:ext cx="0" cy="4937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
        <p:nvSpPr>
          <p:cNvPr id="38919" name="Line 7"/>
          <p:cNvSpPr>
            <a:spLocks noChangeShapeType="1"/>
          </p:cNvSpPr>
          <p:nvPr/>
        </p:nvSpPr>
        <p:spPr bwMode="auto">
          <a:xfrm>
            <a:off x="3539835" y="3341686"/>
            <a:ext cx="0" cy="4937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
        <p:nvSpPr>
          <p:cNvPr id="38920" name="Rectangle 8"/>
          <p:cNvSpPr>
            <a:spLocks noChangeArrowheads="1"/>
          </p:cNvSpPr>
          <p:nvPr/>
        </p:nvSpPr>
        <p:spPr bwMode="auto">
          <a:xfrm>
            <a:off x="1999053" y="4519612"/>
            <a:ext cx="64524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Plaintext: </a:t>
            </a:r>
            <a:r>
              <a:rPr lang="en-US" b="1" dirty="0" smtClean="0">
                <a:solidFill>
                  <a:srgbClr val="000000"/>
                </a:solidFill>
                <a:latin typeface="Courier New" charset="0"/>
                <a:ea typeface="ＭＳ Ｐゴシック" charset="0"/>
              </a:rPr>
              <a:t>bob, </a:t>
            </a:r>
            <a:r>
              <a:rPr lang="en-US" b="1" dirty="0">
                <a:solidFill>
                  <a:srgbClr val="000000"/>
                </a:solidFill>
                <a:latin typeface="Courier New" charset="0"/>
                <a:ea typeface="ＭＳ Ｐゴシック" charset="0"/>
              </a:rPr>
              <a:t>i love you. alice</a:t>
            </a:r>
          </a:p>
        </p:txBody>
      </p:sp>
      <p:sp>
        <p:nvSpPr>
          <p:cNvPr id="38921" name="Rectangle 9"/>
          <p:cNvSpPr>
            <a:spLocks noChangeArrowheads="1"/>
          </p:cNvSpPr>
          <p:nvPr/>
        </p:nvSpPr>
        <p:spPr bwMode="auto">
          <a:xfrm>
            <a:off x="1929593" y="4945062"/>
            <a:ext cx="6452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ciphertext: ere, </a:t>
            </a:r>
            <a:r>
              <a:rPr lang="en-US" b="1" dirty="0" smtClean="0">
                <a:solidFill>
                  <a:srgbClr val="000000"/>
                </a:solidFill>
                <a:latin typeface="Courier New" charset="0"/>
                <a:ea typeface="ＭＳ Ｐゴシック" charset="0"/>
              </a:rPr>
              <a:t>l </a:t>
            </a:r>
            <a:r>
              <a:rPr lang="en-NZ" b="1" dirty="0" err="1" smtClean="0">
                <a:solidFill>
                  <a:srgbClr val="000000"/>
                </a:solidFill>
                <a:latin typeface="Courier New" charset="0"/>
                <a:ea typeface="ＭＳ Ｐゴシック" charset="0"/>
              </a:rPr>
              <a:t>oryh</a:t>
            </a:r>
            <a:r>
              <a:rPr lang="en-NZ" b="1" dirty="0" smtClean="0">
                <a:solidFill>
                  <a:srgbClr val="000000"/>
                </a:solidFill>
                <a:latin typeface="Courier New" charset="0"/>
                <a:ea typeface="ＭＳ Ｐゴシック" charset="0"/>
              </a:rPr>
              <a:t> </a:t>
            </a:r>
            <a:r>
              <a:rPr lang="en-NZ" b="1" dirty="0" err="1">
                <a:solidFill>
                  <a:srgbClr val="000000"/>
                </a:solidFill>
                <a:latin typeface="Courier New" charset="0"/>
                <a:ea typeface="ＭＳ Ｐゴシック" charset="0"/>
              </a:rPr>
              <a:t>brx</a:t>
            </a:r>
            <a:r>
              <a:rPr lang="en-NZ" b="1" dirty="0">
                <a:solidFill>
                  <a:srgbClr val="000000"/>
                </a:solidFill>
                <a:latin typeface="Courier New" charset="0"/>
                <a:ea typeface="ＭＳ Ｐゴシック" charset="0"/>
              </a:rPr>
              <a:t>. </a:t>
            </a:r>
            <a:r>
              <a:rPr lang="en-NZ" b="1" dirty="0" err="1">
                <a:solidFill>
                  <a:srgbClr val="000000"/>
                </a:solidFill>
                <a:latin typeface="Courier New" charset="0"/>
                <a:ea typeface="ＭＳ Ｐゴシック" charset="0"/>
              </a:rPr>
              <a:t>dolfh</a:t>
            </a:r>
            <a:endParaRPr lang="en-US" b="1" dirty="0">
              <a:solidFill>
                <a:srgbClr val="000000"/>
              </a:solidFill>
              <a:latin typeface="Courier New" charset="0"/>
              <a:ea typeface="ＭＳ Ｐゴシック" charset="0"/>
            </a:endParaRPr>
          </a:p>
        </p:txBody>
      </p:sp>
      <p:sp>
        <p:nvSpPr>
          <p:cNvPr id="38922" name="Text Box 10"/>
          <p:cNvSpPr txBox="1">
            <a:spLocks noChangeArrowheads="1"/>
          </p:cNvSpPr>
          <p:nvPr/>
        </p:nvSpPr>
        <p:spPr bwMode="auto">
          <a:xfrm>
            <a:off x="1184275" y="4454525"/>
            <a:ext cx="7826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000099"/>
                </a:solidFill>
                <a:latin typeface="Arial" charset="0"/>
                <a:cs typeface="Arial" charset="0"/>
              </a:rPr>
              <a:t>e.g.:</a:t>
            </a:r>
          </a:p>
        </p:txBody>
      </p:sp>
      <p:sp>
        <p:nvSpPr>
          <p:cNvPr id="38923" name="Text Box 12"/>
          <p:cNvSpPr txBox="1">
            <a:spLocks noChangeArrowheads="1"/>
          </p:cNvSpPr>
          <p:nvPr/>
        </p:nvSpPr>
        <p:spPr bwMode="auto">
          <a:xfrm>
            <a:off x="1546225" y="5867400"/>
            <a:ext cx="67945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554163">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i="1" dirty="0">
                <a:solidFill>
                  <a:srgbClr val="C00000"/>
                </a:solidFill>
                <a:latin typeface="Gill Sans MT" charset="0"/>
              </a:rPr>
              <a:t>Encryption key: </a:t>
            </a:r>
            <a:r>
              <a:rPr lang="en-US" sz="2800" dirty="0">
                <a:solidFill>
                  <a:srgbClr val="000000"/>
                </a:solidFill>
                <a:latin typeface="Gill Sans MT" charset="0"/>
              </a:rPr>
              <a:t>mapping from set of 26 </a:t>
            </a:r>
            <a:r>
              <a:rPr lang="en-US" sz="2800" dirty="0" smtClean="0">
                <a:solidFill>
                  <a:srgbClr val="000000"/>
                </a:solidFill>
                <a:latin typeface="Gill Sans MT" charset="0"/>
              </a:rPr>
              <a:t>letters </a:t>
            </a:r>
            <a:r>
              <a:rPr lang="en-US" sz="2800" dirty="0">
                <a:solidFill>
                  <a:srgbClr val="000000"/>
                </a:solidFill>
                <a:latin typeface="Gill Sans MT" charset="0"/>
              </a:rPr>
              <a:t>to set of 26 letters</a:t>
            </a:r>
          </a:p>
        </p:txBody>
      </p:sp>
      <p:pic>
        <p:nvPicPr>
          <p:cNvPr id="38924" name="Picture 1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8" y="936625"/>
            <a:ext cx="5942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25" descr="BS00768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flipV="1">
            <a:off x="1027113" y="6010275"/>
            <a:ext cx="4651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a:spLocks noGrp="1"/>
          </p:cNvSpPr>
          <p:nvPr>
            <p:ph type="sldNum" sz="quarter" idx="4294967295"/>
          </p:nvPr>
        </p:nvSpPr>
        <p:spPr>
          <a:xfrm>
            <a:off x="8456154" y="6512521"/>
            <a:ext cx="687846" cy="2723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rgbClr val="000000"/>
                </a:solidFill>
                <a:latin typeface="Tahoma" charset="0"/>
              </a:rPr>
              <a:t>8</a:t>
            </a:r>
            <a:r>
              <a:rPr lang="en-US" sz="1200" dirty="0" smtClean="0">
                <a:solidFill>
                  <a:srgbClr val="000000"/>
                </a:solidFill>
                <a:latin typeface="Tahoma" charset="0"/>
              </a:rPr>
              <a:t>-</a:t>
            </a:r>
            <a:fld id="{8E8C6E93-DF5B-BC4B-80F9-500DED1EEDCC}" type="slidenum">
              <a:rPr lang="en-US" sz="1200">
                <a:solidFill>
                  <a:srgbClr val="000000"/>
                </a:solidFill>
                <a:latin typeface="Tahoma" charset="0"/>
              </a:rPr>
              <a:pPr/>
              <a:t>14</a:t>
            </a:fld>
            <a:endParaRPr lang="en-US" sz="1200" dirty="0">
              <a:solidFill>
                <a:srgbClr val="000000"/>
              </a:solidFill>
              <a:latin typeface="Tahoma" charset="0"/>
            </a:endParaRPr>
          </a:p>
        </p:txBody>
      </p:sp>
      <p:sp>
        <p:nvSpPr>
          <p:cNvPr id="16" name="Footer Placeholder 2"/>
          <p:cNvSpPr>
            <a:spLocks noGrp="1"/>
          </p:cNvSpPr>
          <p:nvPr>
            <p:ph type="ftr" sz="quarter" idx="4294967295"/>
          </p:nvPr>
        </p:nvSpPr>
        <p:spPr>
          <a:xfrm>
            <a:off x="7831561" y="6508279"/>
            <a:ext cx="721408" cy="2548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smtClean="0">
                <a:solidFill>
                  <a:srgbClr val="000000"/>
                </a:solidFill>
                <a:latin typeface="Tahoma" charset="0"/>
                <a:cs typeface="Arial" charset="0"/>
              </a:rPr>
              <a:t>Security</a:t>
            </a:r>
            <a:endParaRPr lang="en-US" sz="1200" dirty="0">
              <a:solidFill>
                <a:srgbClr val="000000"/>
              </a:solidFill>
              <a:latin typeface="Tahoma" charset="0"/>
              <a:cs typeface="Arial" charset="0"/>
            </a:endParaRPr>
          </a:p>
        </p:txBody>
      </p:sp>
      <p:sp>
        <p:nvSpPr>
          <p:cNvPr id="17"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a:solidFill>
                  <a:srgbClr val="C00000"/>
                </a:solidFill>
                <a:latin typeface="Gill Sans MT" charset="0"/>
              </a:rPr>
              <a:t>substitution cipher: </a:t>
            </a:r>
            <a:r>
              <a:rPr lang="en-US" sz="2800" dirty="0">
                <a:solidFill>
                  <a:schemeClr val="tx1"/>
                </a:solidFill>
                <a:latin typeface="Gill Sans MT" charset="0"/>
              </a:rPr>
              <a:t>substituting one thing for </a:t>
            </a:r>
            <a:r>
              <a:rPr lang="en-US" sz="2800" dirty="0" smtClean="0">
                <a:solidFill>
                  <a:schemeClr val="tx1"/>
                </a:solidFill>
                <a:latin typeface="Gill Sans MT" charset="0"/>
              </a:rPr>
              <a:t>another</a:t>
            </a:r>
            <a:endParaRPr lang="en-US" sz="2800" dirty="0">
              <a:solidFill>
                <a:schemeClr val="tx1"/>
              </a:solidFill>
              <a:latin typeface="Gill Sans MT" charset="0"/>
            </a:endParaRPr>
          </a:p>
        </p:txBody>
      </p:sp>
      <p:sp>
        <p:nvSpPr>
          <p:cNvPr id="18" name="Line 6"/>
          <p:cNvSpPr>
            <a:spLocks noChangeShapeType="1"/>
          </p:cNvSpPr>
          <p:nvPr/>
        </p:nvSpPr>
        <p:spPr bwMode="auto">
          <a:xfrm>
            <a:off x="6096000" y="3302924"/>
            <a:ext cx="0" cy="4937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
        <p:nvSpPr>
          <p:cNvPr id="2" name="TextBox 1"/>
          <p:cNvSpPr txBox="1"/>
          <p:nvPr/>
        </p:nvSpPr>
        <p:spPr>
          <a:xfrm>
            <a:off x="224890" y="3522058"/>
            <a:ext cx="707245" cy="461665"/>
          </a:xfrm>
          <a:prstGeom prst="rect">
            <a:avLst/>
          </a:prstGeom>
          <a:noFill/>
        </p:spPr>
        <p:txBody>
          <a:bodyPr wrap="none" rtlCol="0">
            <a:spAutoFit/>
          </a:bodyPr>
          <a:lstStyle/>
          <a:p>
            <a:r>
              <a:rPr lang="en-NZ" b="1" dirty="0" smtClean="0">
                <a:solidFill>
                  <a:srgbClr val="008000"/>
                </a:solidFill>
                <a:latin typeface="Arial" panose="020B0604020202020204" pitchFamily="34" charset="0"/>
                <a:cs typeface="Arial" panose="020B0604020202020204" pitchFamily="34" charset="0"/>
              </a:rPr>
              <a:t>k=3</a:t>
            </a:r>
            <a:endParaRPr lang="en-NZ" b="1" dirty="0">
              <a:solidFill>
                <a:srgbClr val="008000"/>
              </a:solidFill>
              <a:latin typeface="Arial" panose="020B0604020202020204" pitchFamily="34" charset="0"/>
              <a:cs typeface="Arial" panose="020B0604020202020204" pitchFamily="34" charset="0"/>
            </a:endParaRPr>
          </a:p>
        </p:txBody>
      </p:sp>
      <p:sp>
        <p:nvSpPr>
          <p:cNvPr id="3" name="TextBox 2"/>
          <p:cNvSpPr txBox="1"/>
          <p:nvPr/>
        </p:nvSpPr>
        <p:spPr>
          <a:xfrm>
            <a:off x="1147811" y="5406727"/>
            <a:ext cx="7081789" cy="40011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25 possible key values </a:t>
            </a:r>
            <a:endParaRPr lang="en-NZ"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16896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dirty="0" smtClean="0">
                <a:effectLst>
                  <a:outerShdw blurRad="38100" dist="38100" dir="2700000" algn="tl">
                    <a:srgbClr val="000000">
                      <a:alpha val="43137"/>
                    </a:srgbClr>
                  </a:outerShdw>
                </a:effectLst>
                <a:latin typeface="Arial" pitchFamily="34" charset="0"/>
                <a:cs typeface="Arial" pitchFamily="34" charset="0"/>
              </a:rPr>
              <a:t>Trusted Intermediaries</a:t>
            </a:r>
          </a:p>
        </p:txBody>
      </p:sp>
      <p:sp>
        <p:nvSpPr>
          <p:cNvPr id="45059" name="Rectangle 2"/>
          <p:cNvSpPr>
            <a:spLocks noGrp="1" noChangeArrowheads="1"/>
          </p:cNvSpPr>
          <p:nvPr>
            <p:ph type="body" idx="1"/>
          </p:nvPr>
        </p:nvSpPr>
        <p:spPr>
          <a:xfrm>
            <a:off x="533400" y="1600200"/>
            <a:ext cx="3810000" cy="4800600"/>
          </a:xfrm>
          <a:ln cap="flat">
            <a:solidFill>
              <a:srgbClr val="000000"/>
            </a:solidFill>
            <a:prstDash val="sysDot"/>
          </a:ln>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solidFill>
                  <a:srgbClr val="FF0000"/>
                </a:solidFill>
                <a:latin typeface="Arial" pitchFamily="34" charset="0"/>
                <a:cs typeface="Arial" pitchFamily="34" charset="0"/>
              </a:rPr>
              <a:t>Problem:</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How do </a:t>
            </a:r>
            <a:r>
              <a:rPr lang="en-GB" b="1" dirty="0" smtClean="0">
                <a:effectLst>
                  <a:outerShdw blurRad="38100" dist="38100" dir="2700000" algn="tl">
                    <a:srgbClr val="000000">
                      <a:alpha val="43137"/>
                    </a:srgbClr>
                  </a:outerShdw>
                </a:effectLst>
                <a:latin typeface="Arial" pitchFamily="34" charset="0"/>
                <a:cs typeface="Arial" pitchFamily="34" charset="0"/>
              </a:rPr>
              <a:t>two entities </a:t>
            </a:r>
            <a:r>
              <a:rPr lang="en-GB" dirty="0" smtClean="0">
                <a:latin typeface="Arial" pitchFamily="34" charset="0"/>
                <a:cs typeface="Arial" pitchFamily="34" charset="0"/>
              </a:rPr>
              <a:t>establish </a:t>
            </a:r>
            <a:r>
              <a:rPr lang="en-GB" b="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shared secret key </a:t>
            </a:r>
            <a:r>
              <a:rPr lang="en-GB" dirty="0" smtClean="0">
                <a:latin typeface="Arial" pitchFamily="34" charset="0"/>
                <a:cs typeface="Arial" pitchFamily="34" charset="0"/>
              </a:rPr>
              <a:t>over network?</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solidFill>
                  <a:srgbClr val="FF0000"/>
                </a:solidFill>
                <a:latin typeface="Arial" pitchFamily="34" charset="0"/>
                <a:cs typeface="Arial" pitchFamily="34" charset="0"/>
              </a:rPr>
              <a:t>Solution:</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trusted </a:t>
            </a:r>
            <a:r>
              <a:rPr lang="en-GB" b="1" dirty="0" smtClean="0">
                <a:latin typeface="Arial" pitchFamily="34" charset="0"/>
                <a:cs typeface="Arial" pitchFamily="34" charset="0"/>
              </a:rPr>
              <a:t>key distribution centre </a:t>
            </a:r>
            <a:r>
              <a:rPr lang="en-GB" dirty="0" smtClean="0">
                <a:latin typeface="Arial" pitchFamily="34" charset="0"/>
                <a:cs typeface="Arial" pitchFamily="34" charset="0"/>
              </a:rPr>
              <a:t>(</a:t>
            </a:r>
            <a:r>
              <a:rPr lang="en-GB" b="1" dirty="0" smtClean="0">
                <a:solidFill>
                  <a:srgbClr val="3333FF"/>
                </a:solidFill>
                <a:latin typeface="Arial" pitchFamily="34" charset="0"/>
                <a:cs typeface="Arial" pitchFamily="34" charset="0"/>
              </a:rPr>
              <a:t>KDC</a:t>
            </a:r>
            <a:r>
              <a:rPr lang="en-GB" dirty="0" smtClean="0">
                <a:latin typeface="Arial" pitchFamily="34" charset="0"/>
                <a:cs typeface="Arial" pitchFamily="34" charset="0"/>
              </a:rPr>
              <a:t>) acting as intermediary between entities</a:t>
            </a:r>
          </a:p>
          <a:p>
            <a:pPr lvl="1">
              <a:spcBef>
                <a:spcPts val="5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smtClean="0">
              <a:latin typeface="Arial" pitchFamily="34" charset="0"/>
              <a:cs typeface="Arial" pitchFamily="34" charset="0"/>
            </a:endParaRPr>
          </a:p>
        </p:txBody>
      </p:sp>
      <p:sp>
        <p:nvSpPr>
          <p:cNvPr id="45060" name="Rectangle 3"/>
          <p:cNvSpPr>
            <a:spLocks noGrp="1" noChangeArrowheads="1"/>
          </p:cNvSpPr>
          <p:nvPr>
            <p:ph type="body" idx="2"/>
          </p:nvPr>
        </p:nvSpPr>
        <p:spPr>
          <a:xfrm>
            <a:off x="4648200" y="1600200"/>
            <a:ext cx="3940175" cy="4781550"/>
          </a:xfrm>
          <a:ln w="3175" cap="flat">
            <a:solidFill>
              <a:srgbClr val="000000"/>
            </a:solidFill>
          </a:ln>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solidFill>
                  <a:srgbClr val="FF0000"/>
                </a:solidFill>
                <a:latin typeface="Arial" pitchFamily="34" charset="0"/>
                <a:cs typeface="Arial" pitchFamily="34" charset="0"/>
              </a:rPr>
              <a:t>Problem:</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When Alice obtains Bob's public key (from web site, e-mail), how does she know it is </a:t>
            </a:r>
            <a:r>
              <a:rPr lang="en-GB" b="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Bob's public key</a:t>
            </a:r>
            <a:r>
              <a:rPr lang="en-GB" dirty="0" smtClean="0">
                <a:latin typeface="Arial" pitchFamily="34" charset="0"/>
                <a:cs typeface="Arial" pitchFamily="34" charset="0"/>
              </a:rPr>
              <a:t>, not Trudy's?</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solidFill>
                  <a:srgbClr val="FF0000"/>
                </a:solidFill>
                <a:latin typeface="Arial" pitchFamily="34" charset="0"/>
                <a:cs typeface="Arial" pitchFamily="34" charset="0"/>
              </a:rPr>
              <a:t>Solution:</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trusted </a:t>
            </a:r>
            <a:r>
              <a:rPr lang="en-GB" b="1" dirty="0" smtClean="0">
                <a:latin typeface="Arial" pitchFamily="34" charset="0"/>
                <a:cs typeface="Arial" pitchFamily="34" charset="0"/>
              </a:rPr>
              <a:t>certification authority </a:t>
            </a:r>
            <a:r>
              <a:rPr lang="en-GB" dirty="0" smtClean="0">
                <a:latin typeface="Arial" pitchFamily="34" charset="0"/>
                <a:cs typeface="Arial" pitchFamily="34" charset="0"/>
              </a:rPr>
              <a:t>(</a:t>
            </a:r>
            <a:r>
              <a:rPr lang="en-GB" b="1" dirty="0" smtClean="0">
                <a:solidFill>
                  <a:srgbClr val="3333FF"/>
                </a:solidFill>
                <a:latin typeface="Arial" pitchFamily="34" charset="0"/>
                <a:cs typeface="Arial" pitchFamily="34" charset="0"/>
              </a:rPr>
              <a:t>CA</a:t>
            </a:r>
            <a:r>
              <a:rPr lang="en-GB" dirty="0" smtClean="0">
                <a:latin typeface="Arial" pitchFamily="34" charset="0"/>
                <a:cs typeface="Arial" pitchFamily="34" charset="0"/>
              </a:rPr>
              <a:t>)</a:t>
            </a:r>
          </a:p>
          <a:p>
            <a:pPr lvl="1">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dirty="0" smtClean="0">
              <a:latin typeface="Arial" pitchFamily="34" charset="0"/>
              <a:cs typeface="Arial" pitchFamily="34" charset="0"/>
            </a:endParaRPr>
          </a:p>
        </p:txBody>
      </p:sp>
    </p:spTree>
    <p:extLst>
      <p:ext uri="{BB962C8B-B14F-4D97-AF65-F5344CB8AC3E}">
        <p14:creationId xmlns:p14="http://schemas.microsoft.com/office/powerpoint/2010/main" val="660603079"/>
      </p:ext>
    </p:extLst>
  </p:cSld>
  <p:clrMapOvr>
    <a:masterClrMapping/>
  </p:clrMapOvr>
  <p:transition spd="med"/>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
          <p:cNvSpPr>
            <a:spLocks noGrp="1" noChangeArrowheads="1"/>
          </p:cNvSpPr>
          <p:nvPr>
            <p:ph type="title"/>
          </p:nvPr>
        </p:nvSpPr>
        <p:spPr>
          <a:xfrm>
            <a:off x="533400" y="38100"/>
            <a:ext cx="7772400" cy="4572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b="1" u="none" dirty="0" smtClean="0">
                <a:solidFill>
                  <a:schemeClr val="tx1"/>
                </a:solidFill>
                <a:latin typeface="Arial" pitchFamily="34" charset="0"/>
                <a:cs typeface="Arial" pitchFamily="34" charset="0"/>
              </a:rPr>
              <a:t>Key Distribution </a:t>
            </a:r>
            <a:r>
              <a:rPr lang="en-GB" altLang="en-US" sz="3600" b="1" u="none" dirty="0" err="1" smtClean="0">
                <a:solidFill>
                  <a:schemeClr val="tx1"/>
                </a:solidFill>
                <a:latin typeface="Arial" pitchFamily="34" charset="0"/>
                <a:cs typeface="Arial" pitchFamily="34" charset="0"/>
              </a:rPr>
              <a:t>Center</a:t>
            </a:r>
            <a:r>
              <a:rPr lang="en-GB" altLang="en-US" sz="3600" b="1" u="none" dirty="0" smtClean="0">
                <a:solidFill>
                  <a:schemeClr val="tx1"/>
                </a:solidFill>
                <a:latin typeface="Arial" pitchFamily="34" charset="0"/>
                <a:cs typeface="Arial" pitchFamily="34" charset="0"/>
              </a:rPr>
              <a:t> (KDC)</a:t>
            </a:r>
          </a:p>
        </p:txBody>
      </p:sp>
      <p:sp>
        <p:nvSpPr>
          <p:cNvPr id="64515" name="Rectangle 2"/>
          <p:cNvSpPr>
            <a:spLocks noGrp="1" noChangeArrowheads="1"/>
          </p:cNvSpPr>
          <p:nvPr>
            <p:ph type="body" idx="1"/>
          </p:nvPr>
        </p:nvSpPr>
        <p:spPr>
          <a:xfrm>
            <a:off x="228600" y="1143000"/>
            <a:ext cx="3810000" cy="3429000"/>
          </a:xfrm>
        </p:spPr>
        <p:txBody>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err="1" smtClean="0">
                <a:latin typeface="Arial" charset="0"/>
                <a:cs typeface="Arial" charset="0"/>
              </a:rPr>
              <a:t>Alice,Bob</a:t>
            </a:r>
            <a:r>
              <a:rPr lang="en-GB" altLang="en-US" sz="2000" dirty="0" smtClean="0">
                <a:latin typeface="Arial" charset="0"/>
                <a:cs typeface="Arial" charset="0"/>
              </a:rPr>
              <a:t> need shared symmetric key.</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solidFill>
                  <a:srgbClr val="FF0000"/>
                </a:solidFill>
                <a:latin typeface="Arial" charset="0"/>
                <a:cs typeface="Arial" charset="0"/>
              </a:rPr>
              <a:t>KDC:</a:t>
            </a:r>
            <a:r>
              <a:rPr lang="en-GB" altLang="en-US" sz="2000" dirty="0" smtClean="0">
                <a:latin typeface="Arial" charset="0"/>
                <a:cs typeface="Arial" charset="0"/>
              </a:rPr>
              <a:t> server shares different secret key with each registered user. </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latin typeface="Arial" charset="0"/>
                <a:cs typeface="Arial" charset="0"/>
              </a:rPr>
              <a:t>Alice, Bob are registered users of KDC, they know their own symmetric keys, K</a:t>
            </a:r>
            <a:r>
              <a:rPr lang="en-GB" altLang="en-US" sz="2000" baseline="-25000" dirty="0" smtClean="0">
                <a:latin typeface="Arial" charset="0"/>
                <a:cs typeface="Arial" charset="0"/>
              </a:rPr>
              <a:t>A-KDC</a:t>
            </a:r>
            <a:r>
              <a:rPr lang="en-GB" altLang="en-US" sz="2000" dirty="0" smtClean="0">
                <a:latin typeface="Arial" charset="0"/>
                <a:cs typeface="Arial" charset="0"/>
              </a:rPr>
              <a:t> , K</a:t>
            </a:r>
            <a:r>
              <a:rPr lang="en-GB" altLang="en-US" sz="2000" baseline="-25000" dirty="0" smtClean="0">
                <a:latin typeface="Arial" charset="0"/>
                <a:cs typeface="Arial" charset="0"/>
              </a:rPr>
              <a:t>B-KDC </a:t>
            </a:r>
            <a:r>
              <a:rPr lang="en-GB" altLang="en-US" sz="2000" dirty="0" smtClean="0">
                <a:latin typeface="Arial" charset="0"/>
                <a:cs typeface="Arial" charset="0"/>
              </a:rPr>
              <a:t>, for communicating with KDC</a:t>
            </a:r>
            <a:r>
              <a:rPr lang="en-GB" altLang="en-US" sz="1800" dirty="0" smtClean="0">
                <a:latin typeface="Arial" charset="0"/>
                <a:cs typeface="Arial" charset="0"/>
              </a:rPr>
              <a:t>. </a:t>
            </a:r>
          </a:p>
        </p:txBody>
      </p:sp>
      <p:grpSp>
        <p:nvGrpSpPr>
          <p:cNvPr id="64516" name="Group 3"/>
          <p:cNvGrpSpPr>
            <a:grpSpLocks/>
          </p:cNvGrpSpPr>
          <p:nvPr/>
        </p:nvGrpSpPr>
        <p:grpSpPr bwMode="auto">
          <a:xfrm>
            <a:off x="4708525" y="4114800"/>
            <a:ext cx="4033838" cy="2749550"/>
            <a:chOff x="2966" y="2400"/>
            <a:chExt cx="2541" cy="1944"/>
          </a:xfrm>
        </p:grpSpPr>
        <p:sp>
          <p:nvSpPr>
            <p:cNvPr id="64523" name="AutoShape 4"/>
            <p:cNvSpPr>
              <a:spLocks noChangeArrowheads="1"/>
            </p:cNvSpPr>
            <p:nvPr/>
          </p:nvSpPr>
          <p:spPr bwMode="auto">
            <a:xfrm>
              <a:off x="2966" y="2400"/>
              <a:ext cx="2541" cy="1565"/>
            </a:xfrm>
            <a:prstGeom prst="roundRect">
              <a:avLst>
                <a:gd name="adj" fmla="val 6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charset="0"/>
                <a:cs typeface="Arial" charset="0"/>
              </a:endParaRPr>
            </a:p>
          </p:txBody>
        </p:sp>
        <p:sp>
          <p:nvSpPr>
            <p:cNvPr id="64524" name="Text Box 5"/>
            <p:cNvSpPr txBox="1">
              <a:spLocks noChangeArrowheads="1"/>
            </p:cNvSpPr>
            <p:nvPr/>
          </p:nvSpPr>
          <p:spPr bwMode="auto">
            <a:xfrm>
              <a:off x="2966" y="2400"/>
              <a:ext cx="2541" cy="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500"/>
                </a:spcBef>
              </a:pPr>
              <a:r>
                <a:rPr lang="en-GB" altLang="en-US" sz="2000">
                  <a:latin typeface="Arial" charset="0"/>
                  <a:cs typeface="Arial" charset="0"/>
                </a:rPr>
                <a:t>Alice communicates with KDC, gets session key </a:t>
              </a:r>
              <a:r>
                <a:rPr lang="en-GB" altLang="en-US" sz="2000">
                  <a:solidFill>
                    <a:srgbClr val="FF0000"/>
                  </a:solidFill>
                  <a:latin typeface="Arial" charset="0"/>
                  <a:cs typeface="Arial" charset="0"/>
                </a:rPr>
                <a:t>R1</a:t>
              </a:r>
              <a:r>
                <a:rPr lang="en-GB" altLang="en-US" sz="2000">
                  <a:latin typeface="Arial" charset="0"/>
                  <a:cs typeface="Arial" charset="0"/>
                </a:rPr>
                <a:t>, and K</a:t>
              </a:r>
              <a:r>
                <a:rPr lang="en-GB" altLang="en-US" sz="2000" baseline="-25000">
                  <a:latin typeface="Arial" charset="0"/>
                  <a:cs typeface="Arial" charset="0"/>
                </a:rPr>
                <a:t>B-KDC</a:t>
              </a:r>
              <a:r>
                <a:rPr lang="en-GB" altLang="en-US" sz="2000">
                  <a:latin typeface="Arial" charset="0"/>
                  <a:cs typeface="Arial" charset="0"/>
                </a:rPr>
                <a:t>(A,</a:t>
              </a:r>
              <a:r>
                <a:rPr lang="en-GB" altLang="en-US" sz="2000">
                  <a:solidFill>
                    <a:srgbClr val="FF0000"/>
                  </a:solidFill>
                  <a:latin typeface="Arial" charset="0"/>
                  <a:cs typeface="Arial" charset="0"/>
                </a:rPr>
                <a:t>R1</a:t>
              </a:r>
              <a:r>
                <a:rPr lang="en-GB" altLang="en-US" sz="2000">
                  <a:latin typeface="Arial" charset="0"/>
                  <a:cs typeface="Arial" charset="0"/>
                </a:rPr>
                <a:t>)</a:t>
              </a:r>
            </a:p>
            <a:p>
              <a:pPr>
                <a:spcBef>
                  <a:spcPts val="500"/>
                </a:spcBef>
              </a:pPr>
              <a:r>
                <a:rPr lang="en-GB" altLang="en-US" sz="2000">
                  <a:latin typeface="Arial" charset="0"/>
                  <a:cs typeface="Arial" charset="0"/>
                </a:rPr>
                <a:t>Alice sends Bob </a:t>
              </a:r>
              <a:br>
                <a:rPr lang="en-GB" altLang="en-US" sz="2000">
                  <a:latin typeface="Arial" charset="0"/>
                  <a:cs typeface="Arial" charset="0"/>
                </a:rPr>
              </a:br>
              <a:r>
                <a:rPr lang="en-GB" altLang="en-US" sz="2000">
                  <a:latin typeface="Arial" charset="0"/>
                  <a:cs typeface="Arial" charset="0"/>
                </a:rPr>
                <a:t>K</a:t>
              </a:r>
              <a:r>
                <a:rPr lang="en-GB" altLang="en-US" sz="2000" baseline="-25000">
                  <a:latin typeface="Arial" charset="0"/>
                  <a:cs typeface="Arial" charset="0"/>
                </a:rPr>
                <a:t>B-KDC</a:t>
              </a:r>
              <a:r>
                <a:rPr lang="en-GB" altLang="en-US" sz="2000">
                  <a:latin typeface="Arial" charset="0"/>
                  <a:cs typeface="Arial" charset="0"/>
                </a:rPr>
                <a:t>(A,</a:t>
              </a:r>
              <a:r>
                <a:rPr lang="en-GB" altLang="en-US" sz="2000">
                  <a:solidFill>
                    <a:srgbClr val="FF0000"/>
                  </a:solidFill>
                  <a:latin typeface="Arial" charset="0"/>
                  <a:cs typeface="Arial" charset="0"/>
                </a:rPr>
                <a:t>R1</a:t>
              </a:r>
              <a:r>
                <a:rPr lang="en-GB" altLang="en-US" sz="2000">
                  <a:latin typeface="Arial" charset="0"/>
                  <a:cs typeface="Arial" charset="0"/>
                </a:rPr>
                <a:t>), Bob extracts </a:t>
              </a:r>
              <a:r>
                <a:rPr lang="en-GB" altLang="en-US" sz="2000">
                  <a:solidFill>
                    <a:srgbClr val="FF0000"/>
                  </a:solidFill>
                  <a:latin typeface="Arial" charset="0"/>
                  <a:cs typeface="Arial" charset="0"/>
                </a:rPr>
                <a:t>R1</a:t>
              </a:r>
            </a:p>
            <a:p>
              <a:pPr>
                <a:spcBef>
                  <a:spcPts val="500"/>
                </a:spcBef>
              </a:pPr>
              <a:r>
                <a:rPr lang="en-GB" altLang="en-US" sz="2000">
                  <a:latin typeface="Arial" charset="0"/>
                  <a:cs typeface="Arial" charset="0"/>
                </a:rPr>
                <a:t>Alice, Bob now share the symmetric key </a:t>
              </a:r>
              <a:r>
                <a:rPr lang="en-GB" altLang="en-US" sz="2000">
                  <a:solidFill>
                    <a:srgbClr val="FF0000"/>
                  </a:solidFill>
                  <a:latin typeface="Arial" charset="0"/>
                  <a:cs typeface="Arial" charset="0"/>
                </a:rPr>
                <a:t>R1.</a:t>
              </a:r>
            </a:p>
            <a:p>
              <a:pPr>
                <a:spcBef>
                  <a:spcPts val="500"/>
                </a:spcBef>
                <a:buFont typeface="ZapfDingbats" pitchFamily="80" charset="2"/>
                <a:buNone/>
              </a:pPr>
              <a:endParaRPr lang="en-GB" altLang="en-US" sz="2000">
                <a:latin typeface="Arial" charset="0"/>
                <a:cs typeface="Arial" charset="0"/>
              </a:endParaRPr>
            </a:p>
          </p:txBody>
        </p:sp>
      </p:grpSp>
      <p:pic>
        <p:nvPicPr>
          <p:cNvPr id="645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060450"/>
            <a:ext cx="44196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Text Box 8"/>
          <p:cNvSpPr txBox="1">
            <a:spLocks noChangeArrowheads="1"/>
          </p:cNvSpPr>
          <p:nvPr/>
        </p:nvSpPr>
        <p:spPr bwMode="auto">
          <a:xfrm>
            <a:off x="0" y="6461125"/>
            <a:ext cx="87630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a:solidFill>
                  <a:srgbClr val="3333CC"/>
                </a:solidFill>
              </a:rPr>
              <a:t>KDC uses the appropriate private user secret key to communicate with them.</a:t>
            </a:r>
            <a:endParaRPr lang="en-US" sz="2000">
              <a:solidFill>
                <a:srgbClr val="FF0000"/>
              </a:solidFill>
            </a:endParaRPr>
          </a:p>
        </p:txBody>
      </p:sp>
      <p:sp>
        <p:nvSpPr>
          <p:cNvPr id="39946" name="Text Box 10"/>
          <p:cNvSpPr txBox="1">
            <a:spLocks noChangeArrowheads="1"/>
          </p:cNvSpPr>
          <p:nvPr/>
        </p:nvSpPr>
        <p:spPr bwMode="auto">
          <a:xfrm>
            <a:off x="0" y="5334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CC"/>
                </a:solidFill>
              </a:rPr>
              <a:t>How can Alice &amp; Bob get a </a:t>
            </a:r>
            <a:r>
              <a:rPr lang="en-NZ" b="1">
                <a:solidFill>
                  <a:srgbClr val="FF0000"/>
                </a:solidFill>
              </a:rPr>
              <a:t>shared symmetric key</a:t>
            </a:r>
            <a:r>
              <a:rPr lang="en-NZ" b="1">
                <a:solidFill>
                  <a:srgbClr val="3333CC"/>
                </a:solidFill>
              </a:rPr>
              <a:t> in a secured way?</a:t>
            </a:r>
            <a:endParaRPr lang="en-GB" sz="2800" b="1">
              <a:solidFill>
                <a:srgbClr val="3333CC"/>
              </a:solidFill>
            </a:endParaRPr>
          </a:p>
        </p:txBody>
      </p:sp>
      <p:sp>
        <p:nvSpPr>
          <p:cNvPr id="39947" name="AutoShape 11"/>
          <p:cNvSpPr>
            <a:spLocks/>
          </p:cNvSpPr>
          <p:nvPr/>
        </p:nvSpPr>
        <p:spPr bwMode="auto">
          <a:xfrm>
            <a:off x="6961188" y="990600"/>
            <a:ext cx="2209800" cy="609600"/>
          </a:xfrm>
          <a:prstGeom prst="borderCallout1">
            <a:avLst>
              <a:gd name="adj1" fmla="val 92188"/>
              <a:gd name="adj2" fmla="val 6034"/>
              <a:gd name="adj3" fmla="val 223282"/>
              <a:gd name="adj4" fmla="val 8741"/>
            </a:avLst>
          </a:prstGeom>
          <a:solidFill>
            <a:srgbClr val="00B8FF"/>
          </a:solidFill>
          <a:ln w="28575">
            <a:solidFill>
              <a:schemeClr val="tx1"/>
            </a:solidFill>
            <a:miter lim="800000"/>
            <a:headEnd/>
            <a:tailEnd type="arrow" w="med" len="med"/>
          </a:ln>
        </p:spPr>
        <p:txBody>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NZ" altLang="en-US" sz="1800" dirty="0" smtClean="0">
                <a:latin typeface="Times New Roman" pitchFamily="18" charset="0"/>
              </a:rPr>
              <a:t>Includes </a:t>
            </a:r>
            <a:r>
              <a:rPr lang="en-NZ" altLang="en-US" sz="1800" dirty="0">
                <a:latin typeface="Times New Roman" pitchFamily="18" charset="0"/>
              </a:rPr>
              <a:t>an expiration time</a:t>
            </a:r>
            <a:endParaRPr lang="en-GB" altLang="en-US" sz="1800" dirty="0">
              <a:latin typeface="Times New Roman" pitchFamily="18" charset="0"/>
            </a:endParaRPr>
          </a:p>
        </p:txBody>
      </p:sp>
      <p:sp>
        <p:nvSpPr>
          <p:cNvPr id="39948" name="AutoShape 12"/>
          <p:cNvSpPr>
            <a:spLocks/>
          </p:cNvSpPr>
          <p:nvPr/>
        </p:nvSpPr>
        <p:spPr bwMode="auto">
          <a:xfrm>
            <a:off x="914400" y="5029199"/>
            <a:ext cx="3352800" cy="1299101"/>
          </a:xfrm>
          <a:prstGeom prst="borderCallout1">
            <a:avLst>
              <a:gd name="adj1" fmla="val 36111"/>
              <a:gd name="adj2" fmla="val 99531"/>
              <a:gd name="adj3" fmla="val -139551"/>
              <a:gd name="adj4" fmla="val 166163"/>
            </a:avLst>
          </a:prstGeom>
          <a:solidFill>
            <a:srgbClr val="00B8FF"/>
          </a:solidFill>
          <a:ln w="28575">
            <a:solidFill>
              <a:schemeClr val="tx1"/>
            </a:solidFill>
            <a:miter lim="800000"/>
            <a:headEnd/>
            <a:tailEnd type="arrow" w="med" len="med"/>
          </a:ln>
          <a:effectLst/>
        </p:spPr>
        <p:txBody>
          <a:bodyPr/>
          <a:lstStyle/>
          <a:p>
            <a:pPr algn="ctr">
              <a:defRPr/>
            </a:pPr>
            <a:r>
              <a:rPr lang="en-NZ" sz="2000" dirty="0" smtClean="0">
                <a:solidFill>
                  <a:schemeClr val="tx1"/>
                </a:solidFill>
              </a:rPr>
              <a:t>Includes an </a:t>
            </a:r>
            <a:r>
              <a:rPr lang="en-NZ" sz="2000" dirty="0">
                <a:solidFill>
                  <a:schemeClr val="tx1"/>
                </a:solidFill>
              </a:rPr>
              <a:t>R1-encrypted time-stamp (</a:t>
            </a:r>
            <a:r>
              <a:rPr lang="en-NZ" sz="2000" b="1" dirty="0">
                <a:solidFill>
                  <a:srgbClr val="FF0000"/>
                </a:solidFill>
              </a:rPr>
              <a:t>nonce</a:t>
            </a:r>
            <a:r>
              <a:rPr lang="en-NZ" sz="2000" dirty="0" smtClean="0">
                <a:solidFill>
                  <a:schemeClr val="tx1"/>
                </a:solidFill>
              </a:rPr>
              <a:t>) – Bob needs to use this in his reply to show that he is “</a:t>
            </a:r>
            <a:r>
              <a:rPr lang="en-NZ" sz="2000" dirty="0" smtClean="0">
                <a:solidFill>
                  <a:srgbClr val="FF0000"/>
                </a:solidFill>
              </a:rPr>
              <a:t>live</a:t>
            </a:r>
            <a:r>
              <a:rPr lang="en-NZ" sz="2000" dirty="0" smtClean="0">
                <a:solidFill>
                  <a:schemeClr val="tx1"/>
                </a:solidFill>
              </a:rPr>
              <a:t>”</a:t>
            </a:r>
            <a:endParaRPr lang="en-GB" sz="2000" dirty="0">
              <a:solidFill>
                <a:schemeClr val="tx1"/>
              </a:solidFill>
            </a:endParaRPr>
          </a:p>
        </p:txBody>
      </p:sp>
      <p:sp>
        <p:nvSpPr>
          <p:cNvPr id="2" name="TextBox 1"/>
          <p:cNvSpPr txBox="1"/>
          <p:nvPr/>
        </p:nvSpPr>
        <p:spPr>
          <a:xfrm>
            <a:off x="5208762" y="1069685"/>
            <a:ext cx="1420638" cy="461665"/>
          </a:xfrm>
          <a:prstGeom prst="rect">
            <a:avLst/>
          </a:prstGeom>
          <a:noFill/>
        </p:spPr>
        <p:txBody>
          <a:bodyPr wrap="square" rtlCol="0">
            <a:spAutoFit/>
          </a:bodyPr>
          <a:lstStyle/>
          <a:p>
            <a:r>
              <a:rPr lang="en-NZ" sz="1200" dirty="0" smtClean="0">
                <a:solidFill>
                  <a:srgbClr val="008000"/>
                </a:solidFill>
              </a:rPr>
              <a:t>It’s Alice, I want to talk to Bob securely</a:t>
            </a:r>
            <a:endParaRPr lang="en-NZ" sz="1200" dirty="0">
              <a:solidFill>
                <a:srgbClr val="008000"/>
              </a:solidFill>
            </a:endParaRPr>
          </a:p>
        </p:txBody>
      </p:sp>
      <p:sp>
        <p:nvSpPr>
          <p:cNvPr id="3" name="TextBox 2"/>
          <p:cNvSpPr txBox="1"/>
          <p:nvPr/>
        </p:nvSpPr>
        <p:spPr>
          <a:xfrm>
            <a:off x="6477000" y="2348805"/>
            <a:ext cx="1281120" cy="307777"/>
          </a:xfrm>
          <a:prstGeom prst="rect">
            <a:avLst/>
          </a:prstGeom>
          <a:solidFill>
            <a:schemeClr val="bg1"/>
          </a:solidFill>
        </p:spPr>
        <p:txBody>
          <a:bodyPr wrap="none" rtlCol="0">
            <a:spAutoFit/>
          </a:bodyPr>
          <a:lstStyle/>
          <a:p>
            <a:r>
              <a:rPr lang="en-NZ" sz="1400" dirty="0" smtClean="0">
                <a:solidFill>
                  <a:schemeClr val="tx1"/>
                </a:solidFill>
              </a:rPr>
              <a:t>(A, R1, </a:t>
            </a:r>
            <a:r>
              <a:rPr lang="en-NZ" sz="1400" dirty="0" err="1" smtClean="0">
                <a:solidFill>
                  <a:schemeClr val="tx1"/>
                </a:solidFill>
              </a:rPr>
              <a:t>etime</a:t>
            </a:r>
            <a:r>
              <a:rPr lang="en-NZ" sz="1400" dirty="0" smtClean="0">
                <a:solidFill>
                  <a:schemeClr val="tx1"/>
                </a:solidFill>
              </a:rPr>
              <a:t>))</a:t>
            </a:r>
            <a:endParaRPr lang="en-NZ" sz="1400" dirty="0">
              <a:solidFill>
                <a:schemeClr val="tx1"/>
              </a:solidFill>
            </a:endParaRPr>
          </a:p>
        </p:txBody>
      </p:sp>
      <p:sp>
        <p:nvSpPr>
          <p:cNvPr id="14" name="TextBox 13"/>
          <p:cNvSpPr txBox="1"/>
          <p:nvPr/>
        </p:nvSpPr>
        <p:spPr>
          <a:xfrm>
            <a:off x="5613393" y="2971800"/>
            <a:ext cx="1311578" cy="307777"/>
          </a:xfrm>
          <a:prstGeom prst="rect">
            <a:avLst/>
          </a:prstGeom>
          <a:solidFill>
            <a:schemeClr val="bg1"/>
          </a:solidFill>
        </p:spPr>
        <p:txBody>
          <a:bodyPr wrap="none" rtlCol="0">
            <a:spAutoFit/>
          </a:bodyPr>
          <a:lstStyle/>
          <a:p>
            <a:r>
              <a:rPr lang="en-NZ" sz="1400" dirty="0" smtClean="0">
                <a:solidFill>
                  <a:schemeClr val="tx1"/>
                </a:solidFill>
              </a:rPr>
              <a:t>(A, R1, nonce))</a:t>
            </a:r>
            <a:endParaRPr lang="en-NZ" sz="1400" dirty="0">
              <a:solidFill>
                <a:schemeClr val="tx1"/>
              </a:solidFill>
            </a:endParaRPr>
          </a:p>
        </p:txBody>
      </p:sp>
    </p:spTree>
    <p:extLst>
      <p:ext uri="{BB962C8B-B14F-4D97-AF65-F5344CB8AC3E}">
        <p14:creationId xmlns:p14="http://schemas.microsoft.com/office/powerpoint/2010/main" val="39404182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39944"/>
                                        </p:tgtEl>
                                        <p:attrNameLst>
                                          <p:attrName>style.visibility</p:attrName>
                                        </p:attrNameLst>
                                      </p:cBhvr>
                                      <p:to>
                                        <p:strVal val="visible"/>
                                      </p:to>
                                    </p:set>
                                    <p:anim calcmode="lin" valueType="num">
                                      <p:cBhvr>
                                        <p:cTn id="7" dur="500" fill="hold"/>
                                        <p:tgtEl>
                                          <p:spTgt spid="39944"/>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9944"/>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9944"/>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9944"/>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39946"/>
                                        </p:tgtEl>
                                        <p:attrNameLst>
                                          <p:attrName>style.visibility</p:attrName>
                                        </p:attrNameLst>
                                      </p:cBhvr>
                                      <p:to>
                                        <p:strVal val="visible"/>
                                      </p:to>
                                    </p:set>
                                    <p:anim calcmode="lin" valueType="num">
                                      <p:cBhvr>
                                        <p:cTn id="14" dur="500" fill="hold"/>
                                        <p:tgtEl>
                                          <p:spTgt spid="39946"/>
                                        </p:tgtEl>
                                        <p:attrNameLst>
                                          <p:attrName>ppt_w</p:attrName>
                                        </p:attrNameLst>
                                      </p:cBhvr>
                                      <p:tavLst>
                                        <p:tav tm="0">
                                          <p:val>
                                            <p:fltVal val="0"/>
                                          </p:val>
                                        </p:tav>
                                        <p:tav tm="100000">
                                          <p:val>
                                            <p:strVal val="#ppt_w"/>
                                          </p:val>
                                        </p:tav>
                                      </p:tavLst>
                                    </p:anim>
                                    <p:anim calcmode="lin" valueType="num">
                                      <p:cBhvr>
                                        <p:cTn id="15" dur="500" fill="hold"/>
                                        <p:tgtEl>
                                          <p:spTgt spid="39946"/>
                                        </p:tgtEl>
                                        <p:attrNameLst>
                                          <p:attrName>ppt_h</p:attrName>
                                        </p:attrNameLst>
                                      </p:cBhvr>
                                      <p:tavLst>
                                        <p:tav tm="0">
                                          <p:val>
                                            <p:fltVal val="0"/>
                                          </p:val>
                                        </p:tav>
                                        <p:tav tm="100000">
                                          <p:val>
                                            <p:strVal val="#ppt_h"/>
                                          </p:val>
                                        </p:tav>
                                      </p:tavLst>
                                    </p:anim>
                                    <p:animEffect transition="in" filter="fade">
                                      <p:cBhvr>
                                        <p:cTn id="16" dur="500"/>
                                        <p:tgtEl>
                                          <p:spTgt spid="39946"/>
                                        </p:tgtEl>
                                      </p:cBhvr>
                                    </p:animEffect>
                                  </p:childTnLst>
                                </p:cTn>
                              </p:par>
                            </p:childTnLst>
                          </p:cTn>
                        </p:par>
                        <p:par>
                          <p:cTn id="17" fill="hold" nodeType="afterGroup">
                            <p:stCondLst>
                              <p:cond delay="1000"/>
                            </p:stCondLst>
                            <p:childTnLst>
                              <p:par>
                                <p:cTn id="18" presetID="39" presetClass="entr" presetSubtype="0" accel="100000" fill="hold" grpId="0" nodeType="afterEffect">
                                  <p:stCondLst>
                                    <p:cond delay="0"/>
                                  </p:stCondLst>
                                  <p:childTnLst>
                                    <p:set>
                                      <p:cBhvr>
                                        <p:cTn id="19" dur="1" fill="hold">
                                          <p:stCondLst>
                                            <p:cond delay="0"/>
                                          </p:stCondLst>
                                        </p:cTn>
                                        <p:tgtEl>
                                          <p:spTgt spid="39947"/>
                                        </p:tgtEl>
                                        <p:attrNameLst>
                                          <p:attrName>style.visibility</p:attrName>
                                        </p:attrNameLst>
                                      </p:cBhvr>
                                      <p:to>
                                        <p:strVal val="visible"/>
                                      </p:to>
                                    </p:set>
                                    <p:anim calcmode="lin" valueType="num">
                                      <p:cBhvr>
                                        <p:cTn id="20" dur="500" fill="hold"/>
                                        <p:tgtEl>
                                          <p:spTgt spid="39947"/>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39947"/>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39947"/>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39947"/>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1500"/>
                            </p:stCondLst>
                            <p:childTnLst>
                              <p:par>
                                <p:cTn id="25" presetID="39" presetClass="entr" presetSubtype="0" accel="100000" fill="hold" grpId="0" nodeType="afterEffect">
                                  <p:stCondLst>
                                    <p:cond delay="0"/>
                                  </p:stCondLst>
                                  <p:childTnLst>
                                    <p:set>
                                      <p:cBhvr>
                                        <p:cTn id="26" dur="1" fill="hold">
                                          <p:stCondLst>
                                            <p:cond delay="0"/>
                                          </p:stCondLst>
                                        </p:cTn>
                                        <p:tgtEl>
                                          <p:spTgt spid="39948"/>
                                        </p:tgtEl>
                                        <p:attrNameLst>
                                          <p:attrName>style.visibility</p:attrName>
                                        </p:attrNameLst>
                                      </p:cBhvr>
                                      <p:to>
                                        <p:strVal val="visible"/>
                                      </p:to>
                                    </p:set>
                                    <p:anim calcmode="lin" valueType="num">
                                      <p:cBhvr>
                                        <p:cTn id="27" dur="500" fill="hold"/>
                                        <p:tgtEl>
                                          <p:spTgt spid="39948"/>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39948"/>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39948"/>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399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animBg="1"/>
      <p:bldP spid="39946" grpId="0" animBg="1"/>
      <p:bldP spid="39947" grpId="0" animBg="1"/>
      <p:bldP spid="3994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
          <p:cNvSpPr>
            <a:spLocks noGrp="1" noChangeArrowheads="1"/>
          </p:cNvSpPr>
          <p:nvPr>
            <p:ph type="title"/>
          </p:nvPr>
        </p:nvSpPr>
        <p:spPr>
          <a:xfrm>
            <a:off x="304800" y="0"/>
            <a:ext cx="7772400" cy="6096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smtClean="0">
                <a:latin typeface="Arial" pitchFamily="34" charset="0"/>
                <a:cs typeface="Arial" pitchFamily="34" charset="0"/>
              </a:rPr>
              <a:t>Certification Authorities</a:t>
            </a:r>
          </a:p>
        </p:txBody>
      </p:sp>
      <p:sp>
        <p:nvSpPr>
          <p:cNvPr id="65539" name="Rectangle 2"/>
          <p:cNvSpPr>
            <a:spLocks noGrp="1" noChangeArrowheads="1"/>
          </p:cNvSpPr>
          <p:nvPr>
            <p:ph type="body" idx="1"/>
          </p:nvPr>
        </p:nvSpPr>
        <p:spPr>
          <a:xfrm>
            <a:off x="547688" y="1349375"/>
            <a:ext cx="3810000" cy="4648200"/>
          </a:xfrm>
        </p:spPr>
        <p:txBody>
          <a:bodyPr/>
          <a:lstStyle/>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solidFill>
                  <a:srgbClr val="0000FF"/>
                </a:solidFill>
                <a:latin typeface="Arial" pitchFamily="34" charset="0"/>
                <a:cs typeface="Arial" pitchFamily="34" charset="0"/>
              </a:rPr>
              <a:t>Certification authority (CA) binds public key to particular entity. </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solidFill>
                  <a:srgbClr val="0000FF"/>
                </a:solidFill>
                <a:latin typeface="Arial" pitchFamily="34" charset="0"/>
                <a:cs typeface="Arial" pitchFamily="34" charset="0"/>
              </a:rPr>
              <a:t>Entity (person, router, etc.) can register its public key with CA.</a:t>
            </a:r>
          </a:p>
          <a:p>
            <a:pPr lvl="1">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latin typeface="Arial" pitchFamily="34" charset="0"/>
                <a:cs typeface="Arial" pitchFamily="34" charset="0"/>
              </a:rPr>
              <a:t>Entity provides proof of identity to CA. </a:t>
            </a:r>
          </a:p>
          <a:p>
            <a:pPr lvl="1">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latin typeface="Arial" pitchFamily="34" charset="0"/>
                <a:cs typeface="Arial" pitchFamily="34" charset="0"/>
              </a:rPr>
              <a:t>CA creates certificate binding entity to public key.</a:t>
            </a:r>
          </a:p>
          <a:p>
            <a:pPr lvl="1">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latin typeface="Arial" pitchFamily="34" charset="0"/>
                <a:cs typeface="Arial" pitchFamily="34" charset="0"/>
              </a:rPr>
              <a:t>Certificate digitally signed by CA.</a:t>
            </a:r>
          </a:p>
        </p:txBody>
      </p:sp>
      <p:sp>
        <p:nvSpPr>
          <p:cNvPr id="65540" name="Rectangle 3"/>
          <p:cNvSpPr>
            <a:spLocks noGrp="1" noChangeArrowheads="1"/>
          </p:cNvSpPr>
          <p:nvPr>
            <p:ph type="body" idx="2"/>
          </p:nvPr>
        </p:nvSpPr>
        <p:spPr>
          <a:xfrm>
            <a:off x="4622800" y="4367213"/>
            <a:ext cx="4257675" cy="2360612"/>
          </a:xfrm>
        </p:spPr>
        <p:txBody>
          <a:bodyPr/>
          <a:lstStyle/>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solidFill>
                  <a:srgbClr val="0000FF"/>
                </a:solidFill>
                <a:latin typeface="Arial" pitchFamily="34" charset="0"/>
                <a:cs typeface="Arial" pitchFamily="34" charset="0"/>
              </a:rPr>
              <a:t>When Alice wants Bob's public key:</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solidFill>
                  <a:srgbClr val="0000FF"/>
                </a:solidFill>
                <a:latin typeface="Arial" pitchFamily="34" charset="0"/>
                <a:cs typeface="Arial" pitchFamily="34" charset="0"/>
              </a:rPr>
              <a:t>gets Bob's certificate (from Bob or elsewhere).</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solidFill>
                  <a:srgbClr val="0000FF"/>
                </a:solidFill>
                <a:latin typeface="Arial" pitchFamily="34" charset="0"/>
                <a:cs typeface="Arial" pitchFamily="34" charset="0"/>
              </a:rPr>
              <a:t>Apply CA's public key to Bob's certificate, get Bob's public key</a:t>
            </a:r>
          </a:p>
        </p:txBody>
      </p:sp>
      <p:pic>
        <p:nvPicPr>
          <p:cNvPr id="655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762000"/>
            <a:ext cx="331152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8345584"/>
      </p:ext>
    </p:extLst>
  </p:cSld>
  <p:clrMapOvr>
    <a:masterClrMapping/>
  </p:clrMapOvr>
  <p:transition spd="med"/>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51643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676400"/>
            <a:ext cx="3914775"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3400" y="152400"/>
            <a:ext cx="7770813" cy="782296"/>
          </a:xfrm>
        </p:spPr>
        <p:txBody>
          <a:bodyPr/>
          <a:lstStyle/>
          <a:p>
            <a:pPr>
              <a:defRPr/>
            </a:pPr>
            <a:r>
              <a:rPr lang="en-NZ" b="1" dirty="0" smtClean="0">
                <a:effectLst>
                  <a:outerShdw blurRad="38100" dist="38100" dir="2700000" algn="tl">
                    <a:srgbClr val="000000">
                      <a:alpha val="43137"/>
                    </a:srgbClr>
                  </a:outerShdw>
                </a:effectLst>
                <a:latin typeface="Arial" pitchFamily="34" charset="0"/>
                <a:cs typeface="Arial" pitchFamily="34" charset="0"/>
              </a:rPr>
              <a:t>Certificate Sample</a:t>
            </a:r>
            <a:endParaRPr lang="en-US" b="1" dirty="0">
              <a:effectLst>
                <a:outerShdw blurRad="38100" dist="38100" dir="2700000" algn="tl">
                  <a:srgbClr val="000000">
                    <a:alpha val="43137"/>
                  </a:srgbClr>
                </a:outerShdw>
              </a:effectLst>
              <a:latin typeface="Arial" pitchFamily="34" charset="0"/>
              <a:cs typeface="Arial" pitchFamily="34" charset="0"/>
            </a:endParaRPr>
          </a:p>
        </p:txBody>
      </p:sp>
      <p:cxnSp>
        <p:nvCxnSpPr>
          <p:cNvPr id="66565" name="Straight Arrow Connector 7"/>
          <p:cNvCxnSpPr>
            <a:cxnSpLocks noChangeShapeType="1"/>
          </p:cNvCxnSpPr>
          <p:nvPr/>
        </p:nvCxnSpPr>
        <p:spPr bwMode="auto">
          <a:xfrm rot="10800000">
            <a:off x="7848600" y="3886200"/>
            <a:ext cx="838200" cy="68580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6566" name="Straight Arrow Connector 9"/>
          <p:cNvCxnSpPr>
            <a:cxnSpLocks noChangeShapeType="1"/>
          </p:cNvCxnSpPr>
          <p:nvPr/>
        </p:nvCxnSpPr>
        <p:spPr bwMode="auto">
          <a:xfrm rot="10800000">
            <a:off x="2438400" y="3276600"/>
            <a:ext cx="838200" cy="68580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7" name="Text Box 9"/>
          <p:cNvSpPr txBox="1">
            <a:spLocks noChangeArrowheads="1"/>
          </p:cNvSpPr>
          <p:nvPr/>
        </p:nvSpPr>
        <p:spPr bwMode="auto">
          <a:xfrm>
            <a:off x="0" y="935036"/>
            <a:ext cx="9144000" cy="436564"/>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dirty="0">
                <a:solidFill>
                  <a:srgbClr val="3333CC"/>
                </a:solidFill>
              </a:rPr>
              <a:t>International Telecommunication Union (ITU) &amp; IETF: set standards for CAs</a:t>
            </a:r>
            <a:endParaRPr lang="en-US" sz="2000" dirty="0">
              <a:solidFill>
                <a:srgbClr val="FF0000"/>
              </a:solidFill>
            </a:endParaRPr>
          </a:p>
        </p:txBody>
      </p:sp>
      <p:sp>
        <p:nvSpPr>
          <p:cNvPr id="3" name="TextBox 2"/>
          <p:cNvSpPr txBox="1"/>
          <p:nvPr/>
        </p:nvSpPr>
        <p:spPr>
          <a:xfrm>
            <a:off x="304800" y="6553200"/>
            <a:ext cx="4713150" cy="261610"/>
          </a:xfrm>
          <a:prstGeom prst="rect">
            <a:avLst/>
          </a:prstGeom>
          <a:noFill/>
        </p:spPr>
        <p:txBody>
          <a:bodyPr wrap="none" rtlCol="0">
            <a:spAutoFit/>
          </a:bodyPr>
          <a:lstStyle/>
          <a:p>
            <a:r>
              <a:rPr lang="en-NZ" sz="1100" dirty="0" smtClean="0">
                <a:solidFill>
                  <a:srgbClr val="008000"/>
                </a:solidFill>
                <a:latin typeface="Arial" pitchFamily="34" charset="0"/>
                <a:cs typeface="Arial" pitchFamily="34" charset="0"/>
              </a:rPr>
              <a:t>For more info:  https</a:t>
            </a:r>
            <a:r>
              <a:rPr lang="en-NZ" sz="1100" dirty="0">
                <a:solidFill>
                  <a:srgbClr val="008000"/>
                </a:solidFill>
                <a:latin typeface="Arial" pitchFamily="34" charset="0"/>
                <a:cs typeface="Arial" pitchFamily="34" charset="0"/>
              </a:rPr>
              <a:t>://sites.google.com/site/ddmwsst/digital-certificates</a:t>
            </a:r>
          </a:p>
        </p:txBody>
      </p:sp>
    </p:spTree>
    <p:extLst>
      <p:ext uri="{BB962C8B-B14F-4D97-AF65-F5344CB8AC3E}">
        <p14:creationId xmlns:p14="http://schemas.microsoft.com/office/powerpoint/2010/main" val="44353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Grp="1" noChangeArrowheads="1"/>
          </p:cNvSpPr>
          <p:nvPr>
            <p:ph type="title"/>
          </p:nvPr>
        </p:nvSpPr>
        <p:spPr>
          <a:xfrm>
            <a:off x="533400" y="0"/>
            <a:ext cx="7772400" cy="6096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dirty="0" smtClean="0">
                <a:latin typeface="Arial" pitchFamily="34" charset="0"/>
                <a:cs typeface="Arial" pitchFamily="34" charset="0"/>
              </a:rPr>
              <a:t>Certification Authorities</a:t>
            </a:r>
          </a:p>
        </p:txBody>
      </p:sp>
      <p:sp>
        <p:nvSpPr>
          <p:cNvPr id="67587" name="Rectangle 2"/>
          <p:cNvSpPr>
            <a:spLocks noGrp="1" noChangeArrowheads="1"/>
          </p:cNvSpPr>
          <p:nvPr>
            <p:ph type="body" idx="1"/>
          </p:nvPr>
        </p:nvSpPr>
        <p:spPr>
          <a:xfrm>
            <a:off x="547688" y="1349375"/>
            <a:ext cx="8085137" cy="4997450"/>
          </a:xfrm>
        </p:spPr>
        <p:txBody>
          <a:bodyPr/>
          <a:lstStyle/>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latin typeface="Arial" pitchFamily="34" charset="0"/>
                <a:cs typeface="Arial" pitchFamily="34" charset="0"/>
              </a:rPr>
              <a:t>Take a look at the CA in the browser...</a:t>
            </a:r>
          </a:p>
        </p:txBody>
      </p:sp>
      <p:pic>
        <p:nvPicPr>
          <p:cNvPr id="675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981200"/>
            <a:ext cx="5580062"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150" y="3109913"/>
            <a:ext cx="4741863"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Line 5"/>
          <p:cNvSpPr>
            <a:spLocks noChangeShapeType="1"/>
          </p:cNvSpPr>
          <p:nvPr/>
        </p:nvSpPr>
        <p:spPr bwMode="auto">
          <a:xfrm>
            <a:off x="3136900" y="3622675"/>
            <a:ext cx="1096963" cy="8588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NZ">
              <a:solidFill>
                <a:srgbClr val="FFFFFF"/>
              </a:solidFill>
            </a:endParaRPr>
          </a:p>
        </p:txBody>
      </p:sp>
      <p:pic>
        <p:nvPicPr>
          <p:cNvPr id="6759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500" y="1000125"/>
            <a:ext cx="3186113"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2" name="Line 7"/>
          <p:cNvSpPr>
            <a:spLocks noChangeShapeType="1"/>
          </p:cNvSpPr>
          <p:nvPr/>
        </p:nvSpPr>
        <p:spPr bwMode="auto">
          <a:xfrm flipV="1">
            <a:off x="4857750" y="3178175"/>
            <a:ext cx="1008063" cy="301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NZ">
              <a:solidFill>
                <a:srgbClr val="FFFFFF"/>
              </a:solidFill>
            </a:endParaRPr>
          </a:p>
        </p:txBody>
      </p:sp>
      <p:sp>
        <p:nvSpPr>
          <p:cNvPr id="43017" name="Text Box 9"/>
          <p:cNvSpPr txBox="1">
            <a:spLocks noChangeArrowheads="1"/>
          </p:cNvSpPr>
          <p:nvPr/>
        </p:nvSpPr>
        <p:spPr bwMode="auto">
          <a:xfrm>
            <a:off x="0" y="533400"/>
            <a:ext cx="91440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dirty="0">
                <a:solidFill>
                  <a:srgbClr val="3333CC"/>
                </a:solidFill>
              </a:rPr>
              <a:t>International Telecommunication Union (</a:t>
            </a:r>
            <a:r>
              <a:rPr lang="en-US" sz="2000" b="1" dirty="0">
                <a:solidFill>
                  <a:schemeClr val="tx1"/>
                </a:solidFill>
              </a:rPr>
              <a:t>ITU</a:t>
            </a:r>
            <a:r>
              <a:rPr lang="en-US" sz="2000" dirty="0">
                <a:solidFill>
                  <a:srgbClr val="3333CC"/>
                </a:solidFill>
              </a:rPr>
              <a:t>) &amp; </a:t>
            </a:r>
            <a:r>
              <a:rPr lang="en-US" sz="2000" b="1" dirty="0">
                <a:solidFill>
                  <a:schemeClr val="tx1"/>
                </a:solidFill>
              </a:rPr>
              <a:t>IETF</a:t>
            </a:r>
            <a:r>
              <a:rPr lang="en-US" sz="2000" dirty="0">
                <a:solidFill>
                  <a:srgbClr val="3333CC"/>
                </a:solidFill>
              </a:rPr>
              <a:t>: set standards for CAs</a:t>
            </a:r>
            <a:endParaRPr lang="en-US" sz="2000" dirty="0">
              <a:solidFill>
                <a:srgbClr val="FF0000"/>
              </a:solidFill>
            </a:endParaRPr>
          </a:p>
        </p:txBody>
      </p:sp>
      <p:sp>
        <p:nvSpPr>
          <p:cNvPr id="10" name="TextBox 9"/>
          <p:cNvSpPr txBox="1"/>
          <p:nvPr/>
        </p:nvSpPr>
        <p:spPr>
          <a:xfrm>
            <a:off x="304800" y="6553200"/>
            <a:ext cx="4713150" cy="261610"/>
          </a:xfrm>
          <a:prstGeom prst="rect">
            <a:avLst/>
          </a:prstGeom>
          <a:noFill/>
        </p:spPr>
        <p:txBody>
          <a:bodyPr wrap="none" rtlCol="0">
            <a:spAutoFit/>
          </a:bodyPr>
          <a:lstStyle/>
          <a:p>
            <a:r>
              <a:rPr lang="en-NZ" sz="1100" dirty="0" smtClean="0">
                <a:solidFill>
                  <a:srgbClr val="008000"/>
                </a:solidFill>
                <a:latin typeface="Arial" pitchFamily="34" charset="0"/>
                <a:cs typeface="Arial" pitchFamily="34" charset="0"/>
              </a:rPr>
              <a:t>For more info:  https</a:t>
            </a:r>
            <a:r>
              <a:rPr lang="en-NZ" sz="1100" dirty="0">
                <a:solidFill>
                  <a:srgbClr val="008000"/>
                </a:solidFill>
                <a:latin typeface="Arial" pitchFamily="34" charset="0"/>
                <a:cs typeface="Arial" pitchFamily="34" charset="0"/>
              </a:rPr>
              <a:t>://sites.google.com/site/ddmwsst/digital-certificates</a:t>
            </a:r>
          </a:p>
        </p:txBody>
      </p:sp>
    </p:spTree>
    <p:extLst>
      <p:ext uri="{BB962C8B-B14F-4D97-AF65-F5344CB8AC3E}">
        <p14:creationId xmlns:p14="http://schemas.microsoft.com/office/powerpoint/2010/main" val="123731267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43017"/>
                                        </p:tgtEl>
                                        <p:attrNameLst>
                                          <p:attrName>style.visibility</p:attrName>
                                        </p:attrNameLst>
                                      </p:cBhvr>
                                      <p:to>
                                        <p:strVal val="visible"/>
                                      </p:to>
                                    </p:set>
                                    <p:anim calcmode="lin" valueType="num">
                                      <p:cBhvr>
                                        <p:cTn id="7" dur="500" fill="hold"/>
                                        <p:tgtEl>
                                          <p:spTgt spid="4301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301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301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30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2021631" y="3008596"/>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Secure e-mail</a:t>
            </a:r>
          </a:p>
        </p:txBody>
      </p:sp>
      <p:sp>
        <p:nvSpPr>
          <p:cNvPr id="3" name="Snip Diagonal Corner Rectangle 2"/>
          <p:cNvSpPr/>
          <p:nvPr/>
        </p:nvSpPr>
        <p:spPr>
          <a:xfrm>
            <a:off x="1905000" y="2160986"/>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 Security</a:t>
            </a:r>
          </a:p>
        </p:txBody>
      </p:sp>
    </p:spTree>
    <p:extLst>
      <p:ext uri="{BB962C8B-B14F-4D97-AF65-F5344CB8AC3E}">
        <p14:creationId xmlns:p14="http://schemas.microsoft.com/office/powerpoint/2010/main" val="350417600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0" y="0"/>
            <a:ext cx="9144000" cy="838200"/>
          </a:xfrm>
          <a:gradFill rotWithShape="0">
            <a:gsLst>
              <a:gs pos="0">
                <a:srgbClr val="FFF200"/>
              </a:gs>
              <a:gs pos="45000">
                <a:srgbClr val="FF7A00"/>
              </a:gs>
              <a:gs pos="70000">
                <a:srgbClr val="FF0300"/>
              </a:gs>
              <a:gs pos="100000">
                <a:srgbClr val="4D0808"/>
              </a:gs>
            </a:gsLst>
            <a:path path="shape">
              <a:fillToRect l="50000" t="50000" r="50000" b="50000"/>
            </a:path>
          </a:gradFill>
        </p:spPr>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b="1" u="none" dirty="0" smtClean="0">
                <a:solidFill>
                  <a:schemeClr val="bg1"/>
                </a:solidFill>
                <a:effectLst>
                  <a:outerShdw blurRad="38100" dist="38100" dir="2700000" algn="tl">
                    <a:srgbClr val="000000"/>
                  </a:outerShdw>
                </a:effectLst>
                <a:latin typeface="Arial" charset="0"/>
              </a:rPr>
              <a:t>Secure e-mail</a:t>
            </a:r>
          </a:p>
        </p:txBody>
      </p:sp>
      <p:sp>
        <p:nvSpPr>
          <p:cNvPr id="163843" name="Text Box 3"/>
          <p:cNvSpPr txBox="1">
            <a:spLocks noChangeArrowheads="1"/>
          </p:cNvSpPr>
          <p:nvPr/>
        </p:nvSpPr>
        <p:spPr bwMode="auto">
          <a:xfrm>
            <a:off x="0" y="8382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FF"/>
                </a:solidFill>
              </a:rPr>
              <a:t>Desirable Security Features</a:t>
            </a:r>
            <a:endParaRPr lang="en-GB" sz="2800" b="1">
              <a:solidFill>
                <a:srgbClr val="3333FF"/>
              </a:solidFill>
            </a:endParaRPr>
          </a:p>
        </p:txBody>
      </p:sp>
      <p:sp>
        <p:nvSpPr>
          <p:cNvPr id="163844" name="Text Box 4"/>
          <p:cNvSpPr txBox="1">
            <a:spLocks noChangeArrowheads="1"/>
          </p:cNvSpPr>
          <p:nvPr/>
        </p:nvSpPr>
        <p:spPr bwMode="auto">
          <a:xfrm>
            <a:off x="1219200" y="6375400"/>
            <a:ext cx="79248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dirty="0">
                <a:solidFill>
                  <a:srgbClr val="3333CC"/>
                </a:solidFill>
              </a:rPr>
              <a:t>Let’s see a step-wise evolution of a design of a </a:t>
            </a:r>
            <a:r>
              <a:rPr lang="en-US" sz="2000" b="1" u="sng" dirty="0">
                <a:solidFill>
                  <a:srgbClr val="3333CC"/>
                </a:solidFill>
              </a:rPr>
              <a:t>Secure E-mail</a:t>
            </a:r>
          </a:p>
        </p:txBody>
      </p:sp>
      <p:sp>
        <p:nvSpPr>
          <p:cNvPr id="163845" name="Rectangle 5"/>
          <p:cNvSpPr>
            <a:spLocks noChangeArrowheads="1"/>
          </p:cNvSpPr>
          <p:nvPr/>
        </p:nvSpPr>
        <p:spPr bwMode="auto">
          <a:xfrm>
            <a:off x="609600" y="1524000"/>
            <a:ext cx="8077200" cy="4800600"/>
          </a:xfrm>
          <a:prstGeom prst="rect">
            <a:avLst/>
          </a:prstGeom>
          <a:gradFill rotWithShape="1">
            <a:gsLst>
              <a:gs pos="0">
                <a:schemeClr val="bg1"/>
              </a:gs>
              <a:gs pos="50000">
                <a:srgbClr val="00B8FF"/>
              </a:gs>
              <a:gs pos="100000">
                <a:schemeClr val="bg1"/>
              </a:gs>
            </a:gsLst>
            <a:lin ang="2700000" scaled="1"/>
          </a:gradFill>
          <a:ln w="9525">
            <a:noFill/>
            <a:miter lim="800000"/>
            <a:headEnd/>
            <a:tailEnd/>
          </a:ln>
          <a:effectLst/>
        </p:spPr>
        <p:txBody>
          <a:bodyPr lIns="90000" tIns="46800" rIns="90000" bIns="46800"/>
          <a:lstStyle/>
          <a:p>
            <a:pPr marL="457200" indent="-457200" defTabSz="449263">
              <a:spcBef>
                <a:spcPts val="600"/>
              </a:spcBef>
              <a:buClr>
                <a:srgbClr val="3333CC"/>
              </a:buClr>
              <a:buSzPct val="85000"/>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pitchFamily="34" charset="0"/>
                <a:cs typeface="Arial" pitchFamily="34" charset="0"/>
              </a:rPr>
              <a:t>Confidentiality</a:t>
            </a:r>
          </a:p>
          <a:p>
            <a:pPr marL="457200" indent="-457200" defTabSz="449263">
              <a:spcBef>
                <a:spcPts val="600"/>
              </a:spcBef>
              <a:buClr>
                <a:srgbClr val="3333CC"/>
              </a:buClr>
              <a:buSzPct val="85000"/>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pitchFamily="34" charset="0"/>
                <a:cs typeface="Arial" pitchFamily="34" charset="0"/>
              </a:rPr>
              <a:t>Sender authentication</a:t>
            </a:r>
          </a:p>
          <a:p>
            <a:pPr marL="914400" lvl="1" indent="-457200" defTabSz="449263">
              <a:spcBef>
                <a:spcPts val="600"/>
              </a:spcBef>
              <a:buClr>
                <a:srgbClr val="3333CC"/>
              </a:buClr>
              <a:buSzPct val="75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Comic Sans MS" pitchFamily="66" charset="0"/>
              </a:rPr>
              <a:t>“</a:t>
            </a:r>
            <a:r>
              <a:rPr lang="en-GB" sz="2000" dirty="0">
                <a:solidFill>
                  <a:srgbClr val="0000FF"/>
                </a:solidFill>
                <a:latin typeface="Comic Sans MS" pitchFamily="66" charset="0"/>
              </a:rPr>
              <a:t>I don’t love you anymore.  I never want to see you again.  Formerly yours, Alice</a:t>
            </a:r>
            <a:r>
              <a:rPr lang="en-GB" sz="2000" dirty="0">
                <a:solidFill>
                  <a:srgbClr val="000000"/>
                </a:solidFill>
                <a:latin typeface="Comic Sans MS" pitchFamily="66" charset="0"/>
              </a:rPr>
              <a:t>”</a:t>
            </a:r>
          </a:p>
          <a:p>
            <a:pPr marL="457200" indent="-457200" defTabSz="449263">
              <a:spcBef>
                <a:spcPts val="600"/>
              </a:spcBef>
              <a:buClr>
                <a:srgbClr val="3333CC"/>
              </a:buClr>
              <a:buSzPct val="85000"/>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pitchFamily="34" charset="0"/>
                <a:cs typeface="Arial" pitchFamily="34" charset="0"/>
              </a:rPr>
              <a:t>Message Integrity</a:t>
            </a:r>
          </a:p>
          <a:p>
            <a:pPr marL="457200" indent="-457200" defTabSz="449263">
              <a:spcBef>
                <a:spcPts val="600"/>
              </a:spcBef>
              <a:buClr>
                <a:srgbClr val="3333CC"/>
              </a:buClr>
              <a:buSzPct val="85000"/>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pitchFamily="34" charset="0"/>
                <a:cs typeface="Arial" pitchFamily="34" charset="0"/>
              </a:rPr>
              <a:t>Receiver Authentication</a:t>
            </a:r>
          </a:p>
          <a:p>
            <a:pPr marL="741363" lvl="1" indent="-284163" defTabSz="449263">
              <a:spcBef>
                <a:spcPts val="600"/>
              </a:spcBef>
              <a:buClr>
                <a:srgbClr val="3333CC"/>
              </a:buClr>
              <a:buSzPct val="75000"/>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200" dirty="0">
              <a:solidFill>
                <a:srgbClr val="000000"/>
              </a:solidFill>
              <a:latin typeface="Arial" pitchFamily="34" charset="0"/>
              <a:cs typeface="Arial" pitchFamily="34" charset="0"/>
            </a:endParaRPr>
          </a:p>
          <a:p>
            <a:pPr marL="341313" indent="-341313" defTabSz="449263">
              <a:spcBef>
                <a:spcPts val="700"/>
              </a:spcBef>
              <a:buClr>
                <a:srgbClr val="3333CC"/>
              </a:buClr>
              <a:buSzPct val="85000"/>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b="1" u="sng" dirty="0">
                <a:solidFill>
                  <a:srgbClr val="000000"/>
                </a:solidFill>
                <a:latin typeface="Arial" pitchFamily="34" charset="0"/>
                <a:cs typeface="Arial" pitchFamily="34" charset="0"/>
              </a:rPr>
              <a:t>Tools:</a:t>
            </a:r>
            <a:r>
              <a:rPr lang="en-GB" sz="2000" dirty="0">
                <a:solidFill>
                  <a:srgbClr val="000000"/>
                </a:solidFill>
                <a:latin typeface="Arial" pitchFamily="34" charset="0"/>
                <a:cs typeface="Arial" pitchFamily="34" charset="0"/>
              </a:rPr>
              <a:t>  </a:t>
            </a:r>
          </a:p>
          <a:p>
            <a:pPr marL="741363" lvl="1" indent="-284163"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pitchFamily="34" charset="0"/>
                <a:cs typeface="Arial" pitchFamily="34" charset="0"/>
              </a:rPr>
              <a:t>symmetric key &amp; public key cryptography</a:t>
            </a:r>
          </a:p>
          <a:p>
            <a:pPr marL="741363" lvl="1" indent="-284163"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pitchFamily="34" charset="0"/>
                <a:cs typeface="Arial" pitchFamily="34" charset="0"/>
              </a:rPr>
              <a:t>Authentication</a:t>
            </a:r>
          </a:p>
          <a:p>
            <a:pPr marL="741363" lvl="1" indent="-284163"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pitchFamily="34" charset="0"/>
                <a:cs typeface="Arial" pitchFamily="34" charset="0"/>
              </a:rPr>
              <a:t>Key Distribution</a:t>
            </a:r>
          </a:p>
          <a:p>
            <a:pPr marL="741363" lvl="1" indent="-284163"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pitchFamily="34" charset="0"/>
                <a:cs typeface="Arial" pitchFamily="34" charset="0"/>
              </a:rPr>
              <a:t>Message Integrity</a:t>
            </a:r>
          </a:p>
          <a:p>
            <a:pPr marL="741363" lvl="1" indent="-284163"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pitchFamily="34" charset="0"/>
                <a:cs typeface="Arial" pitchFamily="34" charset="0"/>
              </a:rPr>
              <a:t>Digital Signatures</a:t>
            </a:r>
          </a:p>
        </p:txBody>
      </p:sp>
      <p:sp>
        <p:nvSpPr>
          <p:cNvPr id="163846" name="Text Box 6"/>
          <p:cNvSpPr txBox="1">
            <a:spLocks noChangeArrowheads="1"/>
          </p:cNvSpPr>
          <p:nvPr/>
        </p:nvSpPr>
        <p:spPr bwMode="auto">
          <a:xfrm>
            <a:off x="0" y="6375400"/>
            <a:ext cx="1219200" cy="396875"/>
          </a:xfrm>
          <a:prstGeom prst="rect">
            <a:avLst/>
          </a:prstGeom>
          <a:gradFill rotWithShape="1">
            <a:gsLst>
              <a:gs pos="0">
                <a:srgbClr val="5EED41"/>
              </a:gs>
              <a:gs pos="50000">
                <a:schemeClr val="bg1"/>
              </a:gs>
              <a:gs pos="100000">
                <a:srgbClr val="5EED41"/>
              </a:gs>
            </a:gsLst>
            <a:lin ang="5400000" scaled="1"/>
          </a:gradFill>
          <a:ln w="9525">
            <a:noFill/>
            <a:miter lim="800000"/>
            <a:headEnd/>
            <a:tailEnd/>
          </a:ln>
          <a:effectLst/>
        </p:spPr>
        <p:txBody>
          <a:bodyPr>
            <a:spAutoFit/>
          </a:bodyPr>
          <a:lstStyle/>
          <a:p>
            <a:pPr algn="ctr">
              <a:defRPr/>
            </a:pPr>
            <a:r>
              <a:rPr lang="en-US" sz="2000">
                <a:solidFill>
                  <a:srgbClr val="FF0000"/>
                </a:solidFill>
              </a:rPr>
              <a:t>Next</a:t>
            </a:r>
          </a:p>
        </p:txBody>
      </p:sp>
    </p:spTree>
    <p:extLst>
      <p:ext uri="{BB962C8B-B14F-4D97-AF65-F5344CB8AC3E}">
        <p14:creationId xmlns:p14="http://schemas.microsoft.com/office/powerpoint/2010/main" val="24294586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63843"/>
                                        </p:tgtEl>
                                        <p:attrNameLst>
                                          <p:attrName>style.visibility</p:attrName>
                                        </p:attrNameLst>
                                      </p:cBhvr>
                                      <p:to>
                                        <p:strVal val="visible"/>
                                      </p:to>
                                    </p:set>
                                    <p:anim calcmode="lin" valueType="num">
                                      <p:cBhvr>
                                        <p:cTn id="7" dur="500" fill="hold"/>
                                        <p:tgtEl>
                                          <p:spTgt spid="163843"/>
                                        </p:tgtEl>
                                        <p:attrNameLst>
                                          <p:attrName>ppt_w</p:attrName>
                                        </p:attrNameLst>
                                      </p:cBhvr>
                                      <p:tavLst>
                                        <p:tav tm="0">
                                          <p:val>
                                            <p:fltVal val="0"/>
                                          </p:val>
                                        </p:tav>
                                        <p:tav tm="100000">
                                          <p:val>
                                            <p:strVal val="#ppt_w"/>
                                          </p:val>
                                        </p:tav>
                                      </p:tavLst>
                                    </p:anim>
                                    <p:anim calcmode="lin" valueType="num">
                                      <p:cBhvr>
                                        <p:cTn id="8" dur="500" fill="hold"/>
                                        <p:tgtEl>
                                          <p:spTgt spid="163843"/>
                                        </p:tgtEl>
                                        <p:attrNameLst>
                                          <p:attrName>ppt_h</p:attrName>
                                        </p:attrNameLst>
                                      </p:cBhvr>
                                      <p:tavLst>
                                        <p:tav tm="0">
                                          <p:val>
                                            <p:fltVal val="0"/>
                                          </p:val>
                                        </p:tav>
                                        <p:tav tm="100000">
                                          <p:val>
                                            <p:strVal val="#ppt_h"/>
                                          </p:val>
                                        </p:tav>
                                      </p:tavLst>
                                    </p:anim>
                                    <p:animEffect transition="in" filter="fade">
                                      <p:cBhvr>
                                        <p:cTn id="9" dur="500"/>
                                        <p:tgtEl>
                                          <p:spTgt spid="163843"/>
                                        </p:tgtEl>
                                      </p:cBhvr>
                                    </p:animEffect>
                                  </p:childTnLst>
                                </p:cTn>
                              </p:par>
                            </p:childTnLst>
                          </p:cTn>
                        </p:par>
                        <p:par>
                          <p:cTn id="10" fill="hold" nodeType="afterGroup">
                            <p:stCondLst>
                              <p:cond delay="500"/>
                            </p:stCondLst>
                            <p:childTnLst>
                              <p:par>
                                <p:cTn id="11" presetID="39" presetClass="entr" presetSubtype="0" accel="100000" fill="hold" grpId="0" nodeType="afterEffect">
                                  <p:stCondLst>
                                    <p:cond delay="0"/>
                                  </p:stCondLst>
                                  <p:childTnLst>
                                    <p:set>
                                      <p:cBhvr>
                                        <p:cTn id="12" dur="1" fill="hold">
                                          <p:stCondLst>
                                            <p:cond delay="0"/>
                                          </p:stCondLst>
                                        </p:cTn>
                                        <p:tgtEl>
                                          <p:spTgt spid="163844"/>
                                        </p:tgtEl>
                                        <p:attrNameLst>
                                          <p:attrName>style.visibility</p:attrName>
                                        </p:attrNameLst>
                                      </p:cBhvr>
                                      <p:to>
                                        <p:strVal val="visible"/>
                                      </p:to>
                                    </p:set>
                                    <p:anim calcmode="lin" valueType="num">
                                      <p:cBhvr>
                                        <p:cTn id="13" dur="500" fill="hold"/>
                                        <p:tgtEl>
                                          <p:spTgt spid="163844"/>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63844"/>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63844"/>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63844"/>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000"/>
                            </p:stCondLst>
                            <p:childTnLst>
                              <p:par>
                                <p:cTn id="18" presetID="39" presetClass="entr" presetSubtype="0" accel="100000" fill="hold" grpId="0" nodeType="afterEffect">
                                  <p:stCondLst>
                                    <p:cond delay="0"/>
                                  </p:stCondLst>
                                  <p:childTnLst>
                                    <p:set>
                                      <p:cBhvr>
                                        <p:cTn id="19" dur="1" fill="hold">
                                          <p:stCondLst>
                                            <p:cond delay="0"/>
                                          </p:stCondLst>
                                        </p:cTn>
                                        <p:tgtEl>
                                          <p:spTgt spid="163846"/>
                                        </p:tgtEl>
                                        <p:attrNameLst>
                                          <p:attrName>style.visibility</p:attrName>
                                        </p:attrNameLst>
                                      </p:cBhvr>
                                      <p:to>
                                        <p:strVal val="visible"/>
                                      </p:to>
                                    </p:set>
                                    <p:anim calcmode="lin" valueType="num">
                                      <p:cBhvr>
                                        <p:cTn id="20" dur="500" fill="hold"/>
                                        <p:tgtEl>
                                          <p:spTgt spid="163846"/>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163846"/>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163846"/>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1638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animBg="1"/>
      <p:bldP spid="163844" grpId="0" animBg="1"/>
      <p:bldP spid="16384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304800" y="0"/>
            <a:ext cx="7772400" cy="5334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smtClean="0">
                <a:effectLst>
                  <a:outerShdw blurRad="38100" dist="38100" dir="2700000" algn="tl">
                    <a:srgbClr val="000000"/>
                  </a:outerShdw>
                </a:effectLst>
              </a:rPr>
              <a:t>Secure e-mail</a:t>
            </a:r>
            <a:r>
              <a:rPr lang="en-GB" sz="2800" b="1" smtClean="0">
                <a:effectLst>
                  <a:outerShdw blurRad="38100" dist="38100" dir="2700000" algn="tl">
                    <a:srgbClr val="000000"/>
                  </a:outerShdw>
                </a:effectLst>
              </a:rPr>
              <a:t> </a:t>
            </a:r>
          </a:p>
        </p:txBody>
      </p:sp>
      <p:sp>
        <p:nvSpPr>
          <p:cNvPr id="69635" name="AutoShape 2"/>
          <p:cNvSpPr>
            <a:spLocks noChangeArrowheads="1"/>
          </p:cNvSpPr>
          <p:nvPr/>
        </p:nvSpPr>
        <p:spPr bwMode="auto">
          <a:xfrm>
            <a:off x="1344613" y="4513263"/>
            <a:ext cx="6521450" cy="1571625"/>
          </a:xfrm>
          <a:prstGeom prst="roundRect">
            <a:avLst>
              <a:gd name="adj" fmla="val 10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Char char="•"/>
            </a:pPr>
            <a:r>
              <a:rPr lang="en-GB" altLang="en-US" sz="2400">
                <a:latin typeface="Arial" charset="0"/>
                <a:cs typeface="Arial" charset="0"/>
              </a:rPr>
              <a:t> generates </a:t>
            </a:r>
            <a:r>
              <a:rPr lang="en-GB" altLang="en-US" sz="2400">
                <a:solidFill>
                  <a:srgbClr val="FF0000"/>
                </a:solidFill>
                <a:latin typeface="Arial" charset="0"/>
                <a:cs typeface="Arial" charset="0"/>
              </a:rPr>
              <a:t>random symmetric private key</a:t>
            </a:r>
            <a:r>
              <a:rPr lang="en-GB" altLang="en-US" sz="2400">
                <a:latin typeface="Arial" charset="0"/>
                <a:cs typeface="Arial" charset="0"/>
              </a:rPr>
              <a:t>, </a:t>
            </a:r>
            <a:r>
              <a:rPr lang="en-GB" altLang="en-US" sz="2400" b="1">
                <a:latin typeface="Arial" charset="0"/>
                <a:cs typeface="Arial" charset="0"/>
              </a:rPr>
              <a:t>K</a:t>
            </a:r>
            <a:r>
              <a:rPr lang="en-GB" altLang="en-US" sz="2400" b="1" baseline="-25000">
                <a:latin typeface="Arial" charset="0"/>
                <a:cs typeface="Arial" charset="0"/>
              </a:rPr>
              <a:t>S</a:t>
            </a:r>
            <a:r>
              <a:rPr lang="en-GB" altLang="en-US" sz="2400">
                <a:latin typeface="Arial" charset="0"/>
                <a:cs typeface="Arial" charset="0"/>
              </a:rPr>
              <a:t>.</a:t>
            </a:r>
          </a:p>
          <a:p>
            <a:pPr>
              <a:spcBef>
                <a:spcPct val="0"/>
              </a:spcBef>
              <a:buClr>
                <a:srgbClr val="000000"/>
              </a:buClr>
              <a:buSzPct val="100000"/>
              <a:buFont typeface="Comic Sans MS" pitchFamily="66" charset="0"/>
              <a:buChar char="•"/>
            </a:pPr>
            <a:r>
              <a:rPr lang="en-GB" altLang="en-US" sz="2400">
                <a:latin typeface="Arial" charset="0"/>
                <a:cs typeface="Arial" charset="0"/>
              </a:rPr>
              <a:t> encrypts message with </a:t>
            </a:r>
            <a:r>
              <a:rPr lang="en-GB" altLang="en-US" sz="2400" b="1">
                <a:latin typeface="Arial" charset="0"/>
                <a:cs typeface="Arial" charset="0"/>
              </a:rPr>
              <a:t>K</a:t>
            </a:r>
            <a:r>
              <a:rPr lang="en-GB" altLang="en-US" sz="2400" b="1" baseline="-25000">
                <a:latin typeface="Arial" charset="0"/>
                <a:cs typeface="Arial" charset="0"/>
              </a:rPr>
              <a:t>S</a:t>
            </a:r>
          </a:p>
          <a:p>
            <a:pPr>
              <a:spcBef>
                <a:spcPct val="0"/>
              </a:spcBef>
              <a:buClr>
                <a:srgbClr val="000000"/>
              </a:buClr>
              <a:buSzPct val="100000"/>
              <a:buFont typeface="Comic Sans MS" pitchFamily="66" charset="0"/>
              <a:buChar char="•"/>
            </a:pPr>
            <a:r>
              <a:rPr lang="en-GB" altLang="en-US" sz="2400">
                <a:latin typeface="Arial" charset="0"/>
                <a:cs typeface="Arial" charset="0"/>
              </a:rPr>
              <a:t> also encrypts </a:t>
            </a:r>
            <a:r>
              <a:rPr lang="en-GB" altLang="en-US" sz="2400" b="1">
                <a:latin typeface="Arial" charset="0"/>
                <a:cs typeface="Arial" charset="0"/>
              </a:rPr>
              <a:t>K</a:t>
            </a:r>
            <a:r>
              <a:rPr lang="en-GB" altLang="en-US" sz="2400" b="1" baseline="-25000">
                <a:latin typeface="Arial" charset="0"/>
                <a:cs typeface="Arial" charset="0"/>
              </a:rPr>
              <a:t>S</a:t>
            </a:r>
            <a:r>
              <a:rPr lang="en-GB" altLang="en-US" sz="2400">
                <a:latin typeface="Arial" charset="0"/>
                <a:cs typeface="Arial" charset="0"/>
              </a:rPr>
              <a:t> with Bob's public key.</a:t>
            </a:r>
          </a:p>
          <a:p>
            <a:pPr>
              <a:spcBef>
                <a:spcPct val="0"/>
              </a:spcBef>
              <a:buClr>
                <a:srgbClr val="000000"/>
              </a:buClr>
              <a:buSzPct val="100000"/>
              <a:buFont typeface="Comic Sans MS" pitchFamily="66" charset="0"/>
              <a:buChar char="•"/>
            </a:pPr>
            <a:r>
              <a:rPr lang="en-GB" altLang="en-US" sz="2400">
                <a:latin typeface="Arial" charset="0"/>
                <a:cs typeface="Arial" charset="0"/>
              </a:rPr>
              <a:t> sends both </a:t>
            </a:r>
            <a:r>
              <a:rPr lang="en-GB" altLang="en-US" sz="2400" b="1">
                <a:latin typeface="Arial" charset="0"/>
                <a:cs typeface="Arial" charset="0"/>
              </a:rPr>
              <a:t>K</a:t>
            </a:r>
            <a:r>
              <a:rPr lang="en-GB" altLang="en-US" sz="2400" b="1" baseline="-25000">
                <a:latin typeface="Arial" charset="0"/>
                <a:cs typeface="Arial" charset="0"/>
              </a:rPr>
              <a:t>S</a:t>
            </a:r>
            <a:r>
              <a:rPr lang="en-GB" altLang="en-US" sz="2400">
                <a:latin typeface="Arial" charset="0"/>
                <a:cs typeface="Arial" charset="0"/>
              </a:rPr>
              <a:t>(</a:t>
            </a:r>
            <a:r>
              <a:rPr lang="en-GB" altLang="en-US" sz="2400" b="1">
                <a:solidFill>
                  <a:srgbClr val="0000FF"/>
                </a:solidFill>
                <a:latin typeface="Arial" charset="0"/>
                <a:cs typeface="Arial" charset="0"/>
              </a:rPr>
              <a:t>m</a:t>
            </a:r>
            <a:r>
              <a:rPr lang="en-GB" altLang="en-US" sz="2400">
                <a:latin typeface="Arial" charset="0"/>
                <a:cs typeface="Arial" charset="0"/>
              </a:rPr>
              <a:t>) and </a:t>
            </a:r>
            <a:r>
              <a:rPr lang="en-GB" altLang="en-US" sz="2400" b="1">
                <a:latin typeface="Arial" charset="0"/>
                <a:cs typeface="Arial" charset="0"/>
              </a:rPr>
              <a:t>e</a:t>
            </a:r>
            <a:r>
              <a:rPr lang="en-GB" altLang="en-US" sz="2400" b="1" baseline="-25000">
                <a:latin typeface="Arial" charset="0"/>
                <a:cs typeface="Arial" charset="0"/>
              </a:rPr>
              <a:t>B</a:t>
            </a:r>
            <a:r>
              <a:rPr lang="en-GB" altLang="en-US" sz="2400">
                <a:latin typeface="Arial" charset="0"/>
                <a:cs typeface="Arial" charset="0"/>
              </a:rPr>
              <a:t>(</a:t>
            </a:r>
            <a:r>
              <a:rPr lang="en-GB" altLang="en-US" sz="2400" b="1">
                <a:latin typeface="Arial" charset="0"/>
                <a:cs typeface="Arial" charset="0"/>
              </a:rPr>
              <a:t>K</a:t>
            </a:r>
            <a:r>
              <a:rPr lang="en-GB" altLang="en-US" sz="2400" b="1" baseline="-25000">
                <a:latin typeface="Arial" charset="0"/>
                <a:cs typeface="Arial" charset="0"/>
              </a:rPr>
              <a:t>S</a:t>
            </a:r>
            <a:r>
              <a:rPr lang="en-GB" altLang="en-US" sz="2400">
                <a:latin typeface="Arial" charset="0"/>
                <a:cs typeface="Arial" charset="0"/>
              </a:rPr>
              <a:t>) to Bob.</a:t>
            </a:r>
          </a:p>
        </p:txBody>
      </p:sp>
      <p:sp>
        <p:nvSpPr>
          <p:cNvPr id="69636" name="AutoShape 3"/>
          <p:cNvSpPr>
            <a:spLocks noChangeArrowheads="1"/>
          </p:cNvSpPr>
          <p:nvPr/>
        </p:nvSpPr>
        <p:spPr bwMode="auto">
          <a:xfrm>
            <a:off x="668338" y="1327150"/>
            <a:ext cx="7759700" cy="46355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Char char="•"/>
            </a:pPr>
            <a:r>
              <a:rPr lang="en-GB" altLang="en-US" sz="2000">
                <a:latin typeface="Arial" charset="0"/>
                <a:cs typeface="Arial" charset="0"/>
              </a:rPr>
              <a:t> </a:t>
            </a:r>
            <a:r>
              <a:rPr lang="en-GB" altLang="en-US" sz="2400">
                <a:latin typeface="Arial" charset="0"/>
                <a:cs typeface="Arial" charset="0"/>
              </a:rPr>
              <a:t>Alice wants to send secret e-mail message, </a:t>
            </a:r>
            <a:r>
              <a:rPr lang="en-GB" altLang="en-US" sz="2400" b="1">
                <a:solidFill>
                  <a:srgbClr val="0000FF"/>
                </a:solidFill>
                <a:latin typeface="Arial" charset="0"/>
                <a:cs typeface="Arial" charset="0"/>
              </a:rPr>
              <a:t>m</a:t>
            </a:r>
            <a:r>
              <a:rPr lang="en-GB" altLang="en-US" sz="2400">
                <a:latin typeface="Arial" charset="0"/>
                <a:cs typeface="Arial" charset="0"/>
              </a:rPr>
              <a:t>, to Bob.</a:t>
            </a:r>
          </a:p>
        </p:txBody>
      </p:sp>
      <p:pic>
        <p:nvPicPr>
          <p:cNvPr id="696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975" y="1952625"/>
            <a:ext cx="7013575" cy="249237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038" name="Text Box 6"/>
          <p:cNvSpPr txBox="1">
            <a:spLocks noChangeArrowheads="1"/>
          </p:cNvSpPr>
          <p:nvPr/>
        </p:nvSpPr>
        <p:spPr bwMode="auto">
          <a:xfrm>
            <a:off x="0" y="7620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FF"/>
                </a:solidFill>
              </a:rPr>
              <a:t>Confidentiality</a:t>
            </a:r>
            <a:endParaRPr lang="en-GB" sz="2800" b="1">
              <a:solidFill>
                <a:srgbClr val="3333FF"/>
              </a:solidFill>
            </a:endParaRPr>
          </a:p>
        </p:txBody>
      </p:sp>
      <p:sp>
        <p:nvSpPr>
          <p:cNvPr id="44039" name="Text Box 7"/>
          <p:cNvSpPr txBox="1">
            <a:spLocks noChangeArrowheads="1"/>
          </p:cNvSpPr>
          <p:nvPr/>
        </p:nvSpPr>
        <p:spPr bwMode="auto">
          <a:xfrm>
            <a:off x="1219200" y="6375400"/>
            <a:ext cx="79248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a:solidFill>
                  <a:srgbClr val="3333CC"/>
                </a:solidFill>
              </a:rPr>
              <a:t>Tools:  Symmetric Session key + Public key cryptography</a:t>
            </a:r>
            <a:endParaRPr lang="en-US" sz="2000" b="1" u="sng">
              <a:solidFill>
                <a:srgbClr val="3333CC"/>
              </a:solidFill>
            </a:endParaRPr>
          </a:p>
        </p:txBody>
      </p:sp>
      <p:sp>
        <p:nvSpPr>
          <p:cNvPr id="69640" name="Oval 8"/>
          <p:cNvSpPr>
            <a:spLocks noChangeArrowheads="1"/>
          </p:cNvSpPr>
          <p:nvPr/>
        </p:nvSpPr>
        <p:spPr bwMode="auto">
          <a:xfrm>
            <a:off x="2362200" y="533400"/>
            <a:ext cx="990600" cy="6096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400">
                <a:solidFill>
                  <a:srgbClr val="FFFFFF"/>
                </a:solidFill>
                <a:latin typeface="Times New Roman" pitchFamily="18" charset="0"/>
              </a:rPr>
              <a:t>SE </a:t>
            </a:r>
            <a:r>
              <a:rPr lang="en-US" altLang="en-US" sz="2400">
                <a:solidFill>
                  <a:srgbClr val="FFFF00"/>
                </a:solidFill>
                <a:latin typeface="Times New Roman" pitchFamily="18" charset="0"/>
              </a:rPr>
              <a:t>v</a:t>
            </a:r>
            <a:r>
              <a:rPr lang="en-US" altLang="en-US" sz="2400" b="1">
                <a:solidFill>
                  <a:srgbClr val="FFFF00"/>
                </a:solidFill>
                <a:latin typeface="Times New Roman" pitchFamily="18" charset="0"/>
              </a:rPr>
              <a:t>1</a:t>
            </a:r>
          </a:p>
        </p:txBody>
      </p:sp>
    </p:spTree>
    <p:extLst>
      <p:ext uri="{BB962C8B-B14F-4D97-AF65-F5344CB8AC3E}">
        <p14:creationId xmlns:p14="http://schemas.microsoft.com/office/powerpoint/2010/main" val="203218307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4038"/>
                                        </p:tgtEl>
                                        <p:attrNameLst>
                                          <p:attrName>style.visibility</p:attrName>
                                        </p:attrNameLst>
                                      </p:cBhvr>
                                      <p:to>
                                        <p:strVal val="visible"/>
                                      </p:to>
                                    </p:set>
                                    <p:anim calcmode="lin" valueType="num">
                                      <p:cBhvr>
                                        <p:cTn id="7" dur="500" fill="hold"/>
                                        <p:tgtEl>
                                          <p:spTgt spid="44038"/>
                                        </p:tgtEl>
                                        <p:attrNameLst>
                                          <p:attrName>ppt_w</p:attrName>
                                        </p:attrNameLst>
                                      </p:cBhvr>
                                      <p:tavLst>
                                        <p:tav tm="0">
                                          <p:val>
                                            <p:fltVal val="0"/>
                                          </p:val>
                                        </p:tav>
                                        <p:tav tm="100000">
                                          <p:val>
                                            <p:strVal val="#ppt_w"/>
                                          </p:val>
                                        </p:tav>
                                      </p:tavLst>
                                    </p:anim>
                                    <p:anim calcmode="lin" valueType="num">
                                      <p:cBhvr>
                                        <p:cTn id="8" dur="500" fill="hold"/>
                                        <p:tgtEl>
                                          <p:spTgt spid="44038"/>
                                        </p:tgtEl>
                                        <p:attrNameLst>
                                          <p:attrName>ppt_h</p:attrName>
                                        </p:attrNameLst>
                                      </p:cBhvr>
                                      <p:tavLst>
                                        <p:tav tm="0">
                                          <p:val>
                                            <p:fltVal val="0"/>
                                          </p:val>
                                        </p:tav>
                                        <p:tav tm="100000">
                                          <p:val>
                                            <p:strVal val="#ppt_h"/>
                                          </p:val>
                                        </p:tav>
                                      </p:tavLst>
                                    </p:anim>
                                    <p:animEffect transition="in" filter="fade">
                                      <p:cBhvr>
                                        <p:cTn id="9" dur="500"/>
                                        <p:tgtEl>
                                          <p:spTgt spid="44038"/>
                                        </p:tgtEl>
                                      </p:cBhvr>
                                    </p:animEffect>
                                  </p:childTnLst>
                                </p:cTn>
                              </p:par>
                            </p:childTnLst>
                          </p:cTn>
                        </p:par>
                        <p:par>
                          <p:cTn id="10" fill="hold" nodeType="afterGroup">
                            <p:stCondLst>
                              <p:cond delay="500"/>
                            </p:stCondLst>
                            <p:childTnLst>
                              <p:par>
                                <p:cTn id="11" presetID="39" presetClass="entr" presetSubtype="0" accel="100000" fill="hold" grpId="0" nodeType="afterEffect">
                                  <p:stCondLst>
                                    <p:cond delay="0"/>
                                  </p:stCondLst>
                                  <p:childTnLst>
                                    <p:set>
                                      <p:cBhvr>
                                        <p:cTn id="12" dur="1" fill="hold">
                                          <p:stCondLst>
                                            <p:cond delay="0"/>
                                          </p:stCondLst>
                                        </p:cTn>
                                        <p:tgtEl>
                                          <p:spTgt spid="44039"/>
                                        </p:tgtEl>
                                        <p:attrNameLst>
                                          <p:attrName>style.visibility</p:attrName>
                                        </p:attrNameLst>
                                      </p:cBhvr>
                                      <p:to>
                                        <p:strVal val="visible"/>
                                      </p:to>
                                    </p:set>
                                    <p:anim calcmode="lin" valueType="num">
                                      <p:cBhvr>
                                        <p:cTn id="13" dur="500" fill="hold"/>
                                        <p:tgtEl>
                                          <p:spTgt spid="44039"/>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44039"/>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44039"/>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440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animBg="1"/>
      <p:bldP spid="4403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533400" y="0"/>
            <a:ext cx="7772400" cy="6096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smtClean="0">
                <a:effectLst>
                  <a:outerShdw blurRad="38100" dist="38100" dir="2700000" algn="tl">
                    <a:srgbClr val="000000"/>
                  </a:outerShdw>
                </a:effectLst>
              </a:rPr>
              <a:t>Secure e-mail (continued)</a:t>
            </a:r>
          </a:p>
        </p:txBody>
      </p:sp>
      <p:sp>
        <p:nvSpPr>
          <p:cNvPr id="70659" name="Text Box 2"/>
          <p:cNvSpPr txBox="1">
            <a:spLocks noChangeArrowheads="1"/>
          </p:cNvSpPr>
          <p:nvPr/>
        </p:nvSpPr>
        <p:spPr bwMode="auto">
          <a:xfrm>
            <a:off x="517525" y="1358900"/>
            <a:ext cx="74437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nSpc>
                <a:spcPct val="92000"/>
              </a:lnSpc>
              <a:spcBef>
                <a:spcPct val="0"/>
              </a:spcBef>
              <a:buClr>
                <a:srgbClr val="000000"/>
              </a:buClr>
              <a:buSzPct val="100000"/>
              <a:buFont typeface="Times New Roman" pitchFamily="18" charset="0"/>
              <a:buChar char="•"/>
            </a:pPr>
            <a:r>
              <a:rPr lang="en-GB" altLang="en-US" sz="2000" dirty="0">
                <a:latin typeface="Arial" charset="0"/>
                <a:cs typeface="Arial" charset="0"/>
              </a:rPr>
              <a:t> </a:t>
            </a:r>
            <a:r>
              <a:rPr lang="en-GB" altLang="en-US" sz="2400" dirty="0">
                <a:latin typeface="Arial" charset="0"/>
                <a:cs typeface="Arial" charset="0"/>
              </a:rPr>
              <a:t>Alice wants to provide sender authentication and message integrity.</a:t>
            </a:r>
          </a:p>
        </p:txBody>
      </p:sp>
      <p:sp>
        <p:nvSpPr>
          <p:cNvPr id="70660" name="AutoShape 3"/>
          <p:cNvSpPr>
            <a:spLocks noChangeArrowheads="1"/>
          </p:cNvSpPr>
          <p:nvPr/>
        </p:nvSpPr>
        <p:spPr bwMode="auto">
          <a:xfrm>
            <a:off x="504825" y="5183188"/>
            <a:ext cx="8307388" cy="822325"/>
          </a:xfrm>
          <a:prstGeom prst="roundRect">
            <a:avLst>
              <a:gd name="adj" fmla="val 1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nSpc>
                <a:spcPct val="92000"/>
              </a:lnSpc>
              <a:spcBef>
                <a:spcPct val="0"/>
              </a:spcBef>
              <a:buClr>
                <a:srgbClr val="000000"/>
              </a:buClr>
              <a:buSzPct val="100000"/>
              <a:buFont typeface="Times New Roman" pitchFamily="18" charset="0"/>
              <a:buChar char="•"/>
            </a:pPr>
            <a:r>
              <a:rPr lang="en-GB" altLang="en-US" sz="2000">
                <a:latin typeface="Arial" charset="0"/>
                <a:cs typeface="Arial" charset="0"/>
              </a:rPr>
              <a:t>  </a:t>
            </a:r>
            <a:r>
              <a:rPr lang="en-GB" altLang="en-US" sz="2400">
                <a:latin typeface="Arial" charset="0"/>
                <a:cs typeface="Arial" charset="0"/>
              </a:rPr>
              <a:t>Alice digitally signs message.</a:t>
            </a:r>
          </a:p>
          <a:p>
            <a:pPr>
              <a:spcBef>
                <a:spcPct val="0"/>
              </a:spcBef>
              <a:buClr>
                <a:srgbClr val="000000"/>
              </a:buClr>
              <a:buSzPct val="100000"/>
              <a:buFont typeface="Comic Sans MS" pitchFamily="66" charset="0"/>
              <a:buChar char="•"/>
            </a:pPr>
            <a:r>
              <a:rPr lang="en-GB" altLang="en-US" sz="2400">
                <a:latin typeface="Arial" charset="0"/>
                <a:cs typeface="Arial" charset="0"/>
              </a:rPr>
              <a:t>  sends both message (in the clear) and digital signature.</a:t>
            </a:r>
          </a:p>
        </p:txBody>
      </p:sp>
      <p:pic>
        <p:nvPicPr>
          <p:cNvPr id="706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2335213"/>
            <a:ext cx="8189913" cy="26924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0" y="7620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FF"/>
                </a:solidFill>
              </a:rPr>
              <a:t>Confidentiality + Authentication + Message Integrity</a:t>
            </a:r>
            <a:endParaRPr lang="en-GB" sz="2800" b="1">
              <a:solidFill>
                <a:srgbClr val="3333FF"/>
              </a:solidFill>
            </a:endParaRPr>
          </a:p>
        </p:txBody>
      </p:sp>
      <p:sp>
        <p:nvSpPr>
          <p:cNvPr id="45063" name="Oval 7"/>
          <p:cNvSpPr>
            <a:spLocks noChangeArrowheads="1"/>
          </p:cNvSpPr>
          <p:nvPr/>
        </p:nvSpPr>
        <p:spPr bwMode="auto">
          <a:xfrm>
            <a:off x="381000" y="609600"/>
            <a:ext cx="990600" cy="6096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5400">
                <a:solidFill>
                  <a:srgbClr val="FF0000"/>
                </a:solidFill>
                <a:latin typeface="Times New Roman" pitchFamily="18" charset="0"/>
              </a:rPr>
              <a:t>X</a:t>
            </a:r>
          </a:p>
        </p:txBody>
      </p:sp>
      <p:sp>
        <p:nvSpPr>
          <p:cNvPr id="45064" name="Text Box 8"/>
          <p:cNvSpPr txBox="1">
            <a:spLocks noChangeArrowheads="1"/>
          </p:cNvSpPr>
          <p:nvPr/>
        </p:nvSpPr>
        <p:spPr bwMode="auto">
          <a:xfrm>
            <a:off x="1219200" y="6375400"/>
            <a:ext cx="79248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a:solidFill>
                  <a:srgbClr val="3333CC"/>
                </a:solidFill>
              </a:rPr>
              <a:t>Tools:  Hash Function + Digital Signature</a:t>
            </a:r>
            <a:endParaRPr lang="en-US" sz="2000" b="1" u="sng">
              <a:solidFill>
                <a:srgbClr val="3333CC"/>
              </a:solidFill>
            </a:endParaRPr>
          </a:p>
        </p:txBody>
      </p:sp>
      <p:sp>
        <p:nvSpPr>
          <p:cNvPr id="70665" name="Oval 9"/>
          <p:cNvSpPr>
            <a:spLocks noChangeArrowheads="1"/>
          </p:cNvSpPr>
          <p:nvPr/>
        </p:nvSpPr>
        <p:spPr bwMode="auto">
          <a:xfrm>
            <a:off x="7086600" y="457200"/>
            <a:ext cx="990600" cy="6096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400">
                <a:solidFill>
                  <a:srgbClr val="FFFFFF"/>
                </a:solidFill>
                <a:latin typeface="Times New Roman" pitchFamily="18" charset="0"/>
              </a:rPr>
              <a:t>SE </a:t>
            </a:r>
            <a:r>
              <a:rPr lang="en-US" altLang="en-US" sz="2400">
                <a:solidFill>
                  <a:srgbClr val="FFFF00"/>
                </a:solidFill>
                <a:latin typeface="Times New Roman" pitchFamily="18" charset="0"/>
              </a:rPr>
              <a:t>v</a:t>
            </a:r>
            <a:r>
              <a:rPr lang="en-US" altLang="en-US" sz="2400" b="1">
                <a:solidFill>
                  <a:srgbClr val="FFFF00"/>
                </a:solidFill>
                <a:latin typeface="Times New Roman" pitchFamily="18" charset="0"/>
              </a:rPr>
              <a:t>2</a:t>
            </a:r>
          </a:p>
        </p:txBody>
      </p:sp>
    </p:spTree>
    <p:extLst>
      <p:ext uri="{BB962C8B-B14F-4D97-AF65-F5344CB8AC3E}">
        <p14:creationId xmlns:p14="http://schemas.microsoft.com/office/powerpoint/2010/main" val="30149131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5062"/>
                                        </p:tgtEl>
                                        <p:attrNameLst>
                                          <p:attrName>style.visibility</p:attrName>
                                        </p:attrNameLst>
                                      </p:cBhvr>
                                      <p:to>
                                        <p:strVal val="visible"/>
                                      </p:to>
                                    </p:set>
                                    <p:anim calcmode="lin" valueType="num">
                                      <p:cBhvr>
                                        <p:cTn id="7" dur="500" fill="hold"/>
                                        <p:tgtEl>
                                          <p:spTgt spid="45062"/>
                                        </p:tgtEl>
                                        <p:attrNameLst>
                                          <p:attrName>ppt_w</p:attrName>
                                        </p:attrNameLst>
                                      </p:cBhvr>
                                      <p:tavLst>
                                        <p:tav tm="0">
                                          <p:val>
                                            <p:fltVal val="0"/>
                                          </p:val>
                                        </p:tav>
                                        <p:tav tm="100000">
                                          <p:val>
                                            <p:strVal val="#ppt_w"/>
                                          </p:val>
                                        </p:tav>
                                      </p:tavLst>
                                    </p:anim>
                                    <p:anim calcmode="lin" valueType="num">
                                      <p:cBhvr>
                                        <p:cTn id="8" dur="500" fill="hold"/>
                                        <p:tgtEl>
                                          <p:spTgt spid="45062"/>
                                        </p:tgtEl>
                                        <p:attrNameLst>
                                          <p:attrName>ppt_h</p:attrName>
                                        </p:attrNameLst>
                                      </p:cBhvr>
                                      <p:tavLst>
                                        <p:tav tm="0">
                                          <p:val>
                                            <p:fltVal val="0"/>
                                          </p:val>
                                        </p:tav>
                                        <p:tav tm="100000">
                                          <p:val>
                                            <p:strVal val="#ppt_h"/>
                                          </p:val>
                                        </p:tav>
                                      </p:tavLst>
                                    </p:anim>
                                    <p:animEffect transition="in" filter="fade">
                                      <p:cBhvr>
                                        <p:cTn id="9" dur="500"/>
                                        <p:tgtEl>
                                          <p:spTgt spid="45062"/>
                                        </p:tgtEl>
                                      </p:cBhvr>
                                    </p:animEffect>
                                  </p:childTnLst>
                                </p:cTn>
                              </p:par>
                            </p:childTnLst>
                          </p:cTn>
                        </p:par>
                        <p:par>
                          <p:cTn id="10" fill="hold" nodeType="afterGroup">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45063"/>
                                        </p:tgtEl>
                                        <p:attrNameLst>
                                          <p:attrName>style.visibility</p:attrName>
                                        </p:attrNameLst>
                                      </p:cBhvr>
                                      <p:to>
                                        <p:strVal val="visible"/>
                                      </p:to>
                                    </p:set>
                                    <p:anim calcmode="lin" valueType="num">
                                      <p:cBhvr>
                                        <p:cTn id="13" dur="500" fill="hold"/>
                                        <p:tgtEl>
                                          <p:spTgt spid="45063"/>
                                        </p:tgtEl>
                                        <p:attrNameLst>
                                          <p:attrName>ppt_w</p:attrName>
                                        </p:attrNameLst>
                                      </p:cBhvr>
                                      <p:tavLst>
                                        <p:tav tm="0">
                                          <p:val>
                                            <p:fltVal val="0"/>
                                          </p:val>
                                        </p:tav>
                                        <p:tav tm="100000">
                                          <p:val>
                                            <p:strVal val="#ppt_w"/>
                                          </p:val>
                                        </p:tav>
                                      </p:tavLst>
                                    </p:anim>
                                    <p:anim calcmode="lin" valueType="num">
                                      <p:cBhvr>
                                        <p:cTn id="14" dur="500" fill="hold"/>
                                        <p:tgtEl>
                                          <p:spTgt spid="45063"/>
                                        </p:tgtEl>
                                        <p:attrNameLst>
                                          <p:attrName>ppt_h</p:attrName>
                                        </p:attrNameLst>
                                      </p:cBhvr>
                                      <p:tavLst>
                                        <p:tav tm="0">
                                          <p:val>
                                            <p:fltVal val="0"/>
                                          </p:val>
                                        </p:tav>
                                        <p:tav tm="100000">
                                          <p:val>
                                            <p:strVal val="#ppt_h"/>
                                          </p:val>
                                        </p:tav>
                                      </p:tavLst>
                                    </p:anim>
                                    <p:animEffect transition="in" filter="fade">
                                      <p:cBhvr>
                                        <p:cTn id="15" dur="500"/>
                                        <p:tgtEl>
                                          <p:spTgt spid="45063"/>
                                        </p:tgtEl>
                                      </p:cBhvr>
                                    </p:animEffect>
                                  </p:childTnLst>
                                </p:cTn>
                              </p:par>
                            </p:childTnLst>
                          </p:cTn>
                        </p:par>
                        <p:par>
                          <p:cTn id="16" fill="hold" nodeType="afterGroup">
                            <p:stCondLst>
                              <p:cond delay="1000"/>
                            </p:stCondLst>
                            <p:childTnLst>
                              <p:par>
                                <p:cTn id="17" presetID="39" presetClass="entr" presetSubtype="0" accel="100000" fill="hold" grpId="0" nodeType="afterEffect">
                                  <p:stCondLst>
                                    <p:cond delay="0"/>
                                  </p:stCondLst>
                                  <p:childTnLst>
                                    <p:set>
                                      <p:cBhvr>
                                        <p:cTn id="18" dur="1" fill="hold">
                                          <p:stCondLst>
                                            <p:cond delay="0"/>
                                          </p:stCondLst>
                                        </p:cTn>
                                        <p:tgtEl>
                                          <p:spTgt spid="45064"/>
                                        </p:tgtEl>
                                        <p:attrNameLst>
                                          <p:attrName>style.visibility</p:attrName>
                                        </p:attrNameLst>
                                      </p:cBhvr>
                                      <p:to>
                                        <p:strVal val="visible"/>
                                      </p:to>
                                    </p:set>
                                    <p:anim calcmode="lin" valueType="num">
                                      <p:cBhvr>
                                        <p:cTn id="19" dur="500" fill="hold"/>
                                        <p:tgtEl>
                                          <p:spTgt spid="45064"/>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45064"/>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45064"/>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450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animBg="1"/>
      <p:bldP spid="45063" grpId="0"/>
      <p:bldP spid="4506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533400" y="0"/>
            <a:ext cx="7772400" cy="5334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800" b="1" smtClean="0">
                <a:effectLst>
                  <a:outerShdw blurRad="38100" dist="38100" dir="2700000" algn="tl">
                    <a:srgbClr val="000000"/>
                  </a:outerShdw>
                </a:effectLst>
              </a:rPr>
              <a:t>Secure e-mail (continued)</a:t>
            </a:r>
          </a:p>
        </p:txBody>
      </p:sp>
      <p:sp>
        <p:nvSpPr>
          <p:cNvPr id="71683" name="AutoShape 2"/>
          <p:cNvSpPr>
            <a:spLocks noChangeArrowheads="1"/>
          </p:cNvSpPr>
          <p:nvPr/>
        </p:nvSpPr>
        <p:spPr bwMode="auto">
          <a:xfrm>
            <a:off x="527050" y="1314450"/>
            <a:ext cx="7747000" cy="774700"/>
          </a:xfrm>
          <a:prstGeom prst="roundRect">
            <a:avLst>
              <a:gd name="adj" fmla="val 1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nSpc>
                <a:spcPct val="92000"/>
              </a:lnSpc>
              <a:spcBef>
                <a:spcPct val="0"/>
              </a:spcBef>
              <a:buClr>
                <a:srgbClr val="000000"/>
              </a:buClr>
              <a:buSzPct val="100000"/>
              <a:buFont typeface="Times New Roman" pitchFamily="18" charset="0"/>
              <a:buChar char="•"/>
            </a:pPr>
            <a:r>
              <a:rPr lang="en-GB" altLang="en-US" sz="2000">
                <a:latin typeface="Arial" charset="0"/>
                <a:cs typeface="Arial" charset="0"/>
              </a:rPr>
              <a:t> </a:t>
            </a:r>
            <a:r>
              <a:rPr lang="en-GB" altLang="en-US" sz="2400">
                <a:latin typeface="Arial" charset="0"/>
                <a:cs typeface="Arial" charset="0"/>
              </a:rPr>
              <a:t>Alice wants to provide secrecy, sender authentication, </a:t>
            </a:r>
            <a:br>
              <a:rPr lang="en-GB" altLang="en-US" sz="2400">
                <a:latin typeface="Arial" charset="0"/>
                <a:cs typeface="Arial" charset="0"/>
              </a:rPr>
            </a:br>
            <a:r>
              <a:rPr lang="en-GB" altLang="en-US" sz="2400">
                <a:latin typeface="Arial" charset="0"/>
                <a:cs typeface="Arial" charset="0"/>
              </a:rPr>
              <a:t>   message integrity.</a:t>
            </a:r>
          </a:p>
        </p:txBody>
      </p:sp>
      <p:sp>
        <p:nvSpPr>
          <p:cNvPr id="71684" name="Text Box 3"/>
          <p:cNvSpPr txBox="1">
            <a:spLocks noChangeArrowheads="1"/>
          </p:cNvSpPr>
          <p:nvPr/>
        </p:nvSpPr>
        <p:spPr bwMode="auto">
          <a:xfrm>
            <a:off x="874713" y="5508625"/>
            <a:ext cx="7591425"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2400" i="1" u="sng" dirty="0">
                <a:latin typeface="Arial" charset="0"/>
                <a:cs typeface="Arial" charset="0"/>
              </a:rPr>
              <a:t>Note:</a:t>
            </a:r>
            <a:r>
              <a:rPr lang="en-GB" altLang="en-US" sz="2400" dirty="0">
                <a:latin typeface="Arial" charset="0"/>
                <a:cs typeface="Arial" charset="0"/>
              </a:rPr>
              <a:t> Alice uses both her private key, Bob's public </a:t>
            </a:r>
            <a:r>
              <a:rPr lang="en-GB" altLang="en-US" sz="2400" dirty="0" smtClean="0">
                <a:latin typeface="Arial" charset="0"/>
                <a:cs typeface="Arial" charset="0"/>
              </a:rPr>
              <a:t>key and a symmetric key.</a:t>
            </a:r>
            <a:endParaRPr lang="en-GB" altLang="en-US" sz="2400" dirty="0">
              <a:latin typeface="Arial" charset="0"/>
              <a:cs typeface="Arial" charset="0"/>
            </a:endParaRPr>
          </a:p>
        </p:txBody>
      </p:sp>
      <p:pic>
        <p:nvPicPr>
          <p:cNvPr id="716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50" y="2259013"/>
            <a:ext cx="7526338" cy="29829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86" name="Text Box 6"/>
          <p:cNvSpPr txBox="1">
            <a:spLocks noChangeArrowheads="1"/>
          </p:cNvSpPr>
          <p:nvPr/>
        </p:nvSpPr>
        <p:spPr bwMode="auto">
          <a:xfrm>
            <a:off x="0" y="6096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FF"/>
                </a:solidFill>
              </a:rPr>
              <a:t>Confidentiality + Authentication + Message Integrity</a:t>
            </a:r>
            <a:endParaRPr lang="en-GB" sz="2800" b="1">
              <a:solidFill>
                <a:srgbClr val="3333FF"/>
              </a:solidFill>
            </a:endParaRPr>
          </a:p>
        </p:txBody>
      </p:sp>
      <p:sp>
        <p:nvSpPr>
          <p:cNvPr id="71687" name="Oval 7"/>
          <p:cNvSpPr>
            <a:spLocks noChangeArrowheads="1"/>
          </p:cNvSpPr>
          <p:nvPr/>
        </p:nvSpPr>
        <p:spPr bwMode="auto">
          <a:xfrm>
            <a:off x="7086600" y="304800"/>
            <a:ext cx="990600" cy="6096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400">
                <a:solidFill>
                  <a:srgbClr val="FFFFFF"/>
                </a:solidFill>
                <a:latin typeface="Times New Roman" pitchFamily="18" charset="0"/>
              </a:rPr>
              <a:t>SE </a:t>
            </a:r>
            <a:r>
              <a:rPr lang="en-US" altLang="en-US" sz="2400">
                <a:solidFill>
                  <a:srgbClr val="FFFF00"/>
                </a:solidFill>
                <a:latin typeface="Times New Roman" pitchFamily="18" charset="0"/>
              </a:rPr>
              <a:t>v</a:t>
            </a:r>
            <a:r>
              <a:rPr lang="en-US" altLang="en-US" sz="2400" b="1">
                <a:solidFill>
                  <a:srgbClr val="FFFF00"/>
                </a:solidFill>
                <a:latin typeface="Times New Roman" pitchFamily="18" charset="0"/>
              </a:rPr>
              <a:t>3</a:t>
            </a:r>
          </a:p>
        </p:txBody>
      </p:sp>
      <p:sp>
        <p:nvSpPr>
          <p:cNvPr id="70664" name="Text Box 8"/>
          <p:cNvSpPr txBox="1">
            <a:spLocks noChangeArrowheads="1"/>
          </p:cNvSpPr>
          <p:nvPr/>
        </p:nvSpPr>
        <p:spPr bwMode="auto">
          <a:xfrm>
            <a:off x="5775325" y="2936875"/>
            <a:ext cx="347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defRPr/>
            </a:pPr>
            <a:r>
              <a:rPr lang="en-US" b="1" smtClean="0">
                <a:solidFill>
                  <a:srgbClr val="FF0000"/>
                </a:solidFill>
                <a:effectLst>
                  <a:outerShdw blurRad="38100" dist="38100" dir="2700000" algn="tl">
                    <a:srgbClr val="000000">
                      <a:alpha val="43137"/>
                    </a:srgbClr>
                  </a:outerShdw>
                </a:effectLst>
              </a:rPr>
              <a:t>Confidentiality measures</a:t>
            </a:r>
          </a:p>
        </p:txBody>
      </p:sp>
      <p:sp>
        <p:nvSpPr>
          <p:cNvPr id="70665" name="Text Box 9"/>
          <p:cNvSpPr txBox="1">
            <a:spLocks noChangeArrowheads="1"/>
          </p:cNvSpPr>
          <p:nvPr/>
        </p:nvSpPr>
        <p:spPr bwMode="auto">
          <a:xfrm>
            <a:off x="0" y="3124200"/>
            <a:ext cx="2535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defRPr/>
            </a:pPr>
            <a:r>
              <a:rPr lang="en-US" b="1" dirty="0" smtClean="0">
                <a:solidFill>
                  <a:srgbClr val="FF0000"/>
                </a:solidFill>
                <a:effectLst>
                  <a:outerShdw blurRad="38100" dist="38100" dir="2700000" algn="tl">
                    <a:srgbClr val="000000">
                      <a:alpha val="43137"/>
                    </a:srgbClr>
                  </a:outerShdw>
                </a:effectLst>
              </a:rPr>
              <a:t>Authentication + </a:t>
            </a:r>
          </a:p>
          <a:p>
            <a:pPr>
              <a:defRPr/>
            </a:pPr>
            <a:r>
              <a:rPr lang="en-US" b="1" dirty="0" smtClean="0">
                <a:solidFill>
                  <a:srgbClr val="FF0000"/>
                </a:solidFill>
                <a:effectLst>
                  <a:outerShdw blurRad="38100" dist="38100" dir="2700000" algn="tl">
                    <a:srgbClr val="000000">
                      <a:alpha val="43137"/>
                    </a:srgbClr>
                  </a:outerShdw>
                </a:effectLst>
              </a:rPr>
              <a:t>Message Integrity</a:t>
            </a:r>
          </a:p>
        </p:txBody>
      </p:sp>
    </p:spTree>
    <p:extLst>
      <p:ext uri="{BB962C8B-B14F-4D97-AF65-F5344CB8AC3E}">
        <p14:creationId xmlns:p14="http://schemas.microsoft.com/office/powerpoint/2010/main" val="174487388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6086"/>
                                        </p:tgtEl>
                                        <p:attrNameLst>
                                          <p:attrName>style.visibility</p:attrName>
                                        </p:attrNameLst>
                                      </p:cBhvr>
                                      <p:to>
                                        <p:strVal val="visible"/>
                                      </p:to>
                                    </p:set>
                                    <p:anim calcmode="lin" valueType="num">
                                      <p:cBhvr>
                                        <p:cTn id="7" dur="500" fill="hold"/>
                                        <p:tgtEl>
                                          <p:spTgt spid="46086"/>
                                        </p:tgtEl>
                                        <p:attrNameLst>
                                          <p:attrName>ppt_w</p:attrName>
                                        </p:attrNameLst>
                                      </p:cBhvr>
                                      <p:tavLst>
                                        <p:tav tm="0">
                                          <p:val>
                                            <p:fltVal val="0"/>
                                          </p:val>
                                        </p:tav>
                                        <p:tav tm="100000">
                                          <p:val>
                                            <p:strVal val="#ppt_w"/>
                                          </p:val>
                                        </p:tav>
                                      </p:tavLst>
                                    </p:anim>
                                    <p:anim calcmode="lin" valueType="num">
                                      <p:cBhvr>
                                        <p:cTn id="8" dur="500" fill="hold"/>
                                        <p:tgtEl>
                                          <p:spTgt spid="46086"/>
                                        </p:tgtEl>
                                        <p:attrNameLst>
                                          <p:attrName>ppt_h</p:attrName>
                                        </p:attrNameLst>
                                      </p:cBhvr>
                                      <p:tavLst>
                                        <p:tav tm="0">
                                          <p:val>
                                            <p:fltVal val="0"/>
                                          </p:val>
                                        </p:tav>
                                        <p:tav tm="100000">
                                          <p:val>
                                            <p:strVal val="#ppt_h"/>
                                          </p:val>
                                        </p:tav>
                                      </p:tavLst>
                                    </p:anim>
                                    <p:animEffect transition="in" filter="fade">
                                      <p:cBhvr>
                                        <p:cTn id="9" dur="5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0" y="0"/>
            <a:ext cx="9144000" cy="1143000"/>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sz="4000" b="1" dirty="0">
              <a:solidFill>
                <a:schemeClr val="bg1"/>
              </a:solidFill>
              <a:effectLst>
                <a:outerShdw blurRad="38100" dist="38100" dir="2700000" algn="tl">
                  <a:srgbClr val="000000">
                    <a:alpha val="43137"/>
                  </a:srgbClr>
                </a:outerShdw>
              </a:effectLst>
              <a:latin typeface="Arial" charset="0"/>
              <a:ea typeface="+mj-ea"/>
              <a:cs typeface="+mj-cs"/>
            </a:endParaRPr>
          </a:p>
        </p:txBody>
      </p:sp>
      <p:sp>
        <p:nvSpPr>
          <p:cNvPr id="38915" name="Rectangle 3"/>
          <p:cNvSpPr>
            <a:spLocks noGrp="1" noChangeArrowheads="1"/>
          </p:cNvSpPr>
          <p:nvPr>
            <p:ph type="body" idx="4294967295"/>
          </p:nvPr>
        </p:nvSpPr>
        <p:spPr>
          <a:xfrm>
            <a:off x="544513" y="1810792"/>
            <a:ext cx="8077200" cy="763588"/>
          </a:xfrm>
          <a:solidFill>
            <a:srgbClr val="C6E6A2"/>
          </a:solidFill>
          <a:ln>
            <a:solidFill>
              <a:srgbClr val="00B0F0"/>
            </a:solidFill>
          </a:ln>
          <a:effectLst>
            <a:outerShdw blurRad="50800" dist="38100" dir="8100000" algn="tr" rotWithShape="0">
              <a:prstClr val="black">
                <a:alpha val="40000"/>
              </a:prstClr>
            </a:outerShdw>
          </a:effectLst>
        </p:spPr>
        <p:txBody>
          <a:bodyPr/>
          <a:lstStyle/>
          <a:p>
            <a:pPr marL="457200" lvl="1" indent="0">
              <a:buNone/>
            </a:pPr>
            <a:r>
              <a:rPr lang="en-US" b="1" dirty="0" err="1">
                <a:solidFill>
                  <a:srgbClr val="C00000"/>
                </a:solidFill>
                <a:latin typeface="Gill Sans MT" charset="0"/>
              </a:rPr>
              <a:t>M</a:t>
            </a:r>
            <a:r>
              <a:rPr lang="en-US" b="1" dirty="0" err="1" smtClean="0">
                <a:solidFill>
                  <a:srgbClr val="C00000"/>
                </a:solidFill>
                <a:latin typeface="Gill Sans MT" charset="0"/>
              </a:rPr>
              <a:t>onoalphabetic</a:t>
            </a:r>
            <a:r>
              <a:rPr lang="en-US" b="1" dirty="0" smtClean="0">
                <a:solidFill>
                  <a:srgbClr val="C00000"/>
                </a:solidFill>
                <a:latin typeface="Gill Sans MT" charset="0"/>
              </a:rPr>
              <a:t> </a:t>
            </a:r>
            <a:r>
              <a:rPr lang="en-US" b="1" dirty="0">
                <a:solidFill>
                  <a:srgbClr val="C00000"/>
                </a:solidFill>
                <a:latin typeface="Gill Sans MT" charset="0"/>
              </a:rPr>
              <a:t>cipher</a:t>
            </a:r>
            <a:r>
              <a:rPr lang="en-US" dirty="0">
                <a:latin typeface="Gill Sans MT" charset="0"/>
              </a:rPr>
              <a:t>: substitute one letter for another</a:t>
            </a:r>
            <a:endParaRPr lang="en-US" sz="2800" dirty="0">
              <a:latin typeface="Gill Sans MT" charset="0"/>
            </a:endParaRPr>
          </a:p>
        </p:txBody>
      </p:sp>
      <p:sp>
        <p:nvSpPr>
          <p:cNvPr id="38916" name="Rectangle 4"/>
          <p:cNvSpPr>
            <a:spLocks noChangeArrowheads="1"/>
          </p:cNvSpPr>
          <p:nvPr/>
        </p:nvSpPr>
        <p:spPr bwMode="auto">
          <a:xfrm>
            <a:off x="1133956" y="2706688"/>
            <a:ext cx="7203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plaintext:  abcdefghijklmnopqrstuvwxyz</a:t>
            </a:r>
          </a:p>
        </p:txBody>
      </p:sp>
      <p:sp>
        <p:nvSpPr>
          <p:cNvPr id="38917" name="Rectangle 5"/>
          <p:cNvSpPr>
            <a:spLocks noChangeArrowheads="1"/>
          </p:cNvSpPr>
          <p:nvPr/>
        </p:nvSpPr>
        <p:spPr bwMode="auto">
          <a:xfrm>
            <a:off x="969377" y="3486150"/>
            <a:ext cx="7387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ciphertext:  mnbvcxzasdfghjklpoiuytrewq</a:t>
            </a:r>
          </a:p>
        </p:txBody>
      </p:sp>
      <p:sp>
        <p:nvSpPr>
          <p:cNvPr id="38918" name="Line 6"/>
          <p:cNvSpPr>
            <a:spLocks noChangeShapeType="1"/>
          </p:cNvSpPr>
          <p:nvPr/>
        </p:nvSpPr>
        <p:spPr bwMode="auto">
          <a:xfrm>
            <a:off x="3536950" y="3116263"/>
            <a:ext cx="0" cy="4937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
        <p:nvSpPr>
          <p:cNvPr id="38919" name="Line 7"/>
          <p:cNvSpPr>
            <a:spLocks noChangeShapeType="1"/>
          </p:cNvSpPr>
          <p:nvPr/>
        </p:nvSpPr>
        <p:spPr bwMode="auto">
          <a:xfrm>
            <a:off x="8110538" y="3079750"/>
            <a:ext cx="0" cy="4937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
        <p:nvSpPr>
          <p:cNvPr id="38920" name="Rectangle 8"/>
          <p:cNvSpPr>
            <a:spLocks noChangeArrowheads="1"/>
          </p:cNvSpPr>
          <p:nvPr/>
        </p:nvSpPr>
        <p:spPr bwMode="auto">
          <a:xfrm>
            <a:off x="2085440" y="4257675"/>
            <a:ext cx="62796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Plaintext: bob. i love you. alice</a:t>
            </a:r>
          </a:p>
        </p:txBody>
      </p:sp>
      <p:sp>
        <p:nvSpPr>
          <p:cNvPr id="38921" name="Rectangle 9"/>
          <p:cNvSpPr>
            <a:spLocks noChangeArrowheads="1"/>
          </p:cNvSpPr>
          <p:nvPr/>
        </p:nvSpPr>
        <p:spPr bwMode="auto">
          <a:xfrm>
            <a:off x="1928798" y="4683125"/>
            <a:ext cx="6464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ciphertext: nkn. s gktc wky. mgsbc</a:t>
            </a:r>
          </a:p>
        </p:txBody>
      </p:sp>
      <p:sp>
        <p:nvSpPr>
          <p:cNvPr id="38922" name="Text Box 10"/>
          <p:cNvSpPr txBox="1">
            <a:spLocks noChangeArrowheads="1"/>
          </p:cNvSpPr>
          <p:nvPr/>
        </p:nvSpPr>
        <p:spPr bwMode="auto">
          <a:xfrm>
            <a:off x="1184275" y="4192588"/>
            <a:ext cx="7826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000099"/>
                </a:solidFill>
                <a:latin typeface="Arial" charset="0"/>
                <a:cs typeface="Arial" charset="0"/>
              </a:rPr>
              <a:t>e.g.:</a:t>
            </a:r>
          </a:p>
        </p:txBody>
      </p:sp>
      <p:sp>
        <p:nvSpPr>
          <p:cNvPr id="38923" name="Text Box 12"/>
          <p:cNvSpPr txBox="1">
            <a:spLocks noChangeArrowheads="1"/>
          </p:cNvSpPr>
          <p:nvPr/>
        </p:nvSpPr>
        <p:spPr bwMode="auto">
          <a:xfrm>
            <a:off x="1546225" y="5522913"/>
            <a:ext cx="67945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554163">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i="1" dirty="0">
                <a:solidFill>
                  <a:srgbClr val="C00000"/>
                </a:solidFill>
                <a:latin typeface="Gill Sans MT" charset="0"/>
              </a:rPr>
              <a:t>Encryption key: </a:t>
            </a:r>
            <a:r>
              <a:rPr lang="en-US" sz="2800" dirty="0">
                <a:solidFill>
                  <a:srgbClr val="000000"/>
                </a:solidFill>
                <a:latin typeface="Gill Sans MT" charset="0"/>
              </a:rPr>
              <a:t>mapping from set of 26 </a:t>
            </a:r>
            <a:r>
              <a:rPr lang="en-US" sz="2800" dirty="0" smtClean="0">
                <a:solidFill>
                  <a:srgbClr val="000000"/>
                </a:solidFill>
                <a:latin typeface="Gill Sans MT" charset="0"/>
              </a:rPr>
              <a:t>letters to </a:t>
            </a:r>
            <a:r>
              <a:rPr lang="en-US" sz="2800" dirty="0">
                <a:solidFill>
                  <a:srgbClr val="000000"/>
                </a:solidFill>
                <a:latin typeface="Gill Sans MT" charset="0"/>
              </a:rPr>
              <a:t>set of 26 letters</a:t>
            </a:r>
          </a:p>
        </p:txBody>
      </p:sp>
      <p:pic>
        <p:nvPicPr>
          <p:cNvPr id="38925" name="Picture 25" descr="BS00768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1027113" y="5665788"/>
            <a:ext cx="4651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a:spLocks noGrp="1"/>
          </p:cNvSpPr>
          <p:nvPr>
            <p:ph type="sldNum" sz="quarter" idx="12"/>
          </p:nvPr>
        </p:nvSpPr>
        <p:spPr>
          <a:xfrm>
            <a:off x="8456154" y="6512521"/>
            <a:ext cx="68784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rgbClr val="000000"/>
                </a:solidFill>
                <a:latin typeface="Tahoma" charset="0"/>
              </a:rPr>
              <a:t>8</a:t>
            </a:r>
            <a:r>
              <a:rPr lang="en-US" sz="1200" dirty="0" smtClean="0">
                <a:solidFill>
                  <a:srgbClr val="000000"/>
                </a:solidFill>
                <a:latin typeface="Tahoma" charset="0"/>
              </a:rPr>
              <a:t>-</a:t>
            </a:r>
            <a:fld id="{8E8C6E93-DF5B-BC4B-80F9-500DED1EEDCC}" type="slidenum">
              <a:rPr lang="en-US" sz="1200">
                <a:solidFill>
                  <a:srgbClr val="000000"/>
                </a:solidFill>
                <a:latin typeface="Tahoma" charset="0"/>
              </a:rPr>
              <a:pPr/>
              <a:t>15</a:t>
            </a:fld>
            <a:endParaRPr lang="en-US" sz="1200" dirty="0">
              <a:solidFill>
                <a:srgbClr val="000000"/>
              </a:solidFill>
              <a:latin typeface="Tahoma" charset="0"/>
            </a:endParaRPr>
          </a:p>
        </p:txBody>
      </p:sp>
      <p:sp>
        <p:nvSpPr>
          <p:cNvPr id="16" name="Footer Placeholder 2"/>
          <p:cNvSpPr>
            <a:spLocks noGrp="1"/>
          </p:cNvSpPr>
          <p:nvPr>
            <p:ph type="ftr" sz="quarter" idx="11"/>
          </p:nvPr>
        </p:nvSpPr>
        <p:spPr>
          <a:xfrm>
            <a:off x="7831561" y="6508279"/>
            <a:ext cx="721408" cy="254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smtClean="0">
                <a:solidFill>
                  <a:srgbClr val="000000"/>
                </a:solidFill>
                <a:latin typeface="Tahoma" charset="0"/>
                <a:cs typeface="Arial" charset="0"/>
              </a:rPr>
              <a:t>Security</a:t>
            </a:r>
            <a:endParaRPr lang="en-US" sz="1200" dirty="0">
              <a:solidFill>
                <a:srgbClr val="000000"/>
              </a:solidFill>
              <a:latin typeface="Tahoma" charset="0"/>
              <a:cs typeface="Arial" charset="0"/>
            </a:endParaRPr>
          </a:p>
        </p:txBody>
      </p:sp>
      <p:sp>
        <p:nvSpPr>
          <p:cNvPr id="17"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a:solidFill>
                  <a:srgbClr val="C00000"/>
                </a:solidFill>
                <a:latin typeface="Gill Sans MT" charset="0"/>
              </a:rPr>
              <a:t>substitution cipher: </a:t>
            </a:r>
            <a:r>
              <a:rPr lang="en-US" sz="2800" dirty="0">
                <a:solidFill>
                  <a:schemeClr val="tx1"/>
                </a:solidFill>
                <a:latin typeface="Gill Sans MT" charset="0"/>
              </a:rPr>
              <a:t>substituting one thing for </a:t>
            </a:r>
            <a:r>
              <a:rPr lang="en-US" sz="2800" dirty="0" smtClean="0">
                <a:solidFill>
                  <a:schemeClr val="tx1"/>
                </a:solidFill>
                <a:latin typeface="Gill Sans MT" charset="0"/>
              </a:rPr>
              <a:t>another</a:t>
            </a:r>
            <a:endParaRPr lang="en-US" sz="2800" dirty="0">
              <a:solidFill>
                <a:schemeClr val="tx1"/>
              </a:solidFill>
              <a:latin typeface="Gill Sans MT" charset="0"/>
            </a:endParaRPr>
          </a:p>
        </p:txBody>
      </p:sp>
      <p:sp>
        <p:nvSpPr>
          <p:cNvPr id="18" name="TextBox 17"/>
          <p:cNvSpPr txBox="1"/>
          <p:nvPr/>
        </p:nvSpPr>
        <p:spPr>
          <a:xfrm>
            <a:off x="1122387" y="5144790"/>
            <a:ext cx="7081789" cy="40011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26! (in the order 10^26) possible pairings of values</a:t>
            </a:r>
            <a:endParaRPr lang="en-NZ"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426077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304800" y="228600"/>
            <a:ext cx="7772400" cy="9906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smtClean="0">
                <a:effectLst>
                  <a:outerShdw blurRad="38100" dist="38100" dir="2700000" algn="tl">
                    <a:srgbClr val="C0C0C0"/>
                  </a:outerShdw>
                </a:effectLst>
              </a:rPr>
              <a:t>Pretty good privacy (PGP)</a:t>
            </a:r>
          </a:p>
        </p:txBody>
      </p:sp>
      <p:sp>
        <p:nvSpPr>
          <p:cNvPr id="74755" name="Rectangle 2"/>
          <p:cNvSpPr>
            <a:spLocks noGrp="1" noChangeArrowheads="1"/>
          </p:cNvSpPr>
          <p:nvPr>
            <p:ph type="body" idx="1"/>
          </p:nvPr>
        </p:nvSpPr>
        <p:spPr>
          <a:xfrm>
            <a:off x="228600" y="1524000"/>
            <a:ext cx="3810000" cy="4648200"/>
          </a:xfrm>
        </p:spPr>
        <p:txBody>
          <a:bodyPr/>
          <a:lstStyle/>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Internet e-mail encryption scheme, a de-facto standard.</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Uses symmetric key cryptography, public key cryptography, hash function, and digital signature as described.</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Provides secrecy, sender authentication, integrity.</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Inventor, Phil Zimmerman, was target of 3-year federal investigation.</a:t>
            </a:r>
          </a:p>
        </p:txBody>
      </p:sp>
      <p:sp>
        <p:nvSpPr>
          <p:cNvPr id="74757" name="AutoShape 4"/>
          <p:cNvSpPr>
            <a:spLocks noChangeArrowheads="1"/>
          </p:cNvSpPr>
          <p:nvPr/>
        </p:nvSpPr>
        <p:spPr bwMode="auto">
          <a:xfrm>
            <a:off x="4419600" y="3282283"/>
            <a:ext cx="4609420" cy="402291"/>
          </a:xfrm>
          <a:prstGeom prst="roundRect">
            <a:avLst>
              <a:gd name="adj" fmla="val 398"/>
            </a:avLst>
          </a:prstGeom>
          <a:solidFill>
            <a:schemeClr val="bg1">
              <a:lumMod val="85000"/>
            </a:schemeClr>
          </a:solidFill>
          <a:ln>
            <a:solidFill>
              <a:srgbClr val="00B0F0"/>
            </a:solidFill>
          </a:ln>
          <a:extLst/>
        </p:spPr>
        <p:txBody>
          <a:bodyPr wrap="squar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2000" dirty="0" smtClean="0">
                <a:latin typeface="Arial" panose="020B0604020202020204" pitchFamily="34" charset="0"/>
                <a:cs typeface="Arial" panose="020B0604020202020204" pitchFamily="34" charset="0"/>
              </a:rPr>
              <a:t>Sample PGP </a:t>
            </a:r>
            <a:r>
              <a:rPr lang="en-GB" altLang="en-US" sz="2000" dirty="0">
                <a:latin typeface="Arial" panose="020B0604020202020204" pitchFamily="34" charset="0"/>
                <a:cs typeface="Arial" panose="020B0604020202020204" pitchFamily="34" charset="0"/>
              </a:rPr>
              <a:t>signed </a:t>
            </a:r>
            <a:r>
              <a:rPr lang="en-GB" altLang="en-US" sz="2000" dirty="0" smtClean="0">
                <a:latin typeface="Arial" panose="020B0604020202020204" pitchFamily="34" charset="0"/>
                <a:cs typeface="Arial" panose="020B0604020202020204" pitchFamily="34" charset="0"/>
              </a:rPr>
              <a:t>message</a:t>
            </a:r>
            <a:endParaRPr lang="en-GB" altLang="en-US" sz="2000" dirty="0">
              <a:latin typeface="Arial" panose="020B0604020202020204" pitchFamily="34" charset="0"/>
              <a:cs typeface="Arial" panose="020B0604020202020204" pitchFamily="34" charset="0"/>
            </a:endParaRPr>
          </a:p>
        </p:txBody>
      </p:sp>
      <p:sp>
        <p:nvSpPr>
          <p:cNvPr id="47111" name="AutoShape 7"/>
          <p:cNvSpPr>
            <a:spLocks/>
          </p:cNvSpPr>
          <p:nvPr/>
        </p:nvSpPr>
        <p:spPr bwMode="auto">
          <a:xfrm>
            <a:off x="4191000" y="5867400"/>
            <a:ext cx="4495800" cy="990600"/>
          </a:xfrm>
          <a:prstGeom prst="borderCallout1">
            <a:avLst>
              <a:gd name="adj1" fmla="val 11537"/>
              <a:gd name="adj2" fmla="val -1694"/>
              <a:gd name="adj3" fmla="val -78579"/>
              <a:gd name="adj4" fmla="val -35412"/>
            </a:avLst>
          </a:prstGeom>
          <a:gradFill rotWithShape="1">
            <a:gsLst>
              <a:gs pos="0">
                <a:srgbClr val="33CCFF"/>
              </a:gs>
              <a:gs pos="50000">
                <a:srgbClr val="FFFF99"/>
              </a:gs>
              <a:gs pos="100000">
                <a:srgbClr val="33CCFF"/>
              </a:gs>
            </a:gsLst>
            <a:lin ang="5400000" scaled="1"/>
          </a:gradFill>
          <a:ln w="28575">
            <a:solidFill>
              <a:srgbClr val="FF0000"/>
            </a:solidFill>
            <a:miter lim="800000"/>
            <a:headEnd/>
            <a:tailEnd type="triangle" w="med" len="med"/>
          </a:ln>
        </p:spPr>
        <p:txBody>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GB" altLang="en-US" sz="2000">
                <a:solidFill>
                  <a:srgbClr val="3333CC"/>
                </a:solidFill>
                <a:latin typeface="Times New Roman" pitchFamily="18" charset="0"/>
              </a:rPr>
              <a:t>Cryptography programs are considered munitions under US federal law and are not allowed to be exported</a:t>
            </a: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371600"/>
            <a:ext cx="460942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7112" name="AutoShape 8"/>
          <p:cNvSpPr>
            <a:spLocks/>
          </p:cNvSpPr>
          <p:nvPr/>
        </p:nvSpPr>
        <p:spPr bwMode="auto">
          <a:xfrm>
            <a:off x="6553200" y="457200"/>
            <a:ext cx="1524000" cy="533400"/>
          </a:xfrm>
          <a:prstGeom prst="borderCallout1">
            <a:avLst>
              <a:gd name="adj1" fmla="val 96341"/>
              <a:gd name="adj2" fmla="val 50462"/>
              <a:gd name="adj3" fmla="val 452164"/>
              <a:gd name="adj4" fmla="val 14600"/>
            </a:avLst>
          </a:prstGeom>
          <a:gradFill rotWithShape="1">
            <a:gsLst>
              <a:gs pos="0">
                <a:srgbClr val="33CCFF"/>
              </a:gs>
              <a:gs pos="50000">
                <a:srgbClr val="FFFF99"/>
              </a:gs>
              <a:gs pos="100000">
                <a:srgbClr val="33CCFF"/>
              </a:gs>
            </a:gsLst>
            <a:lin ang="5400000" scaled="1"/>
          </a:gradFill>
          <a:ln w="28575">
            <a:solidFill>
              <a:srgbClr val="FF0000"/>
            </a:solidFill>
            <a:miter lim="800000"/>
            <a:headEnd/>
            <a:tailEnd type="triangle" w="med" len="med"/>
          </a:ln>
        </p:spPr>
        <p:txBody>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GB" altLang="en-US" sz="2000">
                <a:solidFill>
                  <a:srgbClr val="3333CC"/>
                </a:solidFill>
                <a:latin typeface="Times New Roman" pitchFamily="18" charset="0"/>
              </a:rPr>
              <a:t>d</a:t>
            </a:r>
            <a:r>
              <a:rPr lang="en-GB" altLang="en-US" sz="2000" baseline="-25000">
                <a:solidFill>
                  <a:srgbClr val="3333CC"/>
                </a:solidFill>
                <a:latin typeface="Times New Roman" pitchFamily="18" charset="0"/>
              </a:rPr>
              <a:t>A</a:t>
            </a:r>
            <a:r>
              <a:rPr lang="en-GB" altLang="en-US" sz="2000">
                <a:solidFill>
                  <a:srgbClr val="3333CC"/>
                </a:solidFill>
                <a:latin typeface="Times New Roman" pitchFamily="18" charset="0"/>
              </a:rPr>
              <a:t>(H(m))</a:t>
            </a:r>
          </a:p>
        </p:txBody>
      </p:sp>
      <p:pic>
        <p:nvPicPr>
          <p:cNvPr id="890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4035346"/>
            <a:ext cx="4609420" cy="10279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AutoShape 4"/>
          <p:cNvSpPr>
            <a:spLocks noChangeArrowheads="1"/>
          </p:cNvSpPr>
          <p:nvPr/>
        </p:nvSpPr>
        <p:spPr bwMode="auto">
          <a:xfrm>
            <a:off x="4419600" y="5063278"/>
            <a:ext cx="4609420" cy="402291"/>
          </a:xfrm>
          <a:prstGeom prst="roundRect">
            <a:avLst>
              <a:gd name="adj" fmla="val 398"/>
            </a:avLst>
          </a:prstGeom>
          <a:solidFill>
            <a:schemeClr val="bg1">
              <a:lumMod val="85000"/>
            </a:schemeClr>
          </a:solidFill>
          <a:ln>
            <a:solidFill>
              <a:srgbClr val="00B0F0"/>
            </a:solidFill>
          </a:ln>
          <a:extLst/>
        </p:spPr>
        <p:txBody>
          <a:bodyPr wrap="squar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2000" dirty="0" smtClean="0">
                <a:latin typeface="Arial" panose="020B0604020202020204" pitchFamily="34" charset="0"/>
                <a:cs typeface="Arial" panose="020B0604020202020204" pitchFamily="34" charset="0"/>
              </a:rPr>
              <a:t>Sample Secret PGP message</a:t>
            </a:r>
            <a:endParaRPr lang="en-GB"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10289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childTnLst>
                                    <p:set>
                                      <p:cBhvr>
                                        <p:cTn id="6" dur="1" fill="hold">
                                          <p:stCondLst>
                                            <p:cond delay="0"/>
                                          </p:stCondLst>
                                        </p:cTn>
                                        <p:tgtEl>
                                          <p:spTgt spid="47111"/>
                                        </p:tgtEl>
                                        <p:attrNameLst>
                                          <p:attrName>style.visibility</p:attrName>
                                        </p:attrNameLst>
                                      </p:cBhvr>
                                      <p:to>
                                        <p:strVal val="visible"/>
                                      </p:to>
                                    </p:set>
                                    <p:anim by="(-#ppt_w*2)" calcmode="lin" valueType="num">
                                      <p:cBhvr rctx="PPT">
                                        <p:cTn id="7" dur="250" autoRev="1" fill="hold">
                                          <p:stCondLst>
                                            <p:cond delay="0"/>
                                          </p:stCondLst>
                                        </p:cTn>
                                        <p:tgtEl>
                                          <p:spTgt spid="47111"/>
                                        </p:tgtEl>
                                        <p:attrNameLst>
                                          <p:attrName>ppt_w</p:attrName>
                                        </p:attrNameLst>
                                      </p:cBhvr>
                                    </p:anim>
                                    <p:anim by="(#ppt_w*0.50)" calcmode="lin" valueType="num">
                                      <p:cBhvr>
                                        <p:cTn id="8" dur="250" decel="50000" autoRev="1" fill="hold">
                                          <p:stCondLst>
                                            <p:cond delay="0"/>
                                          </p:stCondLst>
                                        </p:cTn>
                                        <p:tgtEl>
                                          <p:spTgt spid="47111"/>
                                        </p:tgtEl>
                                        <p:attrNameLst>
                                          <p:attrName>ppt_x</p:attrName>
                                        </p:attrNameLst>
                                      </p:cBhvr>
                                    </p:anim>
                                    <p:anim from="(-#ppt_h/2)" to="(#ppt_y)" calcmode="lin" valueType="num">
                                      <p:cBhvr>
                                        <p:cTn id="9" dur="500" fill="hold">
                                          <p:stCondLst>
                                            <p:cond delay="0"/>
                                          </p:stCondLst>
                                        </p:cTn>
                                        <p:tgtEl>
                                          <p:spTgt spid="47111"/>
                                        </p:tgtEl>
                                        <p:attrNameLst>
                                          <p:attrName>ppt_y</p:attrName>
                                        </p:attrNameLst>
                                      </p:cBhvr>
                                    </p:anim>
                                    <p:animRot by="21600000">
                                      <p:cBhvr>
                                        <p:cTn id="10" dur="500" fill="hold">
                                          <p:stCondLst>
                                            <p:cond delay="0"/>
                                          </p:stCondLst>
                                        </p:cTn>
                                        <p:tgtEl>
                                          <p:spTgt spid="47111"/>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56" presetClass="entr" presetSubtype="0" fill="hold" grpId="0" nodeType="clickEffect">
                                  <p:stCondLst>
                                    <p:cond delay="0"/>
                                  </p:stCondLst>
                                  <p:childTnLst>
                                    <p:set>
                                      <p:cBhvr>
                                        <p:cTn id="14" dur="1" fill="hold">
                                          <p:stCondLst>
                                            <p:cond delay="0"/>
                                          </p:stCondLst>
                                        </p:cTn>
                                        <p:tgtEl>
                                          <p:spTgt spid="47112"/>
                                        </p:tgtEl>
                                        <p:attrNameLst>
                                          <p:attrName>style.visibility</p:attrName>
                                        </p:attrNameLst>
                                      </p:cBhvr>
                                      <p:to>
                                        <p:strVal val="visible"/>
                                      </p:to>
                                    </p:set>
                                    <p:anim by="(-#ppt_w*2)" calcmode="lin" valueType="num">
                                      <p:cBhvr rctx="PPT">
                                        <p:cTn id="15" dur="250" autoRev="1" fill="hold">
                                          <p:stCondLst>
                                            <p:cond delay="0"/>
                                          </p:stCondLst>
                                        </p:cTn>
                                        <p:tgtEl>
                                          <p:spTgt spid="47112"/>
                                        </p:tgtEl>
                                        <p:attrNameLst>
                                          <p:attrName>ppt_w</p:attrName>
                                        </p:attrNameLst>
                                      </p:cBhvr>
                                    </p:anim>
                                    <p:anim by="(#ppt_w*0.50)" calcmode="lin" valueType="num">
                                      <p:cBhvr>
                                        <p:cTn id="16" dur="250" decel="50000" autoRev="1" fill="hold">
                                          <p:stCondLst>
                                            <p:cond delay="0"/>
                                          </p:stCondLst>
                                        </p:cTn>
                                        <p:tgtEl>
                                          <p:spTgt spid="47112"/>
                                        </p:tgtEl>
                                        <p:attrNameLst>
                                          <p:attrName>ppt_x</p:attrName>
                                        </p:attrNameLst>
                                      </p:cBhvr>
                                    </p:anim>
                                    <p:anim from="(-#ppt_h/2)" to="(#ppt_y)" calcmode="lin" valueType="num">
                                      <p:cBhvr>
                                        <p:cTn id="17" dur="500" fill="hold">
                                          <p:stCondLst>
                                            <p:cond delay="0"/>
                                          </p:stCondLst>
                                        </p:cTn>
                                        <p:tgtEl>
                                          <p:spTgt spid="47112"/>
                                        </p:tgtEl>
                                        <p:attrNameLst>
                                          <p:attrName>ppt_y</p:attrName>
                                        </p:attrNameLst>
                                      </p:cBhvr>
                                    </p:anim>
                                    <p:animRot by="21600000">
                                      <p:cBhvr>
                                        <p:cTn id="18" dur="500" fill="hold">
                                          <p:stCondLst>
                                            <p:cond delay="0"/>
                                          </p:stCondLst>
                                        </p:cTn>
                                        <p:tgtEl>
                                          <p:spTgt spid="47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animBg="1"/>
      <p:bldP spid="4711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0" y="0"/>
            <a:ext cx="9144000" cy="838200"/>
          </a:xfrm>
          <a:gradFill rotWithShape="0">
            <a:gsLst>
              <a:gs pos="0">
                <a:srgbClr val="FFF200"/>
              </a:gs>
              <a:gs pos="45000">
                <a:srgbClr val="FF7A00"/>
              </a:gs>
              <a:gs pos="70000">
                <a:srgbClr val="FF0300"/>
              </a:gs>
              <a:gs pos="100000">
                <a:srgbClr val="4D0808"/>
              </a:gs>
            </a:gsLst>
            <a:path path="shape">
              <a:fillToRect l="50000" t="50000" r="50000" b="50000"/>
            </a:path>
          </a:gradFill>
        </p:spPr>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b="1" u="none" smtClean="0">
                <a:solidFill>
                  <a:schemeClr val="bg1"/>
                </a:solidFill>
                <a:effectLst>
                  <a:outerShdw blurRad="38100" dist="38100" dir="2700000" algn="tl">
                    <a:srgbClr val="000000"/>
                  </a:outerShdw>
                </a:effectLst>
                <a:latin typeface="Arial" charset="0"/>
              </a:rPr>
              <a:t>PGP</a:t>
            </a:r>
          </a:p>
        </p:txBody>
      </p:sp>
      <p:sp>
        <p:nvSpPr>
          <p:cNvPr id="165891" name="Text Box 3"/>
          <p:cNvSpPr txBox="1">
            <a:spLocks noChangeArrowheads="1"/>
          </p:cNvSpPr>
          <p:nvPr/>
        </p:nvSpPr>
        <p:spPr bwMode="auto">
          <a:xfrm>
            <a:off x="0" y="8382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CC"/>
                </a:solidFill>
              </a:rPr>
              <a:t>TOOLS</a:t>
            </a:r>
            <a:endParaRPr lang="en-GB" sz="2800" b="1">
              <a:solidFill>
                <a:srgbClr val="3333CC"/>
              </a:solidFill>
            </a:endParaRPr>
          </a:p>
        </p:txBody>
      </p:sp>
      <p:sp>
        <p:nvSpPr>
          <p:cNvPr id="75780" name="Rectangle 4"/>
          <p:cNvSpPr>
            <a:spLocks noChangeArrowheads="1"/>
          </p:cNvSpPr>
          <p:nvPr/>
        </p:nvSpPr>
        <p:spPr bwMode="auto">
          <a:xfrm>
            <a:off x="304800" y="24130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400" b="1">
                <a:solidFill>
                  <a:srgbClr val="FF0000"/>
                </a:solidFill>
                <a:latin typeface="Arial" charset="0"/>
              </a:rPr>
              <a:t>Creation of Message Digest</a:t>
            </a:r>
          </a:p>
        </p:txBody>
      </p:sp>
      <p:sp>
        <p:nvSpPr>
          <p:cNvPr id="165894" name="AutoShape 6"/>
          <p:cNvSpPr>
            <a:spLocks noChangeArrowheads="1"/>
          </p:cNvSpPr>
          <p:nvPr/>
        </p:nvSpPr>
        <p:spPr bwMode="auto">
          <a:xfrm>
            <a:off x="1371600" y="2946400"/>
            <a:ext cx="4876800" cy="415925"/>
          </a:xfrm>
          <a:prstGeom prst="roundRect">
            <a:avLst>
              <a:gd name="adj" fmla="val 347"/>
            </a:avLst>
          </a:prstGeom>
          <a:gradFill rotWithShape="1">
            <a:gsLst>
              <a:gs pos="0">
                <a:srgbClr val="8D8DE3"/>
              </a:gs>
              <a:gs pos="50000">
                <a:schemeClr val="bg1"/>
              </a:gs>
              <a:gs pos="100000">
                <a:srgbClr val="8D8DE3"/>
              </a:gs>
            </a:gsLst>
            <a:lin ang="5400000" scaled="1"/>
          </a:gradFill>
          <a:ln w="9525">
            <a:noFill/>
            <a:round/>
            <a:headEnd/>
            <a:tailEnd/>
          </a:ln>
        </p:spPr>
        <p:txBody>
          <a:bodyPr lIns="90000" tIns="46800" rIns="90000" bIns="46800">
            <a:spAutoFit/>
          </a:bodyPr>
          <a:lstStyle/>
          <a:p>
            <a:pPr algn="ctr">
              <a:lnSpc>
                <a:spcPct val="88000"/>
              </a:lnSpc>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a:solidFill>
                  <a:srgbClr val="000000"/>
                </a:solidFill>
                <a:latin typeface="Courier New" pitchFamily="49" charset="0"/>
              </a:rPr>
              <a:t>MD5, SHA</a:t>
            </a:r>
          </a:p>
        </p:txBody>
      </p:sp>
      <p:sp>
        <p:nvSpPr>
          <p:cNvPr id="75782" name="Rectangle 15"/>
          <p:cNvSpPr>
            <a:spLocks noChangeArrowheads="1"/>
          </p:cNvSpPr>
          <p:nvPr/>
        </p:nvSpPr>
        <p:spPr bwMode="auto">
          <a:xfrm>
            <a:off x="355600" y="36195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400" b="1">
                <a:solidFill>
                  <a:srgbClr val="FF0000"/>
                </a:solidFill>
                <a:latin typeface="Arial" charset="0"/>
              </a:rPr>
              <a:t>Symmetric Key Encyption</a:t>
            </a:r>
          </a:p>
        </p:txBody>
      </p:sp>
      <p:sp>
        <p:nvSpPr>
          <p:cNvPr id="165904" name="AutoShape 16"/>
          <p:cNvSpPr>
            <a:spLocks noChangeArrowheads="1"/>
          </p:cNvSpPr>
          <p:nvPr/>
        </p:nvSpPr>
        <p:spPr bwMode="auto">
          <a:xfrm>
            <a:off x="1422400" y="4165600"/>
            <a:ext cx="4876800" cy="415925"/>
          </a:xfrm>
          <a:prstGeom prst="roundRect">
            <a:avLst>
              <a:gd name="adj" fmla="val 347"/>
            </a:avLst>
          </a:prstGeom>
          <a:gradFill rotWithShape="1">
            <a:gsLst>
              <a:gs pos="0">
                <a:srgbClr val="8D8DE3"/>
              </a:gs>
              <a:gs pos="50000">
                <a:schemeClr val="bg1"/>
              </a:gs>
              <a:gs pos="100000">
                <a:srgbClr val="8D8DE3"/>
              </a:gs>
            </a:gsLst>
            <a:lin ang="5400000" scaled="1"/>
          </a:gradFill>
          <a:ln w="9525">
            <a:noFill/>
            <a:round/>
            <a:headEnd/>
            <a:tailEnd/>
          </a:ln>
        </p:spPr>
        <p:txBody>
          <a:bodyPr lIns="90000" tIns="46800" rIns="90000" bIns="46800">
            <a:spAutoFit/>
          </a:bodyPr>
          <a:lstStyle/>
          <a:p>
            <a:pPr algn="ctr">
              <a:lnSpc>
                <a:spcPct val="88000"/>
              </a:lnSpc>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a:solidFill>
                  <a:srgbClr val="000000"/>
                </a:solidFill>
                <a:latin typeface="Courier New" pitchFamily="49" charset="0"/>
              </a:rPr>
              <a:t>CAST, triple-DES, IDEA</a:t>
            </a:r>
          </a:p>
        </p:txBody>
      </p:sp>
      <p:sp>
        <p:nvSpPr>
          <p:cNvPr id="165905" name="AutoShape 17"/>
          <p:cNvSpPr>
            <a:spLocks noChangeArrowheads="1"/>
          </p:cNvSpPr>
          <p:nvPr/>
        </p:nvSpPr>
        <p:spPr bwMode="auto">
          <a:xfrm>
            <a:off x="1447800" y="5410200"/>
            <a:ext cx="4876800" cy="415925"/>
          </a:xfrm>
          <a:prstGeom prst="roundRect">
            <a:avLst>
              <a:gd name="adj" fmla="val 347"/>
            </a:avLst>
          </a:prstGeom>
          <a:gradFill rotWithShape="1">
            <a:gsLst>
              <a:gs pos="0">
                <a:srgbClr val="8D8DE3"/>
              </a:gs>
              <a:gs pos="50000">
                <a:schemeClr val="bg1"/>
              </a:gs>
              <a:gs pos="100000">
                <a:srgbClr val="8D8DE3"/>
              </a:gs>
            </a:gsLst>
            <a:lin ang="5400000" scaled="1"/>
          </a:gradFill>
          <a:ln w="9525">
            <a:noFill/>
            <a:round/>
            <a:headEnd/>
            <a:tailEnd/>
          </a:ln>
        </p:spPr>
        <p:txBody>
          <a:bodyPr lIns="90000" tIns="46800" rIns="90000" bIns="46800">
            <a:spAutoFit/>
          </a:bodyPr>
          <a:lstStyle/>
          <a:p>
            <a:pPr algn="ctr">
              <a:lnSpc>
                <a:spcPct val="88000"/>
              </a:lnSpc>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a:solidFill>
                  <a:srgbClr val="000000"/>
                </a:solidFill>
                <a:latin typeface="Courier New" pitchFamily="49" charset="0"/>
              </a:rPr>
              <a:t>RSA</a:t>
            </a:r>
          </a:p>
        </p:txBody>
      </p:sp>
      <p:sp>
        <p:nvSpPr>
          <p:cNvPr id="75785" name="Rectangle 18"/>
          <p:cNvSpPr>
            <a:spLocks noChangeArrowheads="1"/>
          </p:cNvSpPr>
          <p:nvPr/>
        </p:nvSpPr>
        <p:spPr bwMode="auto">
          <a:xfrm>
            <a:off x="355600" y="49276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400" b="1">
                <a:solidFill>
                  <a:srgbClr val="FF0000"/>
                </a:solidFill>
                <a:latin typeface="Arial" charset="0"/>
              </a:rPr>
              <a:t>Public Key Encyption</a:t>
            </a:r>
          </a:p>
        </p:txBody>
      </p:sp>
      <p:sp>
        <p:nvSpPr>
          <p:cNvPr id="75786" name="Rectangle 19"/>
          <p:cNvSpPr>
            <a:spLocks noChangeArrowheads="1"/>
          </p:cNvSpPr>
          <p:nvPr/>
        </p:nvSpPr>
        <p:spPr bwMode="auto">
          <a:xfrm>
            <a:off x="381000" y="60706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400" b="1">
                <a:solidFill>
                  <a:srgbClr val="FF0000"/>
                </a:solidFill>
                <a:latin typeface="Arial" charset="0"/>
              </a:rPr>
              <a:t>Compression</a:t>
            </a:r>
          </a:p>
        </p:txBody>
      </p:sp>
      <p:sp>
        <p:nvSpPr>
          <p:cNvPr id="75787" name="Rectangle 20"/>
          <p:cNvSpPr>
            <a:spLocks noChangeArrowheads="1"/>
          </p:cNvSpPr>
          <p:nvPr/>
        </p:nvSpPr>
        <p:spPr bwMode="auto">
          <a:xfrm>
            <a:off x="304800" y="13716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400" b="1">
                <a:solidFill>
                  <a:srgbClr val="FF0000"/>
                </a:solidFill>
                <a:latin typeface="Arial" charset="0"/>
              </a:rPr>
              <a:t>Design</a:t>
            </a:r>
          </a:p>
        </p:txBody>
      </p:sp>
      <p:sp>
        <p:nvSpPr>
          <p:cNvPr id="165909" name="AutoShape 21"/>
          <p:cNvSpPr>
            <a:spLocks noChangeArrowheads="1"/>
          </p:cNvSpPr>
          <p:nvPr/>
        </p:nvSpPr>
        <p:spPr bwMode="auto">
          <a:xfrm>
            <a:off x="1333500" y="1828800"/>
            <a:ext cx="7810500" cy="415925"/>
          </a:xfrm>
          <a:prstGeom prst="roundRect">
            <a:avLst>
              <a:gd name="adj" fmla="val 347"/>
            </a:avLst>
          </a:prstGeom>
          <a:gradFill rotWithShape="1">
            <a:gsLst>
              <a:gs pos="0">
                <a:srgbClr val="8D8DE3"/>
              </a:gs>
              <a:gs pos="50000">
                <a:schemeClr val="bg1"/>
              </a:gs>
              <a:gs pos="100000">
                <a:srgbClr val="8D8DE3"/>
              </a:gs>
            </a:gsLst>
            <a:lin ang="5400000" scaled="1"/>
          </a:gradFill>
          <a:ln w="9525">
            <a:noFill/>
            <a:round/>
            <a:headEnd/>
            <a:tailEnd/>
          </a:ln>
        </p:spPr>
        <p:txBody>
          <a:bodyPr lIns="90000" tIns="46800" rIns="90000" bIns="46800">
            <a:spAutoFit/>
          </a:bodyPr>
          <a:lstStyle/>
          <a:p>
            <a:pPr algn="ctr">
              <a:lnSpc>
                <a:spcPct val="88000"/>
              </a:lnSpc>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a:solidFill>
                  <a:srgbClr val="000000"/>
                </a:solidFill>
                <a:latin typeface="Courier New" pitchFamily="49" charset="0"/>
              </a:rPr>
              <a:t>Similar to SEv3 diagram discussed</a:t>
            </a:r>
          </a:p>
        </p:txBody>
      </p:sp>
    </p:spTree>
    <p:extLst>
      <p:ext uri="{BB962C8B-B14F-4D97-AF65-F5344CB8AC3E}">
        <p14:creationId xmlns:p14="http://schemas.microsoft.com/office/powerpoint/2010/main" val="126625546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65891"/>
                                        </p:tgtEl>
                                        <p:attrNameLst>
                                          <p:attrName>style.visibility</p:attrName>
                                        </p:attrNameLst>
                                      </p:cBhvr>
                                      <p:to>
                                        <p:strVal val="visible"/>
                                      </p:to>
                                    </p:set>
                                    <p:anim calcmode="lin" valueType="num">
                                      <p:cBhvr>
                                        <p:cTn id="7" dur="500" fill="hold"/>
                                        <p:tgtEl>
                                          <p:spTgt spid="165891"/>
                                        </p:tgtEl>
                                        <p:attrNameLst>
                                          <p:attrName>ppt_w</p:attrName>
                                        </p:attrNameLst>
                                      </p:cBhvr>
                                      <p:tavLst>
                                        <p:tav tm="0">
                                          <p:val>
                                            <p:fltVal val="0"/>
                                          </p:val>
                                        </p:tav>
                                        <p:tav tm="100000">
                                          <p:val>
                                            <p:strVal val="#ppt_w"/>
                                          </p:val>
                                        </p:tav>
                                      </p:tavLst>
                                    </p:anim>
                                    <p:anim calcmode="lin" valueType="num">
                                      <p:cBhvr>
                                        <p:cTn id="8" dur="500" fill="hold"/>
                                        <p:tgtEl>
                                          <p:spTgt spid="165891"/>
                                        </p:tgtEl>
                                        <p:attrNameLst>
                                          <p:attrName>ppt_h</p:attrName>
                                        </p:attrNameLst>
                                      </p:cBhvr>
                                      <p:tavLst>
                                        <p:tav tm="0">
                                          <p:val>
                                            <p:fltVal val="0"/>
                                          </p:val>
                                        </p:tav>
                                        <p:tav tm="100000">
                                          <p:val>
                                            <p:strVal val="#ppt_h"/>
                                          </p:val>
                                        </p:tav>
                                      </p:tavLst>
                                    </p:anim>
                                    <p:animEffect transition="in" filter="fade">
                                      <p:cBhvr>
                                        <p:cTn id="9" dur="500"/>
                                        <p:tgtEl>
                                          <p:spTgt spid="165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dirty="0" smtClean="0">
                <a:effectLst>
                  <a:outerShdw blurRad="38100" dist="38100" dir="2700000" algn="tl">
                    <a:srgbClr val="C0C0C0"/>
                  </a:outerShdw>
                </a:effectLst>
              </a:rPr>
              <a:t>Pretty good privacy (PGP)</a:t>
            </a:r>
          </a:p>
        </p:txBody>
      </p:sp>
      <p:sp>
        <p:nvSpPr>
          <p:cNvPr id="73731" name="Rectangle 2"/>
          <p:cNvSpPr>
            <a:spLocks noGrp="1" noChangeArrowheads="1"/>
          </p:cNvSpPr>
          <p:nvPr>
            <p:ph type="body" idx="1"/>
          </p:nvPr>
        </p:nvSpPr>
        <p:spPr>
          <a:xfrm>
            <a:off x="652462" y="1295400"/>
            <a:ext cx="7881938" cy="5105400"/>
          </a:xfrm>
        </p:spPr>
        <p:txBody>
          <a:bodyPr/>
          <a:lstStyle/>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Freely available on </a:t>
            </a:r>
            <a:r>
              <a:rPr lang="en-GB" sz="2000" b="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http://web.mit.edu/network/pgp.html </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Look also </a:t>
            </a:r>
            <a:r>
              <a:rPr lang="en-GB" sz="2000" b="1" dirty="0" smtClean="0">
                <a:solidFill>
                  <a:srgbClr val="008000"/>
                </a:solidFill>
                <a:effectLst>
                  <a:outerShdw blurRad="38100" dist="38100" dir="2700000" algn="tl">
                    <a:srgbClr val="000000">
                      <a:alpha val="43137"/>
                    </a:srgbClr>
                  </a:outerShdw>
                </a:effectLst>
                <a:latin typeface="Arial" pitchFamily="34" charset="0"/>
                <a:cs typeface="Arial" pitchFamily="34" charset="0"/>
              </a:rPr>
              <a:t>www.pgp.com</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 Zimmermann has received technical awards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2001: he was inducted into the CRN Industry Hall of Fame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2000: InfoWorld named him one of the Top 10 Innovators in E-Business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1999: Louis Brandeis Award from Privacy International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1998: Lifetime Achievement Award from Secure Computing Magazine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1996: the Norbert Wiener Award from Computer Professionals for promoting the responsible use of technology.</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1997: Founded PGP, Inc., which was acquired by Network Associates.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a:latin typeface="Arial" pitchFamily="34" charset="0"/>
              <a:cs typeface="Arial" pitchFamily="34" charset="0"/>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000" dirty="0" smtClean="0">
              <a:latin typeface="Arial" pitchFamily="34" charset="0"/>
              <a:cs typeface="Arial" pitchFamily="34" charset="0"/>
            </a:endParaRPr>
          </a:p>
        </p:txBody>
      </p:sp>
      <p:sp>
        <p:nvSpPr>
          <p:cNvPr id="76804" name="AutoShape 3"/>
          <p:cNvSpPr>
            <a:spLocks noChangeArrowheads="1"/>
          </p:cNvSpPr>
          <p:nvPr/>
        </p:nvSpPr>
        <p:spPr bwMode="auto">
          <a:xfrm>
            <a:off x="4660900" y="1343025"/>
            <a:ext cx="2852737" cy="396875"/>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cxnSp>
        <p:nvCxnSpPr>
          <p:cNvPr id="3" name="Straight Connector 2"/>
          <p:cNvCxnSpPr/>
          <p:nvPr/>
        </p:nvCxnSpPr>
        <p:spPr bwMode="auto">
          <a:xfrm>
            <a:off x="576262" y="1494631"/>
            <a:ext cx="7543800" cy="46831"/>
          </a:xfrm>
          <a:prstGeom prst="line">
            <a:avLst/>
          </a:prstGeom>
          <a:solidFill>
            <a:srgbClr val="00B8FF"/>
          </a:solidFill>
          <a:ln w="22225"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576262" y="1905000"/>
            <a:ext cx="3886200" cy="0"/>
          </a:xfrm>
          <a:prstGeom prst="line">
            <a:avLst/>
          </a:prstGeom>
          <a:solidFill>
            <a:srgbClr val="00B8FF"/>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4218790239"/>
      </p:ext>
    </p:extLst>
  </p:cSld>
  <p:clrMapOvr>
    <a:masterClrMapping/>
  </p:clrMapOvr>
  <p:transition spd="med"/>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2"/>
          <p:cNvSpPr/>
          <p:nvPr/>
        </p:nvSpPr>
        <p:spPr>
          <a:xfrm>
            <a:off x="2209800" y="3124200"/>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Securing TCP Connections</a:t>
            </a:r>
          </a:p>
        </p:txBody>
      </p:sp>
      <p:sp>
        <p:nvSpPr>
          <p:cNvPr id="4" name="Snip Diagonal Corner Rectangle 3"/>
          <p:cNvSpPr/>
          <p:nvPr/>
        </p:nvSpPr>
        <p:spPr>
          <a:xfrm>
            <a:off x="2093169" y="2276590"/>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 Security</a:t>
            </a:r>
          </a:p>
        </p:txBody>
      </p:sp>
    </p:spTree>
    <p:extLst>
      <p:ext uri="{BB962C8B-B14F-4D97-AF65-F5344CB8AC3E}">
        <p14:creationId xmlns:p14="http://schemas.microsoft.com/office/powerpoint/2010/main" val="302955717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1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941388"/>
            <a:ext cx="594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98307" name="Rectangle 2"/>
          <p:cNvSpPr>
            <a:spLocks noGrp="1" noChangeArrowheads="1"/>
          </p:cNvSpPr>
          <p:nvPr>
            <p:ph type="title"/>
          </p:nvPr>
        </p:nvSpPr>
        <p:spPr>
          <a:xfrm>
            <a:off x="455613" y="128588"/>
            <a:ext cx="7772400" cy="985837"/>
          </a:xfrm>
        </p:spPr>
        <p:txBody>
          <a:bodyPr/>
          <a:lstStyle/>
          <a:p>
            <a:r>
              <a:rPr lang="en-US" altLang="en-US" dirty="0" smtClean="0"/>
              <a:t>SSL: Secure Sockets Layer</a:t>
            </a:r>
          </a:p>
        </p:txBody>
      </p:sp>
      <p:sp>
        <p:nvSpPr>
          <p:cNvPr id="98308" name="Rectangle 3"/>
          <p:cNvSpPr>
            <a:spLocks noGrp="1" noChangeArrowheads="1"/>
          </p:cNvSpPr>
          <p:nvPr>
            <p:ph type="body" sz="half" idx="1"/>
          </p:nvPr>
        </p:nvSpPr>
        <p:spPr>
          <a:xfrm>
            <a:off x="533400" y="1222374"/>
            <a:ext cx="4132263" cy="5330825"/>
          </a:xfrm>
        </p:spPr>
        <p:txBody>
          <a:bodyPr/>
          <a:lstStyle/>
          <a:p>
            <a:pPr marL="225425" indent="-225425"/>
            <a:r>
              <a:rPr lang="en-US" altLang="en-US" sz="2400" dirty="0" smtClean="0">
                <a:latin typeface="Arial" panose="020B0604020202020204" pitchFamily="34" charset="0"/>
                <a:cs typeface="Arial" panose="020B0604020202020204" pitchFamily="34" charset="0"/>
              </a:rPr>
              <a:t>widely deployed security protocol</a:t>
            </a:r>
          </a:p>
          <a:p>
            <a:pPr marL="569913" lvl="1" indent="-225425"/>
            <a:r>
              <a:rPr lang="en-US" altLang="en-US" sz="2000" dirty="0" smtClean="0">
                <a:solidFill>
                  <a:srgbClr val="FF0000"/>
                </a:solidFill>
                <a:latin typeface="Arial" panose="020B0604020202020204" pitchFamily="34" charset="0"/>
                <a:cs typeface="Arial" panose="020B0604020202020204" pitchFamily="34" charset="0"/>
              </a:rPr>
              <a:t>supported by almost all browsers, web servers</a:t>
            </a:r>
          </a:p>
          <a:p>
            <a:pPr marL="569913" lvl="1" indent="-225425"/>
            <a:r>
              <a:rPr lang="en-US" altLang="en-US" sz="2000" b="1" dirty="0" smtClean="0">
                <a:solidFill>
                  <a:srgbClr val="0000FF"/>
                </a:solidFill>
                <a:latin typeface="Arial" panose="020B0604020202020204" pitchFamily="34" charset="0"/>
                <a:cs typeface="Arial" panose="020B0604020202020204" pitchFamily="34" charset="0"/>
              </a:rPr>
              <a:t>https</a:t>
            </a:r>
          </a:p>
          <a:p>
            <a:pPr marL="569913" lvl="1" indent="-225425"/>
            <a:r>
              <a:rPr lang="en-US" altLang="en-US" sz="2000" dirty="0" smtClean="0">
                <a:latin typeface="Arial" panose="020B0604020202020204" pitchFamily="34" charset="0"/>
                <a:cs typeface="Arial" panose="020B0604020202020204" pitchFamily="34" charset="0"/>
              </a:rPr>
              <a:t>billions $/year over SSL</a:t>
            </a:r>
          </a:p>
          <a:p>
            <a:pPr marL="225425" indent="-225425"/>
            <a:r>
              <a:rPr lang="en-US" altLang="en-US" sz="2400" dirty="0" smtClean="0">
                <a:latin typeface="Arial" panose="020B0604020202020204" pitchFamily="34" charset="0"/>
                <a:cs typeface="Arial" panose="020B0604020202020204" pitchFamily="34" charset="0"/>
              </a:rPr>
              <a:t>mechanisms: [Woo 1994], implementation: Netscape</a:t>
            </a:r>
          </a:p>
          <a:p>
            <a:pPr marL="225425" indent="-225425"/>
            <a:r>
              <a:rPr lang="en-US" altLang="en-US" sz="2400" dirty="0" smtClean="0">
                <a:latin typeface="Arial" panose="020B0604020202020204" pitchFamily="34" charset="0"/>
                <a:cs typeface="Arial" panose="020B0604020202020204" pitchFamily="34" charset="0"/>
              </a:rPr>
              <a:t>variation -TLS: transport layer security, RFC 2246</a:t>
            </a:r>
          </a:p>
          <a:p>
            <a:pPr marL="225425" indent="-225425"/>
            <a:r>
              <a:rPr lang="en-US" altLang="en-US" sz="2400" dirty="0" smtClean="0">
                <a:latin typeface="Arial" panose="020B0604020202020204" pitchFamily="34" charset="0"/>
                <a:cs typeface="Arial" panose="020B0604020202020204" pitchFamily="34" charset="0"/>
              </a:rPr>
              <a:t>provides</a:t>
            </a:r>
          </a:p>
          <a:p>
            <a:pPr marL="569913" lvl="1" indent="-225425">
              <a:lnSpc>
                <a:spcPts val="2300"/>
              </a:lnSpc>
            </a:pPr>
            <a:r>
              <a:rPr lang="en-US" altLang="en-US" i="1" dirty="0" smtClean="0">
                <a:solidFill>
                  <a:srgbClr val="C00000"/>
                </a:solidFill>
                <a:latin typeface="Arial" panose="020B0604020202020204" pitchFamily="34" charset="0"/>
                <a:cs typeface="Arial" panose="020B0604020202020204" pitchFamily="34" charset="0"/>
              </a:rPr>
              <a:t>confidentiality</a:t>
            </a:r>
          </a:p>
          <a:p>
            <a:pPr marL="569913" lvl="1" indent="-225425">
              <a:lnSpc>
                <a:spcPts val="2300"/>
              </a:lnSpc>
            </a:pPr>
            <a:r>
              <a:rPr lang="en-US" altLang="en-US" i="1" dirty="0" smtClean="0">
                <a:solidFill>
                  <a:srgbClr val="C00000"/>
                </a:solidFill>
                <a:latin typeface="Arial" panose="020B0604020202020204" pitchFamily="34" charset="0"/>
                <a:cs typeface="Arial" panose="020B0604020202020204" pitchFamily="34" charset="0"/>
              </a:rPr>
              <a:t>integrity</a:t>
            </a:r>
          </a:p>
          <a:p>
            <a:pPr marL="569913" lvl="1" indent="-225425">
              <a:lnSpc>
                <a:spcPts val="2300"/>
              </a:lnSpc>
            </a:pPr>
            <a:r>
              <a:rPr lang="en-US" altLang="en-US" i="1" dirty="0" smtClean="0">
                <a:solidFill>
                  <a:srgbClr val="C00000"/>
                </a:solidFill>
                <a:latin typeface="Arial" panose="020B0604020202020204" pitchFamily="34" charset="0"/>
                <a:cs typeface="Arial" panose="020B0604020202020204" pitchFamily="34" charset="0"/>
              </a:rPr>
              <a:t>authentication</a:t>
            </a:r>
          </a:p>
        </p:txBody>
      </p:sp>
      <p:sp>
        <p:nvSpPr>
          <p:cNvPr id="98309" name="Rectangle 4"/>
          <p:cNvSpPr>
            <a:spLocks noGrp="1" noChangeArrowheads="1"/>
          </p:cNvSpPr>
          <p:nvPr>
            <p:ph type="body" sz="half" idx="2"/>
          </p:nvPr>
        </p:nvSpPr>
        <p:spPr>
          <a:xfrm>
            <a:off x="4648200" y="1219200"/>
            <a:ext cx="4143375" cy="5334000"/>
          </a:xfrm>
        </p:spPr>
        <p:txBody>
          <a:bodyPr/>
          <a:lstStyle/>
          <a:p>
            <a:pPr marL="225425" indent="-225425">
              <a:lnSpc>
                <a:spcPts val="2475"/>
              </a:lnSpc>
              <a:tabLst>
                <a:tab pos="225425" algn="l"/>
              </a:tabLst>
            </a:pPr>
            <a:r>
              <a:rPr lang="en-US" altLang="en-US" sz="2400" dirty="0" smtClean="0">
                <a:latin typeface="Arial" panose="020B0604020202020204" pitchFamily="34" charset="0"/>
                <a:cs typeface="Arial" panose="020B0604020202020204" pitchFamily="34" charset="0"/>
              </a:rPr>
              <a:t>original goals:</a:t>
            </a:r>
          </a:p>
          <a:p>
            <a:pPr marL="569913" lvl="1" indent="-230188">
              <a:lnSpc>
                <a:spcPts val="2475"/>
              </a:lnSpc>
              <a:tabLst>
                <a:tab pos="225425" algn="l"/>
              </a:tabLst>
            </a:pPr>
            <a:r>
              <a:rPr lang="en-US" altLang="en-US" dirty="0" smtClean="0">
                <a:latin typeface="Arial" panose="020B0604020202020204" pitchFamily="34" charset="0"/>
                <a:cs typeface="Arial" panose="020B0604020202020204" pitchFamily="34" charset="0"/>
              </a:rPr>
              <a:t>Web e-commerce transactions </a:t>
            </a:r>
          </a:p>
          <a:p>
            <a:pPr marL="569913" lvl="1" indent="-230188">
              <a:lnSpc>
                <a:spcPts val="2475"/>
              </a:lnSpc>
              <a:tabLst>
                <a:tab pos="225425" algn="l"/>
              </a:tabLst>
            </a:pPr>
            <a:r>
              <a:rPr lang="en-US" altLang="en-US" dirty="0" smtClean="0">
                <a:latin typeface="Arial" panose="020B0604020202020204" pitchFamily="34" charset="0"/>
                <a:cs typeface="Arial" panose="020B0604020202020204" pitchFamily="34" charset="0"/>
              </a:rPr>
              <a:t>encryption (especially credit-card numbers)</a:t>
            </a:r>
          </a:p>
          <a:p>
            <a:pPr marL="569913" lvl="1" indent="-230188">
              <a:lnSpc>
                <a:spcPts val="2475"/>
              </a:lnSpc>
              <a:tabLst>
                <a:tab pos="225425" algn="l"/>
              </a:tabLst>
            </a:pPr>
            <a:r>
              <a:rPr lang="en-US" altLang="en-US" dirty="0" smtClean="0">
                <a:latin typeface="Arial" panose="020B0604020202020204" pitchFamily="34" charset="0"/>
                <a:cs typeface="Arial" panose="020B0604020202020204" pitchFamily="34" charset="0"/>
              </a:rPr>
              <a:t>Web-server authentication</a:t>
            </a:r>
          </a:p>
          <a:p>
            <a:pPr marL="569913" lvl="1" indent="-230188">
              <a:lnSpc>
                <a:spcPts val="2475"/>
              </a:lnSpc>
              <a:tabLst>
                <a:tab pos="225425" algn="l"/>
              </a:tabLst>
            </a:pPr>
            <a:r>
              <a:rPr lang="en-US" altLang="en-US" dirty="0" smtClean="0">
                <a:latin typeface="Arial" panose="020B0604020202020204" pitchFamily="34" charset="0"/>
                <a:cs typeface="Arial" panose="020B0604020202020204" pitchFamily="34" charset="0"/>
              </a:rPr>
              <a:t>optional client authentication</a:t>
            </a:r>
          </a:p>
          <a:p>
            <a:pPr marL="569913" lvl="1" indent="-230188">
              <a:lnSpc>
                <a:spcPts val="2475"/>
              </a:lnSpc>
              <a:tabLst>
                <a:tab pos="225425" algn="l"/>
              </a:tabLst>
            </a:pPr>
            <a:r>
              <a:rPr lang="en-US" altLang="en-US" dirty="0" smtClean="0">
                <a:latin typeface="Arial" panose="020B0604020202020204" pitchFamily="34" charset="0"/>
                <a:cs typeface="Arial" panose="020B0604020202020204" pitchFamily="34" charset="0"/>
              </a:rPr>
              <a:t>minimum hassle in doing business with new merchant</a:t>
            </a:r>
          </a:p>
          <a:p>
            <a:pPr marL="225425" indent="-225425">
              <a:lnSpc>
                <a:spcPts val="2475"/>
              </a:lnSpc>
              <a:tabLst>
                <a:tab pos="225425" algn="l"/>
              </a:tabLst>
            </a:pPr>
            <a:r>
              <a:rPr lang="en-US" altLang="en-US" sz="2400" dirty="0" smtClean="0">
                <a:latin typeface="Arial" panose="020B0604020202020204" pitchFamily="34" charset="0"/>
                <a:cs typeface="Arial" panose="020B0604020202020204" pitchFamily="34" charset="0"/>
              </a:rPr>
              <a:t>available to all TCP applications</a:t>
            </a:r>
          </a:p>
          <a:p>
            <a:pPr marL="569913" lvl="1" indent="-230188">
              <a:lnSpc>
                <a:spcPts val="2475"/>
              </a:lnSpc>
              <a:tabLst>
                <a:tab pos="225425" algn="l"/>
              </a:tabLst>
            </a:pPr>
            <a:r>
              <a:rPr lang="en-US" altLang="en-US" dirty="0" smtClean="0">
                <a:latin typeface="Arial" panose="020B0604020202020204" pitchFamily="34" charset="0"/>
                <a:cs typeface="Arial" panose="020B0604020202020204" pitchFamily="34" charset="0"/>
              </a:rPr>
              <a:t>secure socket interface</a:t>
            </a:r>
          </a:p>
        </p:txBody>
      </p:sp>
    </p:spTree>
    <p:extLst>
      <p:ext uri="{BB962C8B-B14F-4D97-AF65-F5344CB8AC3E}">
        <p14:creationId xmlns:p14="http://schemas.microsoft.com/office/powerpoint/2010/main" val="272776163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99330" name="Rectangle 2"/>
          <p:cNvSpPr>
            <a:spLocks noGrp="1" noChangeArrowheads="1"/>
          </p:cNvSpPr>
          <p:nvPr>
            <p:ph type="title"/>
          </p:nvPr>
        </p:nvSpPr>
        <p:spPr/>
        <p:txBody>
          <a:bodyPr/>
          <a:lstStyle/>
          <a:p>
            <a:r>
              <a:rPr lang="en-US" altLang="en-US" smtClean="0"/>
              <a:t>SSL and TCP/IP</a:t>
            </a:r>
          </a:p>
        </p:txBody>
      </p:sp>
      <p:grpSp>
        <p:nvGrpSpPr>
          <p:cNvPr id="99331" name="Group 3"/>
          <p:cNvGrpSpPr>
            <a:grpSpLocks/>
          </p:cNvGrpSpPr>
          <p:nvPr/>
        </p:nvGrpSpPr>
        <p:grpSpPr bwMode="auto">
          <a:xfrm>
            <a:off x="1443038" y="1603375"/>
            <a:ext cx="2325688" cy="2709863"/>
            <a:chOff x="727" y="1773"/>
            <a:chExt cx="1465" cy="1707"/>
          </a:xfrm>
        </p:grpSpPr>
        <p:sp>
          <p:nvSpPr>
            <p:cNvPr id="99344" name="Rectangle 4"/>
            <p:cNvSpPr>
              <a:spLocks noChangeArrowheads="1"/>
            </p:cNvSpPr>
            <p:nvPr/>
          </p:nvSpPr>
          <p:spPr bwMode="auto">
            <a:xfrm>
              <a:off x="909" y="1773"/>
              <a:ext cx="1198"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99345" name="Text Box 5"/>
            <p:cNvSpPr txBox="1">
              <a:spLocks noChangeArrowheads="1"/>
            </p:cNvSpPr>
            <p:nvPr/>
          </p:nvSpPr>
          <p:spPr bwMode="auto">
            <a:xfrm>
              <a:off x="1008" y="1931"/>
              <a:ext cx="9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Application</a:t>
              </a:r>
            </a:p>
          </p:txBody>
        </p:sp>
        <p:sp>
          <p:nvSpPr>
            <p:cNvPr id="99346" name="Rectangle 6"/>
            <p:cNvSpPr>
              <a:spLocks noChangeArrowheads="1"/>
            </p:cNvSpPr>
            <p:nvPr/>
          </p:nvSpPr>
          <p:spPr bwMode="auto">
            <a:xfrm>
              <a:off x="909" y="2349"/>
              <a:ext cx="1198" cy="3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99347" name="Text Box 7"/>
            <p:cNvSpPr txBox="1">
              <a:spLocks noChangeArrowheads="1"/>
            </p:cNvSpPr>
            <p:nvPr/>
          </p:nvSpPr>
          <p:spPr bwMode="auto">
            <a:xfrm>
              <a:off x="1296" y="2427"/>
              <a:ext cx="4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TCP</a:t>
              </a:r>
            </a:p>
          </p:txBody>
        </p:sp>
        <p:sp>
          <p:nvSpPr>
            <p:cNvPr id="99348" name="Rectangle 8"/>
            <p:cNvSpPr>
              <a:spLocks noChangeArrowheads="1"/>
            </p:cNvSpPr>
            <p:nvPr/>
          </p:nvSpPr>
          <p:spPr bwMode="auto">
            <a:xfrm>
              <a:off x="909" y="2736"/>
              <a:ext cx="119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99349" name="Text Box 9"/>
            <p:cNvSpPr txBox="1">
              <a:spLocks noChangeArrowheads="1"/>
            </p:cNvSpPr>
            <p:nvPr/>
          </p:nvSpPr>
          <p:spPr bwMode="auto">
            <a:xfrm>
              <a:off x="1382" y="2832"/>
              <a:ext cx="2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IP</a:t>
              </a:r>
            </a:p>
          </p:txBody>
        </p:sp>
        <p:sp>
          <p:nvSpPr>
            <p:cNvPr id="99350" name="Text Box 10"/>
            <p:cNvSpPr txBox="1">
              <a:spLocks noChangeArrowheads="1"/>
            </p:cNvSpPr>
            <p:nvPr/>
          </p:nvSpPr>
          <p:spPr bwMode="auto">
            <a:xfrm>
              <a:off x="727" y="3228"/>
              <a:ext cx="14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i="1">
                  <a:solidFill>
                    <a:srgbClr val="C00000"/>
                  </a:solidFill>
                  <a:latin typeface="Arial" pitchFamily="34" charset="0"/>
                  <a:cs typeface="Arial" pitchFamily="34" charset="0"/>
                </a:rPr>
                <a:t>normal application</a:t>
              </a:r>
            </a:p>
          </p:txBody>
        </p:sp>
      </p:grpSp>
      <p:grpSp>
        <p:nvGrpSpPr>
          <p:cNvPr id="99332" name="Group 11"/>
          <p:cNvGrpSpPr>
            <a:grpSpLocks/>
          </p:cNvGrpSpPr>
          <p:nvPr/>
        </p:nvGrpSpPr>
        <p:grpSpPr bwMode="auto">
          <a:xfrm>
            <a:off x="4822825" y="1603375"/>
            <a:ext cx="2628900" cy="2709863"/>
            <a:chOff x="2524" y="1773"/>
            <a:chExt cx="1653" cy="1707"/>
          </a:xfrm>
        </p:grpSpPr>
        <p:sp>
          <p:nvSpPr>
            <p:cNvPr id="99335" name="Rectangle 12"/>
            <p:cNvSpPr>
              <a:spLocks noChangeArrowheads="1"/>
            </p:cNvSpPr>
            <p:nvPr/>
          </p:nvSpPr>
          <p:spPr bwMode="auto">
            <a:xfrm>
              <a:off x="2688" y="1773"/>
              <a:ext cx="1200" cy="4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99336" name="Text Box 13"/>
            <p:cNvSpPr txBox="1">
              <a:spLocks noChangeArrowheads="1"/>
            </p:cNvSpPr>
            <p:nvPr/>
          </p:nvSpPr>
          <p:spPr bwMode="auto">
            <a:xfrm>
              <a:off x="2817" y="1875"/>
              <a:ext cx="9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Application</a:t>
              </a:r>
            </a:p>
          </p:txBody>
        </p:sp>
        <p:sp>
          <p:nvSpPr>
            <p:cNvPr id="99337" name="Rectangle 14"/>
            <p:cNvSpPr>
              <a:spLocks noChangeArrowheads="1"/>
            </p:cNvSpPr>
            <p:nvPr/>
          </p:nvSpPr>
          <p:spPr bwMode="auto">
            <a:xfrm>
              <a:off x="2688" y="2181"/>
              <a:ext cx="1200" cy="315"/>
            </a:xfrm>
            <a:prstGeom prst="rect">
              <a:avLst/>
            </a:prstGeom>
            <a:solidFill>
              <a:srgbClr val="FFFF99"/>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99338" name="Rectangle 15"/>
            <p:cNvSpPr>
              <a:spLocks noChangeArrowheads="1"/>
            </p:cNvSpPr>
            <p:nvPr/>
          </p:nvSpPr>
          <p:spPr bwMode="auto">
            <a:xfrm>
              <a:off x="2688" y="2496"/>
              <a:ext cx="1200"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99339" name="Rectangle 16"/>
            <p:cNvSpPr>
              <a:spLocks noChangeArrowheads="1"/>
            </p:cNvSpPr>
            <p:nvPr/>
          </p:nvSpPr>
          <p:spPr bwMode="auto">
            <a:xfrm>
              <a:off x="2688" y="2832"/>
              <a:ext cx="1200"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99340" name="Text Box 17"/>
            <p:cNvSpPr txBox="1">
              <a:spLocks noChangeArrowheads="1"/>
            </p:cNvSpPr>
            <p:nvPr/>
          </p:nvSpPr>
          <p:spPr bwMode="auto">
            <a:xfrm>
              <a:off x="3049" y="2218"/>
              <a:ext cx="4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SSL</a:t>
              </a:r>
            </a:p>
          </p:txBody>
        </p:sp>
        <p:sp>
          <p:nvSpPr>
            <p:cNvPr id="99341" name="Text Box 18"/>
            <p:cNvSpPr txBox="1">
              <a:spLocks noChangeArrowheads="1"/>
            </p:cNvSpPr>
            <p:nvPr/>
          </p:nvSpPr>
          <p:spPr bwMode="auto">
            <a:xfrm>
              <a:off x="3050" y="2545"/>
              <a:ext cx="4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TCP</a:t>
              </a:r>
            </a:p>
          </p:txBody>
        </p:sp>
        <p:sp>
          <p:nvSpPr>
            <p:cNvPr id="99342" name="Text Box 19"/>
            <p:cNvSpPr txBox="1">
              <a:spLocks noChangeArrowheads="1"/>
            </p:cNvSpPr>
            <p:nvPr/>
          </p:nvSpPr>
          <p:spPr bwMode="auto">
            <a:xfrm>
              <a:off x="3158" y="2870"/>
              <a:ext cx="2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IP</a:t>
              </a:r>
            </a:p>
          </p:txBody>
        </p:sp>
        <p:sp>
          <p:nvSpPr>
            <p:cNvPr id="99343" name="Text Box 20"/>
            <p:cNvSpPr txBox="1">
              <a:spLocks noChangeArrowheads="1"/>
            </p:cNvSpPr>
            <p:nvPr/>
          </p:nvSpPr>
          <p:spPr bwMode="auto">
            <a:xfrm>
              <a:off x="2524" y="3228"/>
              <a:ext cx="16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i="1">
                  <a:solidFill>
                    <a:srgbClr val="C00000"/>
                  </a:solidFill>
                  <a:latin typeface="Arial" pitchFamily="34" charset="0"/>
                  <a:cs typeface="Arial" pitchFamily="34" charset="0"/>
                </a:rPr>
                <a:t>application  with SSL</a:t>
              </a:r>
            </a:p>
          </p:txBody>
        </p:sp>
      </p:grpSp>
      <p:sp>
        <p:nvSpPr>
          <p:cNvPr id="99333" name="Text Box 21"/>
          <p:cNvSpPr txBox="1">
            <a:spLocks noChangeArrowheads="1"/>
          </p:cNvSpPr>
          <p:nvPr/>
        </p:nvSpPr>
        <p:spPr bwMode="auto">
          <a:xfrm>
            <a:off x="679450" y="4724400"/>
            <a:ext cx="770096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buClr>
                <a:srgbClr val="000099"/>
              </a:buClr>
              <a:buSzPct val="74000"/>
              <a:buFont typeface="Wingdings" pitchFamily="2" charset="2"/>
              <a:buChar char="v"/>
            </a:pPr>
            <a:r>
              <a:rPr lang="en-US" altLang="en-US" sz="2800" dirty="0">
                <a:solidFill>
                  <a:srgbClr val="000000"/>
                </a:solidFill>
                <a:latin typeface="Gill Sans MT" pitchFamily="34" charset="0"/>
              </a:rPr>
              <a:t> SSL provides </a:t>
            </a:r>
            <a:r>
              <a:rPr lang="en-US" altLang="en-US" sz="2800" dirty="0" smtClean="0">
                <a:solidFill>
                  <a:srgbClr val="000000"/>
                </a:solidFill>
                <a:latin typeface="Gill Sans MT" pitchFamily="34" charset="0"/>
              </a:rPr>
              <a:t>an application </a:t>
            </a:r>
            <a:r>
              <a:rPr lang="en-US" altLang="en-US" sz="2800" dirty="0">
                <a:solidFill>
                  <a:srgbClr val="000000"/>
                </a:solidFill>
                <a:latin typeface="Gill Sans MT" pitchFamily="34" charset="0"/>
              </a:rPr>
              <a:t>programming interface (API) to applications</a:t>
            </a:r>
          </a:p>
          <a:p>
            <a:pPr>
              <a:buClr>
                <a:srgbClr val="000099"/>
              </a:buClr>
              <a:buSzPct val="74000"/>
              <a:buFont typeface="Wingdings" pitchFamily="2" charset="2"/>
              <a:buChar char="v"/>
            </a:pPr>
            <a:r>
              <a:rPr lang="en-US" altLang="en-US" sz="2800" dirty="0">
                <a:solidFill>
                  <a:srgbClr val="000000"/>
                </a:solidFill>
                <a:latin typeface="Gill Sans MT" pitchFamily="34" charset="0"/>
              </a:rPr>
              <a:t> C and Java SSL libraries/classes readily available</a:t>
            </a:r>
          </a:p>
        </p:txBody>
      </p:sp>
      <p:pic>
        <p:nvPicPr>
          <p:cNvPr id="99334" name="Picture 2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63" y="103187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Brace 1"/>
          <p:cNvSpPr/>
          <p:nvPr/>
        </p:nvSpPr>
        <p:spPr bwMode="auto">
          <a:xfrm>
            <a:off x="6992105" y="1603375"/>
            <a:ext cx="399295" cy="1147763"/>
          </a:xfrm>
          <a:prstGeom prst="rightBrac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000" b="0" i="0" u="none" strike="noStrike" cap="none" normalizeH="0" baseline="0" smtClean="0">
              <a:ln>
                <a:noFill/>
              </a:ln>
              <a:solidFill>
                <a:schemeClr val="tx1"/>
              </a:solidFill>
              <a:effectLst/>
              <a:latin typeface="Comic Sans MS" pitchFamily="66" charset="0"/>
            </a:endParaRPr>
          </a:p>
        </p:txBody>
      </p:sp>
      <p:sp>
        <p:nvSpPr>
          <p:cNvPr id="3" name="TextBox 2"/>
          <p:cNvSpPr txBox="1"/>
          <p:nvPr/>
        </p:nvSpPr>
        <p:spPr>
          <a:xfrm>
            <a:off x="7543800" y="1854200"/>
            <a:ext cx="1393330" cy="707886"/>
          </a:xfrm>
          <a:prstGeom prst="rect">
            <a:avLst/>
          </a:prstGeom>
          <a:noFill/>
        </p:spPr>
        <p:txBody>
          <a:bodyPr wrap="none" rtlCol="0">
            <a:spAutoFit/>
          </a:bodyPr>
          <a:lstStyle/>
          <a:p>
            <a:r>
              <a:rPr lang="en-NZ" sz="2000" dirty="0" smtClean="0">
                <a:solidFill>
                  <a:srgbClr val="0000FF"/>
                </a:solidFill>
              </a:rPr>
              <a:t>Application</a:t>
            </a:r>
          </a:p>
          <a:p>
            <a:r>
              <a:rPr lang="en-NZ" sz="2000" dirty="0" smtClean="0">
                <a:solidFill>
                  <a:srgbClr val="0000FF"/>
                </a:solidFill>
              </a:rPr>
              <a:t>Layer</a:t>
            </a:r>
            <a:endParaRPr lang="en-NZ" sz="2000" dirty="0">
              <a:solidFill>
                <a:srgbClr val="0000FF"/>
              </a:solidFill>
            </a:endParaRPr>
          </a:p>
        </p:txBody>
      </p:sp>
    </p:spTree>
    <p:extLst>
      <p:ext uri="{BB962C8B-B14F-4D97-AF65-F5344CB8AC3E}">
        <p14:creationId xmlns:p14="http://schemas.microsoft.com/office/powerpoint/2010/main" val="9140541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1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031875"/>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01379" name="Rectangle 2"/>
          <p:cNvSpPr>
            <a:spLocks noGrp="1" noChangeArrowheads="1"/>
          </p:cNvSpPr>
          <p:nvPr>
            <p:ph type="title"/>
          </p:nvPr>
        </p:nvSpPr>
        <p:spPr/>
        <p:txBody>
          <a:bodyPr/>
          <a:lstStyle/>
          <a:p>
            <a:r>
              <a:rPr lang="en-US" altLang="en-US" dirty="0" smtClean="0"/>
              <a:t>a simple secure channel</a:t>
            </a:r>
          </a:p>
        </p:txBody>
      </p:sp>
      <p:sp>
        <p:nvSpPr>
          <p:cNvPr id="101380" name="Rectangle 3"/>
          <p:cNvSpPr>
            <a:spLocks noGrp="1" noChangeArrowheads="1"/>
          </p:cNvSpPr>
          <p:nvPr>
            <p:ph type="body" idx="1"/>
          </p:nvPr>
        </p:nvSpPr>
        <p:spPr/>
        <p:txBody>
          <a:bodyPr/>
          <a:lstStyle/>
          <a:p>
            <a:r>
              <a:rPr lang="en-US" altLang="en-US" i="1" smtClean="0">
                <a:solidFill>
                  <a:srgbClr val="C00000"/>
                </a:solidFill>
              </a:rPr>
              <a:t>handshake:</a:t>
            </a:r>
            <a:r>
              <a:rPr lang="en-US" altLang="en-US" smtClean="0">
                <a:solidFill>
                  <a:srgbClr val="C00000"/>
                </a:solidFill>
              </a:rPr>
              <a:t> </a:t>
            </a:r>
            <a:r>
              <a:rPr lang="en-US" altLang="en-US" smtClean="0"/>
              <a:t>Alice and Bob use their certificates, private keys to authenticate each other and exchange shared secret</a:t>
            </a:r>
          </a:p>
          <a:p>
            <a:r>
              <a:rPr lang="en-US" altLang="en-US" i="1" smtClean="0">
                <a:solidFill>
                  <a:srgbClr val="C00000"/>
                </a:solidFill>
              </a:rPr>
              <a:t>key derivation</a:t>
            </a:r>
            <a:r>
              <a:rPr lang="en-US" altLang="en-US" i="1" smtClean="0">
                <a:solidFill>
                  <a:srgbClr val="FF0000"/>
                </a:solidFill>
              </a:rPr>
              <a:t>:</a:t>
            </a:r>
            <a:r>
              <a:rPr lang="en-US" altLang="en-US" smtClean="0"/>
              <a:t> Alice and Bob use shared secret to derive set of keys</a:t>
            </a:r>
          </a:p>
          <a:p>
            <a:r>
              <a:rPr lang="en-US" altLang="en-US" i="1" smtClean="0">
                <a:solidFill>
                  <a:srgbClr val="C00000"/>
                </a:solidFill>
              </a:rPr>
              <a:t>data transfer:</a:t>
            </a:r>
            <a:r>
              <a:rPr lang="en-US" altLang="en-US" smtClean="0">
                <a:solidFill>
                  <a:srgbClr val="C00000"/>
                </a:solidFill>
              </a:rPr>
              <a:t> </a:t>
            </a:r>
            <a:r>
              <a:rPr lang="en-US" altLang="en-US" smtClean="0"/>
              <a:t>data to be transferred is broken up into series of records</a:t>
            </a:r>
          </a:p>
          <a:p>
            <a:r>
              <a:rPr lang="en-US" altLang="en-US" i="1" smtClean="0">
                <a:solidFill>
                  <a:srgbClr val="C00000"/>
                </a:solidFill>
              </a:rPr>
              <a:t>connection closure</a:t>
            </a:r>
            <a:r>
              <a:rPr lang="en-US" altLang="en-US" i="1" smtClean="0">
                <a:solidFill>
                  <a:srgbClr val="FF0000"/>
                </a:solidFill>
              </a:rPr>
              <a:t>:</a:t>
            </a:r>
            <a:r>
              <a:rPr lang="en-US" altLang="en-US" smtClean="0"/>
              <a:t> special messages to securely close connection</a:t>
            </a:r>
          </a:p>
        </p:txBody>
      </p:sp>
    </p:spTree>
    <p:extLst>
      <p:ext uri="{BB962C8B-B14F-4D97-AF65-F5344CB8AC3E}">
        <p14:creationId xmlns:p14="http://schemas.microsoft.com/office/powerpoint/2010/main" val="192191660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2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1042988"/>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02403" name="Rectangle 2"/>
          <p:cNvSpPr>
            <a:spLocks noGrp="1" noChangeArrowheads="1"/>
          </p:cNvSpPr>
          <p:nvPr>
            <p:ph type="title"/>
          </p:nvPr>
        </p:nvSpPr>
        <p:spPr/>
        <p:txBody>
          <a:bodyPr/>
          <a:lstStyle/>
          <a:p>
            <a:r>
              <a:rPr lang="en-US" altLang="en-US" dirty="0" smtClean="0"/>
              <a:t>Highly-simplified handshake</a:t>
            </a:r>
          </a:p>
        </p:txBody>
      </p:sp>
      <p:sp>
        <p:nvSpPr>
          <p:cNvPr id="102404" name="Rectangle 3"/>
          <p:cNvSpPr>
            <a:spLocks noGrp="1" noChangeArrowheads="1"/>
          </p:cNvSpPr>
          <p:nvPr>
            <p:ph type="body" idx="1"/>
          </p:nvPr>
        </p:nvSpPr>
        <p:spPr>
          <a:xfrm>
            <a:off x="1060450" y="4141788"/>
            <a:ext cx="7772400" cy="2268537"/>
          </a:xfrm>
        </p:spPr>
        <p:txBody>
          <a:bodyPr/>
          <a:lstStyle/>
          <a:p>
            <a:pPr marL="0" indent="0">
              <a:buFont typeface="Wingdings" pitchFamily="2" charset="2"/>
              <a:buNone/>
            </a:pPr>
            <a:r>
              <a:rPr lang="en-US" altLang="en-US" i="1" dirty="0" smtClean="0">
                <a:solidFill>
                  <a:srgbClr val="C00000"/>
                </a:solidFill>
              </a:rPr>
              <a:t>MS: </a:t>
            </a:r>
            <a:r>
              <a:rPr lang="en-US" altLang="en-US" dirty="0" smtClean="0"/>
              <a:t>master secret</a:t>
            </a:r>
          </a:p>
          <a:p>
            <a:pPr marL="0" indent="0">
              <a:buFont typeface="Wingdings" pitchFamily="2" charset="2"/>
              <a:buNone/>
            </a:pPr>
            <a:r>
              <a:rPr lang="en-US" altLang="en-US" i="1" dirty="0" smtClean="0">
                <a:solidFill>
                  <a:srgbClr val="C00000"/>
                </a:solidFill>
              </a:rPr>
              <a:t>EMS: </a:t>
            </a:r>
            <a:r>
              <a:rPr lang="en-US" altLang="en-US" dirty="0" smtClean="0"/>
              <a:t>encrypted master secret</a:t>
            </a:r>
          </a:p>
        </p:txBody>
      </p:sp>
      <p:sp>
        <p:nvSpPr>
          <p:cNvPr id="102405" name="Line 4"/>
          <p:cNvSpPr>
            <a:spLocks noChangeShapeType="1"/>
          </p:cNvSpPr>
          <p:nvPr/>
        </p:nvSpPr>
        <p:spPr bwMode="auto">
          <a:xfrm>
            <a:off x="1808163" y="1898650"/>
            <a:ext cx="4841875" cy="320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02406" name="Text Box 5"/>
          <p:cNvSpPr txBox="1">
            <a:spLocks noChangeArrowheads="1"/>
          </p:cNvSpPr>
          <p:nvPr/>
        </p:nvSpPr>
        <p:spPr bwMode="auto">
          <a:xfrm rot="191117">
            <a:off x="3711575" y="1611313"/>
            <a:ext cx="742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hello</a:t>
            </a:r>
          </a:p>
        </p:txBody>
      </p:sp>
      <p:pic>
        <p:nvPicPr>
          <p:cNvPr id="102407" name="Picture 6"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513" y="1590978"/>
            <a:ext cx="5270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8"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756" y="2269062"/>
            <a:ext cx="64293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9" name="Line 8"/>
          <p:cNvSpPr>
            <a:spLocks noChangeShapeType="1"/>
          </p:cNvSpPr>
          <p:nvPr/>
        </p:nvSpPr>
        <p:spPr bwMode="auto">
          <a:xfrm flipH="1">
            <a:off x="1808163" y="2587625"/>
            <a:ext cx="4841875" cy="520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02410" name="Text Box 9"/>
          <p:cNvSpPr txBox="1">
            <a:spLocks noChangeArrowheads="1"/>
          </p:cNvSpPr>
          <p:nvPr/>
        </p:nvSpPr>
        <p:spPr bwMode="auto">
          <a:xfrm rot="-301744">
            <a:off x="2859088" y="2387600"/>
            <a:ext cx="2522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public key certificate</a:t>
            </a:r>
          </a:p>
        </p:txBody>
      </p:sp>
      <p:sp>
        <p:nvSpPr>
          <p:cNvPr id="102411" name="Line 10"/>
          <p:cNvSpPr>
            <a:spLocks noChangeShapeType="1"/>
          </p:cNvSpPr>
          <p:nvPr/>
        </p:nvSpPr>
        <p:spPr bwMode="auto">
          <a:xfrm>
            <a:off x="1808163" y="3508375"/>
            <a:ext cx="4841875"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02412" name="Text Box 11"/>
          <p:cNvSpPr txBox="1">
            <a:spLocks noChangeArrowheads="1"/>
          </p:cNvSpPr>
          <p:nvPr/>
        </p:nvSpPr>
        <p:spPr bwMode="auto">
          <a:xfrm rot="219716">
            <a:off x="3813175" y="3290888"/>
            <a:ext cx="1952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dirty="0" smtClean="0">
                <a:solidFill>
                  <a:srgbClr val="000000"/>
                </a:solidFill>
                <a:latin typeface="Arial" pitchFamily="34" charset="0"/>
                <a:cs typeface="Arial" pitchFamily="34" charset="0"/>
              </a:rPr>
              <a:t>K</a:t>
            </a:r>
            <a:r>
              <a:rPr lang="en-US" altLang="en-US" baseline="-25000" dirty="0" smtClean="0">
                <a:solidFill>
                  <a:srgbClr val="000000"/>
                </a:solidFill>
                <a:latin typeface="Arial" pitchFamily="34" charset="0"/>
                <a:cs typeface="Arial" pitchFamily="34" charset="0"/>
              </a:rPr>
              <a:t>A</a:t>
            </a:r>
            <a:r>
              <a:rPr lang="en-US" altLang="en-US" baseline="30000" dirty="0" smtClean="0">
                <a:solidFill>
                  <a:srgbClr val="000000"/>
                </a:solidFill>
                <a:latin typeface="Arial" pitchFamily="34" charset="0"/>
                <a:cs typeface="Arial" pitchFamily="34" charset="0"/>
              </a:rPr>
              <a:t>+</a:t>
            </a:r>
            <a:r>
              <a:rPr lang="en-US" altLang="en-US" dirty="0" smtClean="0">
                <a:solidFill>
                  <a:srgbClr val="000000"/>
                </a:solidFill>
                <a:latin typeface="Arial" pitchFamily="34" charset="0"/>
                <a:cs typeface="Arial" pitchFamily="34" charset="0"/>
              </a:rPr>
              <a:t>(</a:t>
            </a:r>
            <a:r>
              <a:rPr lang="en-US" altLang="en-US" dirty="0">
                <a:solidFill>
                  <a:srgbClr val="000000"/>
                </a:solidFill>
                <a:latin typeface="Arial" pitchFamily="34" charset="0"/>
                <a:cs typeface="Arial" pitchFamily="34" charset="0"/>
              </a:rPr>
              <a:t>MS) = EMS</a:t>
            </a:r>
          </a:p>
        </p:txBody>
      </p:sp>
    </p:spTree>
    <p:extLst>
      <p:ext uri="{BB962C8B-B14F-4D97-AF65-F5344CB8AC3E}">
        <p14:creationId xmlns:p14="http://schemas.microsoft.com/office/powerpoint/2010/main" val="144243850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23"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950913"/>
            <a:ext cx="36766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09571" name="Rectangle 2"/>
          <p:cNvSpPr>
            <a:spLocks noGrp="1" noChangeArrowheads="1"/>
          </p:cNvSpPr>
          <p:nvPr>
            <p:ph type="title"/>
          </p:nvPr>
        </p:nvSpPr>
        <p:spPr>
          <a:xfrm>
            <a:off x="306388" y="131763"/>
            <a:ext cx="7772400" cy="1143000"/>
          </a:xfrm>
        </p:spPr>
        <p:txBody>
          <a:bodyPr/>
          <a:lstStyle/>
          <a:p>
            <a:r>
              <a:rPr lang="en-US" altLang="en-US" dirty="0" smtClean="0"/>
              <a:t>SSL cipher suite</a:t>
            </a:r>
          </a:p>
        </p:txBody>
      </p:sp>
      <p:sp>
        <p:nvSpPr>
          <p:cNvPr id="109572" name="Rectangle 3"/>
          <p:cNvSpPr>
            <a:spLocks noGrp="1" noChangeArrowheads="1"/>
          </p:cNvSpPr>
          <p:nvPr>
            <p:ph type="body" idx="1"/>
          </p:nvPr>
        </p:nvSpPr>
        <p:spPr>
          <a:xfrm>
            <a:off x="350838" y="1308100"/>
            <a:ext cx="4556125" cy="5092700"/>
          </a:xfrm>
        </p:spPr>
        <p:txBody>
          <a:bodyPr/>
          <a:lstStyle/>
          <a:p>
            <a:r>
              <a:rPr lang="en-US" altLang="en-US" dirty="0" smtClean="0">
                <a:solidFill>
                  <a:srgbClr val="0000FF"/>
                </a:solidFill>
              </a:rPr>
              <a:t>SSL supports several cipher suites</a:t>
            </a:r>
          </a:p>
          <a:p>
            <a:pPr lvl="1"/>
            <a:r>
              <a:rPr lang="en-US" altLang="en-US" sz="2000" dirty="0"/>
              <a:t>public-key algorithm</a:t>
            </a:r>
          </a:p>
          <a:p>
            <a:pPr lvl="1"/>
            <a:r>
              <a:rPr lang="en-US" altLang="en-US" sz="2000" dirty="0"/>
              <a:t>symmetric encryption algorithm</a:t>
            </a:r>
          </a:p>
          <a:p>
            <a:pPr lvl="1"/>
            <a:r>
              <a:rPr lang="en-US" altLang="en-US" sz="2000" dirty="0"/>
              <a:t>MAC  algorithm</a:t>
            </a:r>
          </a:p>
          <a:p>
            <a:pPr marL="0" indent="0">
              <a:buNone/>
            </a:pPr>
            <a:endParaRPr lang="en-US" altLang="en-US" sz="1800" dirty="0" smtClean="0">
              <a:solidFill>
                <a:srgbClr val="0000FF"/>
              </a:solidFill>
            </a:endParaRPr>
          </a:p>
          <a:p>
            <a:r>
              <a:rPr lang="en-US" altLang="en-US" dirty="0" smtClean="0">
                <a:solidFill>
                  <a:srgbClr val="0000FF"/>
                </a:solidFill>
              </a:rPr>
              <a:t>Negotiation phase:</a:t>
            </a:r>
          </a:p>
          <a:p>
            <a:pPr lvl="1"/>
            <a:r>
              <a:rPr lang="en-US" altLang="en-US" dirty="0" smtClean="0"/>
              <a:t>client indicates available cryptographic algorithms</a:t>
            </a:r>
          </a:p>
          <a:p>
            <a:pPr lvl="1"/>
            <a:r>
              <a:rPr lang="en-US" altLang="en-US" dirty="0" smtClean="0"/>
              <a:t>server picks suitable ones</a:t>
            </a:r>
          </a:p>
        </p:txBody>
      </p:sp>
      <p:sp>
        <p:nvSpPr>
          <p:cNvPr id="109573" name="Rectangle 3"/>
          <p:cNvSpPr>
            <a:spLocks noChangeArrowheads="1"/>
          </p:cNvSpPr>
          <p:nvPr/>
        </p:nvSpPr>
        <p:spPr bwMode="auto">
          <a:xfrm>
            <a:off x="4879975" y="1462088"/>
            <a:ext cx="3952875" cy="3938587"/>
          </a:xfrm>
          <a:prstGeom prst="rect">
            <a:avLst/>
          </a:prstGeom>
          <a:solidFill>
            <a:schemeClr val="bg1">
              <a:lumMod val="85000"/>
            </a:schemeClr>
          </a:solidFill>
          <a:ln w="19050">
            <a:solidFill>
              <a:srgbClr val="FF0000"/>
            </a:solidFill>
            <a:miter lim="800000"/>
            <a:headEnd/>
            <a:tailEnd/>
          </a:ln>
          <a:extLst/>
        </p:spPr>
        <p:txBody>
          <a:bodyPr/>
          <a:lstStyle>
            <a:lvl1pPr marL="119063" indent="-119063">
              <a:defRPr sz="2000">
                <a:solidFill>
                  <a:schemeClr val="tx1"/>
                </a:solidFill>
                <a:latin typeface="Comic Sans MS" pitchFamily="66" charset="0"/>
                <a:ea typeface="MS PGothic" pitchFamily="34" charset="-128"/>
              </a:defRPr>
            </a:lvl1pPr>
            <a:lvl2pPr marL="461963" indent="-22860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spcBef>
                <a:spcPct val="20000"/>
              </a:spcBef>
              <a:buClr>
                <a:srgbClr val="000099"/>
              </a:buClr>
              <a:buSzPct val="75000"/>
              <a:buFont typeface="Wingdings" pitchFamily="2" charset="2"/>
              <a:buNone/>
            </a:pPr>
            <a:r>
              <a:rPr lang="en-US" altLang="en-US" sz="2400" dirty="0" smtClean="0">
                <a:solidFill>
                  <a:srgbClr val="0000FF"/>
                </a:solidFill>
                <a:latin typeface="Arial" pitchFamily="34" charset="0"/>
                <a:cs typeface="Arial" pitchFamily="34" charset="0"/>
              </a:rPr>
              <a:t>Common Symmetric Ciphers:</a:t>
            </a:r>
            <a:endParaRPr lang="en-US" altLang="en-US" sz="2400" dirty="0">
              <a:solidFill>
                <a:srgbClr val="0000FF"/>
              </a:solidFill>
              <a:latin typeface="Arial" pitchFamily="34" charset="0"/>
              <a:cs typeface="Arial" pitchFamily="34" charset="0"/>
            </a:endParaRPr>
          </a:p>
          <a:p>
            <a:pPr lvl="1">
              <a:spcBef>
                <a:spcPct val="20000"/>
              </a:spcBef>
              <a:buClr>
                <a:srgbClr val="000099"/>
              </a:buClr>
              <a:buFont typeface="Wingdings" pitchFamily="2" charset="2"/>
              <a:buChar char="§"/>
            </a:pPr>
            <a:r>
              <a:rPr lang="en-US" altLang="en-US" dirty="0">
                <a:solidFill>
                  <a:srgbClr val="000000"/>
                </a:solidFill>
                <a:latin typeface="Arial" pitchFamily="34" charset="0"/>
                <a:cs typeface="Arial" pitchFamily="34" charset="0"/>
              </a:rPr>
              <a:t>DES – Data Encryption Standard: block</a:t>
            </a:r>
          </a:p>
          <a:p>
            <a:pPr lvl="1">
              <a:spcBef>
                <a:spcPct val="20000"/>
              </a:spcBef>
              <a:buClr>
                <a:srgbClr val="000099"/>
              </a:buClr>
              <a:buFont typeface="Wingdings" pitchFamily="2" charset="2"/>
              <a:buChar char="§"/>
            </a:pPr>
            <a:r>
              <a:rPr lang="en-US" altLang="en-US" dirty="0">
                <a:solidFill>
                  <a:srgbClr val="000000"/>
                </a:solidFill>
                <a:latin typeface="Arial" pitchFamily="34" charset="0"/>
                <a:cs typeface="Arial" pitchFamily="34" charset="0"/>
              </a:rPr>
              <a:t>3DES – Triple strength: block</a:t>
            </a:r>
          </a:p>
          <a:p>
            <a:pPr lvl="1">
              <a:spcBef>
                <a:spcPct val="20000"/>
              </a:spcBef>
              <a:buClr>
                <a:srgbClr val="000099"/>
              </a:buClr>
              <a:buFont typeface="Wingdings" pitchFamily="2" charset="2"/>
              <a:buChar char="§"/>
            </a:pPr>
            <a:r>
              <a:rPr lang="en-US" altLang="en-US" dirty="0">
                <a:solidFill>
                  <a:srgbClr val="000000"/>
                </a:solidFill>
                <a:latin typeface="Arial" pitchFamily="34" charset="0"/>
                <a:cs typeface="Arial" pitchFamily="34" charset="0"/>
              </a:rPr>
              <a:t>RC2 – </a:t>
            </a:r>
            <a:r>
              <a:rPr lang="en-US" altLang="en-US" dirty="0" err="1">
                <a:solidFill>
                  <a:srgbClr val="000000"/>
                </a:solidFill>
                <a:latin typeface="Arial" pitchFamily="34" charset="0"/>
                <a:cs typeface="Arial" pitchFamily="34" charset="0"/>
              </a:rPr>
              <a:t>Rivest</a:t>
            </a:r>
            <a:r>
              <a:rPr lang="en-US" altLang="en-US" dirty="0">
                <a:solidFill>
                  <a:srgbClr val="000000"/>
                </a:solidFill>
                <a:latin typeface="Arial" pitchFamily="34" charset="0"/>
                <a:cs typeface="Arial" pitchFamily="34" charset="0"/>
              </a:rPr>
              <a:t> Cipher 2: block</a:t>
            </a:r>
          </a:p>
          <a:p>
            <a:pPr lvl="1">
              <a:spcBef>
                <a:spcPct val="20000"/>
              </a:spcBef>
              <a:buClr>
                <a:srgbClr val="000099"/>
              </a:buClr>
              <a:buFont typeface="Wingdings" pitchFamily="2" charset="2"/>
              <a:buChar char="§"/>
            </a:pPr>
            <a:r>
              <a:rPr lang="en-US" altLang="en-US" dirty="0">
                <a:solidFill>
                  <a:srgbClr val="000000"/>
                </a:solidFill>
                <a:latin typeface="Arial" pitchFamily="34" charset="0"/>
                <a:cs typeface="Arial" pitchFamily="34" charset="0"/>
              </a:rPr>
              <a:t>RC4 – </a:t>
            </a:r>
            <a:r>
              <a:rPr lang="en-US" altLang="en-US" dirty="0" err="1">
                <a:solidFill>
                  <a:srgbClr val="000000"/>
                </a:solidFill>
                <a:latin typeface="Arial" pitchFamily="34" charset="0"/>
                <a:cs typeface="Arial" pitchFamily="34" charset="0"/>
              </a:rPr>
              <a:t>Rivest</a:t>
            </a:r>
            <a:r>
              <a:rPr lang="en-US" altLang="en-US" dirty="0">
                <a:solidFill>
                  <a:srgbClr val="000000"/>
                </a:solidFill>
                <a:latin typeface="Arial" pitchFamily="34" charset="0"/>
                <a:cs typeface="Arial" pitchFamily="34" charset="0"/>
              </a:rPr>
              <a:t> Cipher 4: stream</a:t>
            </a:r>
          </a:p>
          <a:p>
            <a:pPr>
              <a:spcBef>
                <a:spcPct val="20000"/>
              </a:spcBef>
              <a:buClr>
                <a:srgbClr val="000099"/>
              </a:buClr>
              <a:buSzPct val="75000"/>
              <a:buFont typeface="Wingdings" pitchFamily="2" charset="2"/>
              <a:buNone/>
            </a:pPr>
            <a:r>
              <a:rPr lang="en-US" altLang="en-US" sz="2400" dirty="0" smtClean="0">
                <a:solidFill>
                  <a:srgbClr val="0000FF"/>
                </a:solidFill>
                <a:latin typeface="Arial" pitchFamily="34" charset="0"/>
                <a:cs typeface="Arial" pitchFamily="34" charset="0"/>
              </a:rPr>
              <a:t>Public </a:t>
            </a:r>
            <a:r>
              <a:rPr lang="en-US" altLang="en-US" sz="2400" dirty="0">
                <a:solidFill>
                  <a:srgbClr val="0000FF"/>
                </a:solidFill>
                <a:latin typeface="Arial" pitchFamily="34" charset="0"/>
                <a:cs typeface="Arial" pitchFamily="34" charset="0"/>
              </a:rPr>
              <a:t>key </a:t>
            </a:r>
            <a:r>
              <a:rPr lang="en-US" altLang="en-US" sz="2400" dirty="0" smtClean="0">
                <a:solidFill>
                  <a:srgbClr val="0000FF"/>
                </a:solidFill>
                <a:latin typeface="Arial" pitchFamily="34" charset="0"/>
                <a:cs typeface="Arial" pitchFamily="34" charset="0"/>
              </a:rPr>
              <a:t>encryption:</a:t>
            </a:r>
            <a:endParaRPr lang="en-US" altLang="en-US" sz="2400" dirty="0">
              <a:solidFill>
                <a:srgbClr val="0000FF"/>
              </a:solidFill>
              <a:latin typeface="Arial" pitchFamily="34" charset="0"/>
              <a:cs typeface="Arial" pitchFamily="34" charset="0"/>
            </a:endParaRPr>
          </a:p>
          <a:p>
            <a:pPr lvl="1">
              <a:spcBef>
                <a:spcPct val="20000"/>
              </a:spcBef>
              <a:buClr>
                <a:srgbClr val="000099"/>
              </a:buClr>
              <a:buFont typeface="Wingdings" pitchFamily="2" charset="2"/>
              <a:buChar char="§"/>
            </a:pPr>
            <a:r>
              <a:rPr lang="en-US" altLang="en-US" sz="2400" dirty="0">
                <a:solidFill>
                  <a:srgbClr val="000000"/>
                </a:solidFill>
                <a:latin typeface="Arial" pitchFamily="34" charset="0"/>
                <a:cs typeface="Arial" pitchFamily="34" charset="0"/>
              </a:rPr>
              <a:t>RSA</a:t>
            </a:r>
          </a:p>
          <a:p>
            <a:pPr>
              <a:spcBef>
                <a:spcPct val="20000"/>
              </a:spcBef>
              <a:buClr>
                <a:srgbClr val="000099"/>
              </a:buClr>
              <a:buSzPct val="75000"/>
              <a:buFont typeface="Wingdings" pitchFamily="2" charset="2"/>
              <a:buChar char="v"/>
            </a:pPr>
            <a:endParaRPr lang="en-US" altLang="en-US" dirty="0">
              <a:solidFill>
                <a:srgbClr val="000000"/>
              </a:solidFill>
            </a:endParaRPr>
          </a:p>
        </p:txBody>
      </p:sp>
    </p:spTree>
    <p:extLst>
      <p:ext uri="{BB962C8B-B14F-4D97-AF65-F5344CB8AC3E}">
        <p14:creationId xmlns:p14="http://schemas.microsoft.com/office/powerpoint/2010/main" val="257889156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2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1027113"/>
            <a:ext cx="4570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03427" name="Rectangle 2"/>
          <p:cNvSpPr>
            <a:spLocks noGrp="1" noChangeArrowheads="1"/>
          </p:cNvSpPr>
          <p:nvPr>
            <p:ph type="title"/>
          </p:nvPr>
        </p:nvSpPr>
        <p:spPr/>
        <p:txBody>
          <a:bodyPr/>
          <a:lstStyle/>
          <a:p>
            <a:r>
              <a:rPr lang="en-US" altLang="en-US" dirty="0" smtClean="0"/>
              <a:t>key derivation</a:t>
            </a:r>
          </a:p>
        </p:txBody>
      </p:sp>
      <p:sp>
        <p:nvSpPr>
          <p:cNvPr id="103428" name="Rectangle 3"/>
          <p:cNvSpPr>
            <a:spLocks noGrp="1" noChangeArrowheads="1"/>
          </p:cNvSpPr>
          <p:nvPr>
            <p:ph type="body" idx="1"/>
          </p:nvPr>
        </p:nvSpPr>
        <p:spPr>
          <a:xfrm>
            <a:off x="152400" y="1535113"/>
            <a:ext cx="8839199" cy="4967287"/>
          </a:xfrm>
        </p:spPr>
        <p:txBody>
          <a:bodyPr/>
          <a:lstStyle/>
          <a:p>
            <a:r>
              <a:rPr lang="en-US" altLang="en-US" sz="2400" dirty="0" smtClean="0">
                <a:solidFill>
                  <a:srgbClr val="0000FF"/>
                </a:solidFill>
                <a:latin typeface="Arial" panose="020B0604020202020204" pitchFamily="34" charset="0"/>
                <a:cs typeface="Arial" panose="020B0604020202020204" pitchFamily="34" charset="0"/>
              </a:rPr>
              <a:t>considered bad to use same key for more than one cryptographic operation</a:t>
            </a:r>
          </a:p>
          <a:p>
            <a:pPr lvl="1"/>
            <a:r>
              <a:rPr lang="en-US" altLang="en-US" sz="2000" dirty="0" smtClean="0">
                <a:latin typeface="Arial" panose="020B0604020202020204" pitchFamily="34" charset="0"/>
                <a:cs typeface="Arial" panose="020B0604020202020204" pitchFamily="34" charset="0"/>
              </a:rPr>
              <a:t>use different keys for message authentication code (MAC) and encryption</a:t>
            </a:r>
          </a:p>
          <a:p>
            <a:pPr marL="457200" lvl="1" indent="0">
              <a:buNone/>
            </a:pPr>
            <a:endParaRPr lang="en-US" altLang="en-US" sz="1800" dirty="0" smtClean="0">
              <a:latin typeface="Arial" panose="020B0604020202020204" pitchFamily="34" charset="0"/>
              <a:cs typeface="Arial" panose="020B0604020202020204" pitchFamily="34" charset="0"/>
            </a:endParaRPr>
          </a:p>
          <a:p>
            <a:r>
              <a:rPr lang="en-US" altLang="en-US" sz="2400" dirty="0" smtClean="0">
                <a:solidFill>
                  <a:srgbClr val="0000FF"/>
                </a:solidFill>
                <a:latin typeface="Arial" panose="020B0604020202020204" pitchFamily="34" charset="0"/>
                <a:cs typeface="Arial" panose="020B0604020202020204" pitchFamily="34" charset="0"/>
              </a:rPr>
              <a:t>four keys:</a:t>
            </a:r>
          </a:p>
          <a:p>
            <a:pPr lvl="1"/>
            <a:r>
              <a:rPr lang="en-US" altLang="en-US" sz="2000" b="1" dirty="0" err="1" smtClean="0">
                <a:solidFill>
                  <a:srgbClr val="FF0000"/>
                </a:solidFill>
                <a:latin typeface="Arial" panose="020B0604020202020204" pitchFamily="34" charset="0"/>
                <a:cs typeface="Arial" panose="020B0604020202020204" pitchFamily="34" charset="0"/>
              </a:rPr>
              <a:t>e</a:t>
            </a:r>
            <a:r>
              <a:rPr lang="en-US" altLang="en-US" sz="2000" b="1" baseline="-25000" dirty="0" err="1" smtClean="0">
                <a:solidFill>
                  <a:srgbClr val="FF0000"/>
                </a:solidFill>
                <a:latin typeface="Arial" panose="020B0604020202020204" pitchFamily="34" charset="0"/>
                <a:cs typeface="Arial" panose="020B0604020202020204" pitchFamily="34" charset="0"/>
              </a:rPr>
              <a:t>B</a:t>
            </a:r>
            <a:r>
              <a:rPr lang="en-US" altLang="en-US" sz="2000" dirty="0" smtClean="0">
                <a:latin typeface="Arial" panose="020B0604020202020204" pitchFamily="34" charset="0"/>
                <a:cs typeface="Arial" panose="020B0604020202020204" pitchFamily="34" charset="0"/>
              </a:rPr>
              <a:t> = encryption key for data sent from client (</a:t>
            </a:r>
            <a:r>
              <a:rPr lang="en-US" altLang="en-US" sz="1400" dirty="0" smtClean="0">
                <a:latin typeface="Arial" panose="020B0604020202020204" pitchFamily="34" charset="0"/>
                <a:cs typeface="Arial" panose="020B0604020202020204" pitchFamily="34" charset="0"/>
              </a:rPr>
              <a:t>Bob</a:t>
            </a:r>
            <a:r>
              <a:rPr lang="en-US" altLang="en-US" sz="2000" dirty="0" smtClean="0">
                <a:latin typeface="Arial" panose="020B0604020202020204" pitchFamily="34" charset="0"/>
                <a:cs typeface="Arial" panose="020B0604020202020204" pitchFamily="34" charset="0"/>
              </a:rPr>
              <a:t>) to server (</a:t>
            </a:r>
            <a:r>
              <a:rPr lang="en-US" altLang="en-US" sz="1400" dirty="0" smtClean="0">
                <a:latin typeface="Arial" panose="020B0604020202020204" pitchFamily="34" charset="0"/>
                <a:cs typeface="Arial" panose="020B0604020202020204" pitchFamily="34" charset="0"/>
              </a:rPr>
              <a:t>Alice</a:t>
            </a:r>
            <a:r>
              <a:rPr lang="en-US" altLang="en-US" sz="2000" dirty="0" smtClean="0">
                <a:latin typeface="Arial" panose="020B0604020202020204" pitchFamily="34" charset="0"/>
                <a:cs typeface="Arial" panose="020B0604020202020204" pitchFamily="34" charset="0"/>
              </a:rPr>
              <a:t>)</a:t>
            </a:r>
          </a:p>
          <a:p>
            <a:pPr lvl="1"/>
            <a:r>
              <a:rPr lang="en-US" altLang="en-US" sz="2000" b="1" dirty="0" smtClean="0">
                <a:solidFill>
                  <a:srgbClr val="FF0000"/>
                </a:solidFill>
                <a:latin typeface="Arial" panose="020B0604020202020204" pitchFamily="34" charset="0"/>
                <a:cs typeface="Arial" panose="020B0604020202020204" pitchFamily="34" charset="0"/>
              </a:rPr>
              <a:t>M</a:t>
            </a:r>
            <a:r>
              <a:rPr lang="en-US" altLang="en-US" sz="2000" b="1" baseline="-25000" dirty="0" smtClean="0">
                <a:solidFill>
                  <a:srgbClr val="FF0000"/>
                </a:solidFill>
                <a:latin typeface="Arial" panose="020B0604020202020204" pitchFamily="34" charset="0"/>
                <a:cs typeface="Arial" panose="020B0604020202020204" pitchFamily="34" charset="0"/>
              </a:rPr>
              <a:t>B</a:t>
            </a:r>
            <a:r>
              <a:rPr lang="en-US" altLang="en-US" sz="2000" dirty="0" smtClean="0">
                <a:latin typeface="Arial" panose="020B0604020202020204" pitchFamily="34" charset="0"/>
                <a:cs typeface="Arial" panose="020B0604020202020204" pitchFamily="34" charset="0"/>
              </a:rPr>
              <a:t> = MAC key for data sent from </a:t>
            </a:r>
            <a:r>
              <a:rPr lang="en-US" altLang="en-US" sz="2000" dirty="0">
                <a:latin typeface="Arial" panose="020B0604020202020204" pitchFamily="34" charset="0"/>
                <a:cs typeface="Arial" panose="020B0604020202020204" pitchFamily="34" charset="0"/>
              </a:rPr>
              <a:t>client (</a:t>
            </a:r>
            <a:r>
              <a:rPr lang="en-US" altLang="en-US" sz="1400" dirty="0">
                <a:latin typeface="Arial" panose="020B0604020202020204" pitchFamily="34" charset="0"/>
                <a:cs typeface="Arial" panose="020B0604020202020204" pitchFamily="34" charset="0"/>
              </a:rPr>
              <a:t>Bob</a:t>
            </a:r>
            <a:r>
              <a:rPr lang="en-US" altLang="en-US" sz="2000" dirty="0">
                <a:latin typeface="Arial" panose="020B0604020202020204" pitchFamily="34" charset="0"/>
                <a:cs typeface="Arial" panose="020B0604020202020204" pitchFamily="34" charset="0"/>
              </a:rPr>
              <a:t>) to server (</a:t>
            </a:r>
            <a:r>
              <a:rPr lang="en-US" altLang="en-US" sz="1400" dirty="0">
                <a:latin typeface="Arial" panose="020B0604020202020204" pitchFamily="34" charset="0"/>
                <a:cs typeface="Arial" panose="020B0604020202020204" pitchFamily="34" charset="0"/>
              </a:rPr>
              <a:t>Alice</a:t>
            </a:r>
            <a:r>
              <a:rPr lang="en-US" altLang="en-US" sz="2000" dirty="0">
                <a:latin typeface="Arial" panose="020B0604020202020204" pitchFamily="34" charset="0"/>
                <a:cs typeface="Arial" panose="020B0604020202020204" pitchFamily="34" charset="0"/>
              </a:rPr>
              <a:t>)</a:t>
            </a:r>
          </a:p>
          <a:p>
            <a:pPr lvl="1"/>
            <a:r>
              <a:rPr lang="en-US" altLang="en-US" sz="2000" b="1" dirty="0" err="1" smtClean="0">
                <a:solidFill>
                  <a:srgbClr val="008000"/>
                </a:solidFill>
                <a:latin typeface="Arial" panose="020B0604020202020204" pitchFamily="34" charset="0"/>
                <a:cs typeface="Arial" panose="020B0604020202020204" pitchFamily="34" charset="0"/>
              </a:rPr>
              <a:t>e</a:t>
            </a:r>
            <a:r>
              <a:rPr lang="en-US" altLang="en-US" sz="2000" b="1" baseline="-25000" dirty="0" err="1" smtClean="0">
                <a:solidFill>
                  <a:srgbClr val="008000"/>
                </a:solidFill>
                <a:latin typeface="Arial" panose="020B0604020202020204" pitchFamily="34" charset="0"/>
                <a:cs typeface="Arial" panose="020B0604020202020204" pitchFamily="34" charset="0"/>
              </a:rPr>
              <a:t>A</a:t>
            </a:r>
            <a:r>
              <a:rPr lang="en-US" altLang="en-US" sz="2000" dirty="0" smtClean="0">
                <a:latin typeface="Arial" panose="020B0604020202020204" pitchFamily="34" charset="0"/>
                <a:cs typeface="Arial" panose="020B0604020202020204" pitchFamily="34" charset="0"/>
              </a:rPr>
              <a:t> = encryption key for data sent from server</a:t>
            </a:r>
            <a:r>
              <a:rPr lang="en-US" altLang="en-US" sz="1400" dirty="0">
                <a:latin typeface="Arial" panose="020B0604020202020204" pitchFamily="34" charset="0"/>
                <a:cs typeface="Arial" panose="020B0604020202020204" pitchFamily="34" charset="0"/>
              </a:rPr>
              <a:t>(Alice</a:t>
            </a:r>
            <a:r>
              <a:rPr lang="en-US" altLang="en-US" sz="1400" dirty="0" smtClean="0">
                <a:latin typeface="Arial" panose="020B0604020202020204" pitchFamily="34" charset="0"/>
                <a:cs typeface="Arial" panose="020B0604020202020204" pitchFamily="34" charset="0"/>
              </a:rPr>
              <a:t>)</a:t>
            </a:r>
            <a:r>
              <a:rPr lang="en-US" altLang="en-US" sz="2000" dirty="0" smtClean="0">
                <a:latin typeface="Arial" panose="020B0604020202020204" pitchFamily="34" charset="0"/>
                <a:cs typeface="Arial" panose="020B0604020202020204" pitchFamily="34" charset="0"/>
              </a:rPr>
              <a:t> to client</a:t>
            </a:r>
            <a:r>
              <a:rPr lang="en-US" altLang="en-US" sz="1400" dirty="0">
                <a:latin typeface="Arial" panose="020B0604020202020204" pitchFamily="34" charset="0"/>
                <a:cs typeface="Arial" panose="020B0604020202020204" pitchFamily="34" charset="0"/>
              </a:rPr>
              <a:t> (Bob)</a:t>
            </a:r>
            <a:endParaRPr lang="en-US" altLang="en-US" sz="1400" dirty="0" smtClean="0">
              <a:latin typeface="Arial" panose="020B0604020202020204" pitchFamily="34" charset="0"/>
              <a:cs typeface="Arial" panose="020B0604020202020204" pitchFamily="34" charset="0"/>
            </a:endParaRPr>
          </a:p>
          <a:p>
            <a:pPr lvl="1"/>
            <a:r>
              <a:rPr lang="en-US" altLang="en-US" sz="2000" b="1" dirty="0" smtClean="0">
                <a:solidFill>
                  <a:srgbClr val="008000"/>
                </a:solidFill>
                <a:latin typeface="Arial" panose="020B0604020202020204" pitchFamily="34" charset="0"/>
                <a:cs typeface="Arial" panose="020B0604020202020204" pitchFamily="34" charset="0"/>
              </a:rPr>
              <a:t>M</a:t>
            </a:r>
            <a:r>
              <a:rPr lang="en-US" altLang="en-US" sz="2000" b="1" baseline="-25000" dirty="0" smtClean="0">
                <a:solidFill>
                  <a:srgbClr val="008000"/>
                </a:solidFill>
                <a:latin typeface="Arial" panose="020B0604020202020204" pitchFamily="34" charset="0"/>
                <a:cs typeface="Arial" panose="020B0604020202020204" pitchFamily="34" charset="0"/>
              </a:rPr>
              <a:t>A</a:t>
            </a:r>
            <a:r>
              <a:rPr lang="en-US" altLang="en-US" sz="2000" dirty="0" smtClean="0">
                <a:latin typeface="Arial" panose="020B0604020202020204" pitchFamily="34" charset="0"/>
                <a:cs typeface="Arial" panose="020B0604020202020204" pitchFamily="34" charset="0"/>
              </a:rPr>
              <a:t> = MAC key for data sent from </a:t>
            </a:r>
            <a:r>
              <a:rPr lang="en-US" altLang="en-US" sz="2000" dirty="0">
                <a:latin typeface="Arial" panose="020B0604020202020204" pitchFamily="34" charset="0"/>
                <a:cs typeface="Arial" panose="020B0604020202020204" pitchFamily="34" charset="0"/>
              </a:rPr>
              <a:t>server</a:t>
            </a:r>
            <a:r>
              <a:rPr lang="en-US" altLang="en-US" sz="1400" dirty="0">
                <a:latin typeface="Arial" panose="020B0604020202020204" pitchFamily="34" charset="0"/>
                <a:cs typeface="Arial" panose="020B0604020202020204" pitchFamily="34" charset="0"/>
              </a:rPr>
              <a:t>(Alice)</a:t>
            </a:r>
            <a:r>
              <a:rPr lang="en-US" altLang="en-US" sz="2000" dirty="0">
                <a:latin typeface="Arial" panose="020B0604020202020204" pitchFamily="34" charset="0"/>
                <a:cs typeface="Arial" panose="020B0604020202020204" pitchFamily="34" charset="0"/>
              </a:rPr>
              <a:t> to client</a:t>
            </a:r>
            <a:r>
              <a:rPr lang="en-US" altLang="en-US" sz="1400" dirty="0">
                <a:latin typeface="Arial" panose="020B0604020202020204" pitchFamily="34" charset="0"/>
                <a:cs typeface="Arial" panose="020B0604020202020204" pitchFamily="34" charset="0"/>
              </a:rPr>
              <a:t> (Bob</a:t>
            </a:r>
            <a:r>
              <a:rPr lang="en-US" altLang="en-US" sz="1400" dirty="0" smtClean="0">
                <a:latin typeface="Arial" panose="020B0604020202020204" pitchFamily="34" charset="0"/>
                <a:cs typeface="Arial" panose="020B0604020202020204" pitchFamily="34" charset="0"/>
              </a:rPr>
              <a:t>)</a:t>
            </a:r>
          </a:p>
          <a:p>
            <a:pPr marL="457200" lvl="1" indent="0">
              <a:buNone/>
            </a:pPr>
            <a:endParaRPr lang="en-US" altLang="en-US" sz="2000" dirty="0" smtClean="0">
              <a:latin typeface="Arial" panose="020B0604020202020204" pitchFamily="34" charset="0"/>
              <a:cs typeface="Arial" panose="020B0604020202020204" pitchFamily="34" charset="0"/>
            </a:endParaRPr>
          </a:p>
          <a:p>
            <a:r>
              <a:rPr lang="en-US" altLang="en-US" sz="2400" dirty="0" smtClean="0">
                <a:solidFill>
                  <a:srgbClr val="0000FF"/>
                </a:solidFill>
                <a:latin typeface="Arial" panose="020B0604020202020204" pitchFamily="34" charset="0"/>
                <a:cs typeface="Arial" panose="020B0604020202020204" pitchFamily="34" charset="0"/>
              </a:rPr>
              <a:t>keys derived from standard SSL key derivation function</a:t>
            </a:r>
          </a:p>
          <a:p>
            <a:pPr lvl="1"/>
            <a:r>
              <a:rPr lang="en-US" altLang="en-US" sz="1800" dirty="0" smtClean="0">
                <a:latin typeface="Arial" panose="020B0604020202020204" pitchFamily="34" charset="0"/>
                <a:cs typeface="Arial" panose="020B0604020202020204" pitchFamily="34" charset="0"/>
              </a:rPr>
              <a:t>takes </a:t>
            </a:r>
            <a:r>
              <a:rPr lang="en-US" altLang="en-US" sz="1800" dirty="0" smtClean="0">
                <a:solidFill>
                  <a:srgbClr val="0000FF"/>
                </a:solidFill>
                <a:latin typeface="Arial" panose="020B0604020202020204" pitchFamily="34" charset="0"/>
                <a:cs typeface="Arial" panose="020B0604020202020204" pitchFamily="34" charset="0"/>
              </a:rPr>
              <a:t>master secret </a:t>
            </a:r>
            <a:r>
              <a:rPr lang="en-US" altLang="en-US" sz="1800" dirty="0" smtClean="0">
                <a:latin typeface="Arial" panose="020B0604020202020204" pitchFamily="34" charset="0"/>
                <a:cs typeface="Arial" panose="020B0604020202020204" pitchFamily="34" charset="0"/>
              </a:rPr>
              <a:t>and </a:t>
            </a:r>
            <a:r>
              <a:rPr lang="en-US" altLang="en-US" sz="1800" dirty="0" err="1" smtClean="0">
                <a:solidFill>
                  <a:srgbClr val="0000FF"/>
                </a:solidFill>
                <a:latin typeface="Arial" panose="020B0604020202020204" pitchFamily="34" charset="0"/>
                <a:cs typeface="Arial" panose="020B0604020202020204" pitchFamily="34" charset="0"/>
              </a:rPr>
              <a:t>nonces</a:t>
            </a:r>
            <a:r>
              <a:rPr lang="en-US" altLang="en-US" sz="1800" dirty="0" smtClean="0">
                <a:latin typeface="Arial" panose="020B0604020202020204" pitchFamily="34" charset="0"/>
                <a:cs typeface="Arial" panose="020B0604020202020204" pitchFamily="34" charset="0"/>
              </a:rPr>
              <a:t> and creates the keys</a:t>
            </a:r>
          </a:p>
        </p:txBody>
      </p:sp>
    </p:spTree>
    <p:extLst>
      <p:ext uri="{BB962C8B-B14F-4D97-AF65-F5344CB8AC3E}">
        <p14:creationId xmlns:p14="http://schemas.microsoft.com/office/powerpoint/2010/main" val="38370384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39939" name="Rectangle 3"/>
          <p:cNvSpPr>
            <a:spLocks noGrp="1" noChangeArrowheads="1"/>
          </p:cNvSpPr>
          <p:nvPr>
            <p:ph type="body" idx="4294967295"/>
          </p:nvPr>
        </p:nvSpPr>
        <p:spPr>
          <a:xfrm>
            <a:off x="519113" y="2590800"/>
            <a:ext cx="8115300" cy="4191000"/>
          </a:xfrm>
        </p:spPr>
        <p:txBody>
          <a:bodyPr/>
          <a:lstStyle/>
          <a:p>
            <a:pPr marL="514350" indent="-514350">
              <a:buFont typeface="+mj-lt"/>
              <a:buAutoNum type="arabicPeriod"/>
            </a:pPr>
            <a:r>
              <a:rPr lang="en-US" b="1" i="1" dirty="0" smtClean="0">
                <a:solidFill>
                  <a:srgbClr val="C00000"/>
                </a:solidFill>
                <a:latin typeface="Gill Sans MT" charset="0"/>
              </a:rPr>
              <a:t>n</a:t>
            </a:r>
            <a:r>
              <a:rPr lang="en-US" b="1" dirty="0" smtClean="0">
                <a:solidFill>
                  <a:srgbClr val="FF0000"/>
                </a:solidFill>
                <a:latin typeface="Gill Sans MT" charset="0"/>
              </a:rPr>
              <a:t> </a:t>
            </a:r>
            <a:r>
              <a:rPr lang="en-US" b="1" i="1" dirty="0">
                <a:solidFill>
                  <a:srgbClr val="FF0000"/>
                </a:solidFill>
                <a:latin typeface="Gill Sans MT" charset="0"/>
              </a:rPr>
              <a:t>substitution</a:t>
            </a:r>
            <a:r>
              <a:rPr lang="en-US" b="1" dirty="0">
                <a:solidFill>
                  <a:srgbClr val="FF0000"/>
                </a:solidFill>
                <a:latin typeface="Gill Sans MT" charset="0"/>
              </a:rPr>
              <a:t> </a:t>
            </a:r>
            <a:r>
              <a:rPr lang="en-US" b="1" i="1" dirty="0">
                <a:solidFill>
                  <a:srgbClr val="FF0000"/>
                </a:solidFill>
                <a:latin typeface="Gill Sans MT" charset="0"/>
              </a:rPr>
              <a:t>ciphers</a:t>
            </a:r>
            <a:r>
              <a:rPr lang="en-US" dirty="0">
                <a:latin typeface="Gill Sans MT" charset="0"/>
              </a:rPr>
              <a:t>, M</a:t>
            </a:r>
            <a:r>
              <a:rPr lang="en-US" baseline="-25000" dirty="0">
                <a:latin typeface="Gill Sans MT" charset="0"/>
              </a:rPr>
              <a:t>1</a:t>
            </a:r>
            <a:r>
              <a:rPr lang="en-US" dirty="0">
                <a:latin typeface="Gill Sans MT" charset="0"/>
              </a:rPr>
              <a:t>,M</a:t>
            </a:r>
            <a:r>
              <a:rPr lang="en-US" baseline="-25000" dirty="0">
                <a:latin typeface="Gill Sans MT" charset="0"/>
              </a:rPr>
              <a:t>2</a:t>
            </a:r>
            <a:r>
              <a:rPr lang="en-US" dirty="0">
                <a:latin typeface="Gill Sans MT" charset="0"/>
              </a:rPr>
              <a:t>,…,M</a:t>
            </a:r>
            <a:r>
              <a:rPr lang="en-US" baseline="-25000" dirty="0">
                <a:latin typeface="Gill Sans MT" charset="0"/>
              </a:rPr>
              <a:t>n</a:t>
            </a:r>
          </a:p>
          <a:p>
            <a:pPr marL="514350" indent="-514350">
              <a:buFont typeface="+mj-lt"/>
              <a:buAutoNum type="arabicPeriod"/>
            </a:pPr>
            <a:r>
              <a:rPr lang="en-US" b="1" dirty="0" smtClean="0">
                <a:solidFill>
                  <a:srgbClr val="FF0000"/>
                </a:solidFill>
                <a:latin typeface="Gill Sans MT" charset="0"/>
              </a:rPr>
              <a:t>cyclic </a:t>
            </a:r>
            <a:r>
              <a:rPr lang="en-US" b="1" dirty="0">
                <a:solidFill>
                  <a:srgbClr val="FF0000"/>
                </a:solidFill>
                <a:latin typeface="Gill Sans MT" charset="0"/>
              </a:rPr>
              <a:t>pattern</a:t>
            </a:r>
            <a:r>
              <a:rPr lang="en-US" dirty="0">
                <a:latin typeface="Gill Sans MT" charset="0"/>
              </a:rPr>
              <a:t>:</a:t>
            </a:r>
          </a:p>
          <a:p>
            <a:pPr lvl="1"/>
            <a:r>
              <a:rPr lang="en-US" dirty="0">
                <a:solidFill>
                  <a:srgbClr val="008000"/>
                </a:solidFill>
                <a:latin typeface="Gill Sans MT" charset="0"/>
              </a:rPr>
              <a:t>e.g., n=4: M</a:t>
            </a:r>
            <a:r>
              <a:rPr lang="en-US" baseline="-25000" dirty="0">
                <a:solidFill>
                  <a:srgbClr val="008000"/>
                </a:solidFill>
                <a:latin typeface="Gill Sans MT" charset="0"/>
              </a:rPr>
              <a:t>1</a:t>
            </a:r>
            <a:r>
              <a:rPr lang="en-US" dirty="0">
                <a:solidFill>
                  <a:srgbClr val="008000"/>
                </a:solidFill>
                <a:latin typeface="Gill Sans MT" charset="0"/>
              </a:rPr>
              <a:t>,M</a:t>
            </a:r>
            <a:r>
              <a:rPr lang="en-US" baseline="-25000" dirty="0">
                <a:solidFill>
                  <a:srgbClr val="008000"/>
                </a:solidFill>
                <a:latin typeface="Gill Sans MT" charset="0"/>
              </a:rPr>
              <a:t>3</a:t>
            </a:r>
            <a:r>
              <a:rPr lang="en-US" dirty="0">
                <a:solidFill>
                  <a:srgbClr val="008000"/>
                </a:solidFill>
                <a:latin typeface="Gill Sans MT" charset="0"/>
              </a:rPr>
              <a:t>,M</a:t>
            </a:r>
            <a:r>
              <a:rPr lang="en-US" baseline="-25000" dirty="0">
                <a:solidFill>
                  <a:srgbClr val="008000"/>
                </a:solidFill>
                <a:latin typeface="Gill Sans MT" charset="0"/>
              </a:rPr>
              <a:t>4</a:t>
            </a:r>
            <a:r>
              <a:rPr lang="en-US" dirty="0">
                <a:solidFill>
                  <a:srgbClr val="008000"/>
                </a:solidFill>
                <a:latin typeface="Gill Sans MT" charset="0"/>
              </a:rPr>
              <a:t>,M</a:t>
            </a:r>
            <a:r>
              <a:rPr lang="en-US" baseline="-25000" dirty="0">
                <a:solidFill>
                  <a:srgbClr val="008000"/>
                </a:solidFill>
                <a:latin typeface="Gill Sans MT" charset="0"/>
              </a:rPr>
              <a:t>3</a:t>
            </a:r>
            <a:r>
              <a:rPr lang="en-US" dirty="0">
                <a:solidFill>
                  <a:srgbClr val="008000"/>
                </a:solidFill>
                <a:latin typeface="Gill Sans MT" charset="0"/>
              </a:rPr>
              <a:t>,M</a:t>
            </a:r>
            <a:r>
              <a:rPr lang="en-US" baseline="-25000" dirty="0">
                <a:solidFill>
                  <a:srgbClr val="008000"/>
                </a:solidFill>
                <a:latin typeface="Gill Sans MT" charset="0"/>
              </a:rPr>
              <a:t>2</a:t>
            </a:r>
            <a:r>
              <a:rPr lang="en-US" dirty="0">
                <a:solidFill>
                  <a:srgbClr val="008000"/>
                </a:solidFill>
                <a:latin typeface="Gill Sans MT" charset="0"/>
              </a:rPr>
              <a:t>;   M</a:t>
            </a:r>
            <a:r>
              <a:rPr lang="en-US" baseline="-25000" dirty="0">
                <a:solidFill>
                  <a:srgbClr val="008000"/>
                </a:solidFill>
                <a:latin typeface="Gill Sans MT" charset="0"/>
              </a:rPr>
              <a:t>1</a:t>
            </a:r>
            <a:r>
              <a:rPr lang="en-US" dirty="0">
                <a:solidFill>
                  <a:srgbClr val="008000"/>
                </a:solidFill>
                <a:latin typeface="Gill Sans MT" charset="0"/>
              </a:rPr>
              <a:t>,M</a:t>
            </a:r>
            <a:r>
              <a:rPr lang="en-US" baseline="-25000" dirty="0">
                <a:solidFill>
                  <a:srgbClr val="008000"/>
                </a:solidFill>
                <a:latin typeface="Gill Sans MT" charset="0"/>
              </a:rPr>
              <a:t>3</a:t>
            </a:r>
            <a:r>
              <a:rPr lang="en-US" dirty="0">
                <a:solidFill>
                  <a:srgbClr val="008000"/>
                </a:solidFill>
                <a:latin typeface="Gill Sans MT" charset="0"/>
              </a:rPr>
              <a:t>,M</a:t>
            </a:r>
            <a:r>
              <a:rPr lang="en-US" baseline="-25000" dirty="0">
                <a:solidFill>
                  <a:srgbClr val="008000"/>
                </a:solidFill>
                <a:latin typeface="Gill Sans MT" charset="0"/>
              </a:rPr>
              <a:t>4</a:t>
            </a:r>
            <a:r>
              <a:rPr lang="en-US" dirty="0">
                <a:solidFill>
                  <a:srgbClr val="008000"/>
                </a:solidFill>
                <a:latin typeface="Gill Sans MT" charset="0"/>
              </a:rPr>
              <a:t>,M</a:t>
            </a:r>
            <a:r>
              <a:rPr lang="en-US" baseline="-25000" dirty="0">
                <a:solidFill>
                  <a:srgbClr val="008000"/>
                </a:solidFill>
                <a:latin typeface="Gill Sans MT" charset="0"/>
              </a:rPr>
              <a:t>3</a:t>
            </a:r>
            <a:r>
              <a:rPr lang="en-US" dirty="0">
                <a:solidFill>
                  <a:srgbClr val="008000"/>
                </a:solidFill>
                <a:latin typeface="Gill Sans MT" charset="0"/>
              </a:rPr>
              <a:t>,M</a:t>
            </a:r>
            <a:r>
              <a:rPr lang="en-US" baseline="-25000" dirty="0">
                <a:solidFill>
                  <a:srgbClr val="008000"/>
                </a:solidFill>
                <a:latin typeface="Gill Sans MT" charset="0"/>
              </a:rPr>
              <a:t>2</a:t>
            </a:r>
            <a:r>
              <a:rPr lang="en-US" dirty="0">
                <a:solidFill>
                  <a:srgbClr val="008000"/>
                </a:solidFill>
                <a:latin typeface="Gill Sans MT" charset="0"/>
              </a:rPr>
              <a:t>;</a:t>
            </a:r>
            <a:r>
              <a:rPr lang="en-US" dirty="0">
                <a:latin typeface="Gill Sans MT" charset="0"/>
              </a:rPr>
              <a:t> </a:t>
            </a:r>
            <a:r>
              <a:rPr lang="en-US" dirty="0" smtClean="0">
                <a:latin typeface="Gill Sans MT" charset="0"/>
              </a:rPr>
              <a:t>..</a:t>
            </a:r>
          </a:p>
          <a:p>
            <a:pPr marL="457200" lvl="1" indent="0">
              <a:buNone/>
            </a:pPr>
            <a:endParaRPr lang="en-US" sz="1800" dirty="0">
              <a:latin typeface="Gill Sans MT" charset="0"/>
            </a:endParaRPr>
          </a:p>
          <a:p>
            <a:r>
              <a:rPr lang="en-US" dirty="0">
                <a:latin typeface="Gill Sans MT" charset="0"/>
              </a:rPr>
              <a:t>for each new plaintext symbol, use subsequent </a:t>
            </a:r>
            <a:r>
              <a:rPr lang="en-US" dirty="0" smtClean="0">
                <a:latin typeface="Gill Sans MT" charset="0"/>
              </a:rPr>
              <a:t>substitution </a:t>
            </a:r>
            <a:r>
              <a:rPr lang="en-US" dirty="0">
                <a:latin typeface="Gill Sans MT" charset="0"/>
              </a:rPr>
              <a:t>pattern in </a:t>
            </a:r>
            <a:r>
              <a:rPr lang="en-US" dirty="0" smtClean="0">
                <a:latin typeface="Gill Sans MT" charset="0"/>
              </a:rPr>
              <a:t>a cyclic </a:t>
            </a:r>
            <a:r>
              <a:rPr lang="en-US" dirty="0">
                <a:latin typeface="Gill Sans MT" charset="0"/>
              </a:rPr>
              <a:t>pattern</a:t>
            </a:r>
          </a:p>
          <a:p>
            <a:pPr lvl="1"/>
            <a:r>
              <a:rPr lang="en-US" dirty="0" smtClean="0">
                <a:solidFill>
                  <a:srgbClr val="0000FF"/>
                </a:solidFill>
                <a:latin typeface="Gill Sans MT" charset="0"/>
              </a:rPr>
              <a:t>bob</a:t>
            </a:r>
            <a:r>
              <a:rPr lang="en-US" dirty="0" smtClean="0">
                <a:solidFill>
                  <a:srgbClr val="008000"/>
                </a:solidFill>
                <a:latin typeface="Gill Sans MT" charset="0"/>
              </a:rPr>
              <a:t>: </a:t>
            </a:r>
            <a:r>
              <a:rPr lang="en-US" b="1" dirty="0" smtClean="0">
                <a:solidFill>
                  <a:srgbClr val="0000FF"/>
                </a:solidFill>
                <a:latin typeface="Gill Sans MT" charset="0"/>
              </a:rPr>
              <a:t>b</a:t>
            </a:r>
            <a:r>
              <a:rPr lang="en-US" dirty="0" smtClean="0">
                <a:solidFill>
                  <a:srgbClr val="008000"/>
                </a:solidFill>
                <a:latin typeface="Gill Sans MT" charset="0"/>
              </a:rPr>
              <a:t> apply M</a:t>
            </a:r>
            <a:r>
              <a:rPr lang="en-US" baseline="-25000" dirty="0" smtClean="0">
                <a:solidFill>
                  <a:srgbClr val="008000"/>
                </a:solidFill>
                <a:latin typeface="Gill Sans MT" charset="0"/>
              </a:rPr>
              <a:t>1</a:t>
            </a:r>
            <a:r>
              <a:rPr lang="en-US" dirty="0">
                <a:solidFill>
                  <a:srgbClr val="008000"/>
                </a:solidFill>
                <a:latin typeface="Gill Sans MT" charset="0"/>
              </a:rPr>
              <a:t>, </a:t>
            </a:r>
            <a:r>
              <a:rPr lang="en-US" b="1" dirty="0">
                <a:solidFill>
                  <a:srgbClr val="0000FF"/>
                </a:solidFill>
                <a:latin typeface="Gill Sans MT" charset="0"/>
              </a:rPr>
              <a:t>o</a:t>
            </a:r>
            <a:r>
              <a:rPr lang="en-US" dirty="0">
                <a:solidFill>
                  <a:srgbClr val="008000"/>
                </a:solidFill>
                <a:latin typeface="Gill Sans MT" charset="0"/>
              </a:rPr>
              <a:t> apply M</a:t>
            </a:r>
            <a:r>
              <a:rPr lang="en-US" baseline="-25000" dirty="0" smtClean="0">
                <a:solidFill>
                  <a:srgbClr val="008000"/>
                </a:solidFill>
                <a:latin typeface="Gill Sans MT" charset="0"/>
              </a:rPr>
              <a:t>3</a:t>
            </a:r>
            <a:r>
              <a:rPr lang="en-US" dirty="0">
                <a:solidFill>
                  <a:srgbClr val="008000"/>
                </a:solidFill>
                <a:latin typeface="Gill Sans MT" charset="0"/>
              </a:rPr>
              <a:t>, </a:t>
            </a:r>
            <a:r>
              <a:rPr lang="en-US" b="1" dirty="0" smtClean="0">
                <a:solidFill>
                  <a:srgbClr val="0000FF"/>
                </a:solidFill>
                <a:latin typeface="Gill Sans MT" charset="0"/>
              </a:rPr>
              <a:t>b</a:t>
            </a:r>
            <a:r>
              <a:rPr lang="en-US" dirty="0" smtClean="0">
                <a:solidFill>
                  <a:srgbClr val="008000"/>
                </a:solidFill>
                <a:latin typeface="Gill Sans MT" charset="0"/>
              </a:rPr>
              <a:t> </a:t>
            </a:r>
            <a:r>
              <a:rPr lang="en-US" dirty="0">
                <a:solidFill>
                  <a:srgbClr val="008000"/>
                </a:solidFill>
                <a:latin typeface="Gill Sans MT" charset="0"/>
              </a:rPr>
              <a:t>apply M</a:t>
            </a:r>
            <a:r>
              <a:rPr lang="en-US" baseline="-25000" dirty="0">
                <a:solidFill>
                  <a:srgbClr val="008000"/>
                </a:solidFill>
                <a:latin typeface="Gill Sans MT" charset="0"/>
              </a:rPr>
              <a:t>4</a:t>
            </a:r>
          </a:p>
          <a:p>
            <a:pPr lvl="1"/>
            <a:endParaRPr lang="en-US" baseline="-25000" dirty="0">
              <a:solidFill>
                <a:srgbClr val="008000"/>
              </a:solidFill>
              <a:latin typeface="Gill Sans MT" charset="0"/>
            </a:endParaRPr>
          </a:p>
          <a:p>
            <a:pPr lvl="1">
              <a:buFont typeface="Wingdings" charset="0"/>
              <a:buNone/>
            </a:pPr>
            <a:r>
              <a:rPr lang="en-US" sz="2800" i="1" dirty="0">
                <a:solidFill>
                  <a:srgbClr val="C00000"/>
                </a:solidFill>
                <a:latin typeface="Gill Sans MT" charset="0"/>
              </a:rPr>
              <a:t>    Encryption key: </a:t>
            </a:r>
            <a:r>
              <a:rPr lang="en-US" sz="2800" dirty="0">
                <a:latin typeface="Gill Sans MT" charset="0"/>
              </a:rPr>
              <a:t>n substitution ciphers, and cyclic </a:t>
            </a:r>
            <a:r>
              <a:rPr lang="en-US" sz="2800" dirty="0" smtClean="0">
                <a:latin typeface="Gill Sans MT" charset="0"/>
              </a:rPr>
              <a:t>pattern</a:t>
            </a:r>
            <a:endParaRPr lang="en-US" sz="2800" dirty="0">
              <a:latin typeface="Gill Sans MT" charset="0"/>
            </a:endParaRPr>
          </a:p>
        </p:txBody>
      </p:sp>
      <p:pic>
        <p:nvPicPr>
          <p:cNvPr id="39941" name="Picture 25" descr="BS00768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flipV="1">
            <a:off x="598897" y="5418513"/>
            <a:ext cx="4651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512521"/>
            <a:ext cx="68784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rgbClr val="000000"/>
                </a:solidFill>
                <a:latin typeface="Tahoma" charset="0"/>
              </a:rPr>
              <a:t>8</a:t>
            </a:r>
            <a:r>
              <a:rPr lang="en-US" sz="1200" dirty="0" smtClean="0">
                <a:solidFill>
                  <a:srgbClr val="000000"/>
                </a:solidFill>
                <a:latin typeface="Tahoma" charset="0"/>
              </a:rPr>
              <a:t>-</a:t>
            </a:r>
            <a:fld id="{8E8C6E93-DF5B-BC4B-80F9-500DED1EEDCC}" type="slidenum">
              <a:rPr lang="en-US" sz="1200">
                <a:solidFill>
                  <a:srgbClr val="000000"/>
                </a:solidFill>
                <a:latin typeface="Tahoma" charset="0"/>
              </a:rPr>
              <a:pPr/>
              <a:t>16</a:t>
            </a:fld>
            <a:endParaRPr lang="en-US" sz="1200" dirty="0">
              <a:solidFill>
                <a:srgbClr val="000000"/>
              </a:solidFill>
              <a:latin typeface="Tahoma" charset="0"/>
            </a:endParaRPr>
          </a:p>
        </p:txBody>
      </p:sp>
      <p:sp>
        <p:nvSpPr>
          <p:cNvPr id="8" name="Footer Placeholder 2"/>
          <p:cNvSpPr>
            <a:spLocks noGrp="1"/>
          </p:cNvSpPr>
          <p:nvPr>
            <p:ph type="ftr" sz="quarter" idx="11"/>
          </p:nvPr>
        </p:nvSpPr>
        <p:spPr>
          <a:xfrm>
            <a:off x="7831561" y="6508279"/>
            <a:ext cx="721408" cy="254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smtClean="0">
                <a:solidFill>
                  <a:srgbClr val="000000"/>
                </a:solidFill>
                <a:latin typeface="Tahoma" charset="0"/>
                <a:cs typeface="Arial" charset="0"/>
              </a:rPr>
              <a:t>Security</a:t>
            </a:r>
            <a:endParaRPr lang="en-US" sz="1200" dirty="0">
              <a:solidFill>
                <a:srgbClr val="000000"/>
              </a:solidFill>
              <a:latin typeface="Tahoma" charset="0"/>
              <a:cs typeface="Arial" charset="0"/>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a:solidFill>
                  <a:srgbClr val="C00000"/>
                </a:solidFill>
                <a:latin typeface="Gill Sans MT" charset="0"/>
              </a:rPr>
              <a:t>substitution cipher: </a:t>
            </a:r>
            <a:r>
              <a:rPr lang="en-US" sz="2800" dirty="0">
                <a:solidFill>
                  <a:schemeClr val="tx1"/>
                </a:solidFill>
                <a:latin typeface="Gill Sans MT" charset="0"/>
              </a:rPr>
              <a:t>substituting one thing for </a:t>
            </a:r>
            <a:r>
              <a:rPr lang="en-US" sz="2800" dirty="0" smtClean="0">
                <a:solidFill>
                  <a:schemeClr val="tx1"/>
                </a:solidFill>
                <a:latin typeface="Gill Sans MT" charset="0"/>
              </a:rPr>
              <a:t>another</a:t>
            </a:r>
            <a:endParaRPr lang="en-US" sz="2800" dirty="0">
              <a:solidFill>
                <a:schemeClr val="tx1"/>
              </a:solidFill>
              <a:latin typeface="Gill Sans MT" charset="0"/>
            </a:endParaRPr>
          </a:p>
        </p:txBody>
      </p:sp>
      <p:sp>
        <p:nvSpPr>
          <p:cNvPr id="10" name="Rectangle 3"/>
          <p:cNvSpPr txBox="1">
            <a:spLocks noChangeArrowheads="1"/>
          </p:cNvSpPr>
          <p:nvPr/>
        </p:nvSpPr>
        <p:spPr bwMode="auto">
          <a:xfrm>
            <a:off x="404554" y="1750733"/>
            <a:ext cx="8077200" cy="763588"/>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Polyalphabetic cipher</a:t>
            </a:r>
            <a:r>
              <a:rPr lang="en-US" kern="0" dirty="0" smtClean="0">
                <a:latin typeface="Gill Sans MT" charset="0"/>
              </a:rPr>
              <a:t>: apply multiple </a:t>
            </a:r>
            <a:r>
              <a:rPr lang="en-US" kern="0" dirty="0" err="1" smtClean="0">
                <a:latin typeface="Gill Sans MT" charset="0"/>
              </a:rPr>
              <a:t>monoalphabetic</a:t>
            </a:r>
            <a:r>
              <a:rPr lang="en-US" kern="0" dirty="0" smtClean="0">
                <a:latin typeface="Gill Sans MT" charset="0"/>
              </a:rPr>
              <a:t> ciphers, according to some cycling pattern</a:t>
            </a:r>
            <a:endParaRPr lang="en-US" sz="2800" kern="0" dirty="0">
              <a:latin typeface="Gill Sans MT" charset="0"/>
            </a:endParaRPr>
          </a:p>
        </p:txBody>
      </p:sp>
    </p:spTree>
    <p:extLst>
      <p:ext uri="{BB962C8B-B14F-4D97-AF65-F5344CB8AC3E}">
        <p14:creationId xmlns:p14="http://schemas.microsoft.com/office/powerpoint/2010/main" val="420902692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15714" name="Rectangle 2"/>
          <p:cNvSpPr>
            <a:spLocks noGrp="1" noChangeArrowheads="1"/>
          </p:cNvSpPr>
          <p:nvPr>
            <p:ph type="title"/>
          </p:nvPr>
        </p:nvSpPr>
        <p:spPr>
          <a:xfrm>
            <a:off x="533400" y="0"/>
            <a:ext cx="7772400" cy="1143000"/>
          </a:xfrm>
        </p:spPr>
        <p:txBody>
          <a:bodyPr/>
          <a:lstStyle/>
          <a:p>
            <a:r>
              <a:rPr lang="en-US" altLang="en-US" smtClean="0"/>
              <a:t>SSL record format</a:t>
            </a:r>
          </a:p>
        </p:txBody>
      </p:sp>
      <p:grpSp>
        <p:nvGrpSpPr>
          <p:cNvPr id="115715" name="Group 3"/>
          <p:cNvGrpSpPr>
            <a:grpSpLocks/>
          </p:cNvGrpSpPr>
          <p:nvPr/>
        </p:nvGrpSpPr>
        <p:grpSpPr bwMode="auto">
          <a:xfrm>
            <a:off x="1357313" y="1397000"/>
            <a:ext cx="6708775" cy="3744913"/>
            <a:chOff x="862" y="996"/>
            <a:chExt cx="4226" cy="2574"/>
          </a:xfrm>
        </p:grpSpPr>
        <p:grpSp>
          <p:nvGrpSpPr>
            <p:cNvPr id="115718" name="Group 4"/>
            <p:cNvGrpSpPr>
              <a:grpSpLocks/>
            </p:cNvGrpSpPr>
            <p:nvPr/>
          </p:nvGrpSpPr>
          <p:grpSpPr bwMode="auto">
            <a:xfrm>
              <a:off x="862" y="1246"/>
              <a:ext cx="4226" cy="2324"/>
              <a:chOff x="862" y="1139"/>
              <a:chExt cx="4226" cy="2324"/>
            </a:xfrm>
          </p:grpSpPr>
          <p:sp>
            <p:nvSpPr>
              <p:cNvPr id="115722" name="Rectangle 5"/>
              <p:cNvSpPr>
                <a:spLocks noChangeArrowheads="1"/>
              </p:cNvSpPr>
              <p:nvPr/>
            </p:nvSpPr>
            <p:spPr bwMode="auto">
              <a:xfrm>
                <a:off x="864" y="1139"/>
                <a:ext cx="4224" cy="1968"/>
              </a:xfrm>
              <a:prstGeom prst="rect">
                <a:avLst/>
              </a:prstGeom>
              <a:solidFill>
                <a:schemeClr val="hlink"/>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115723" name="Rectangle 6"/>
              <p:cNvSpPr>
                <a:spLocks noChangeArrowheads="1"/>
              </p:cNvSpPr>
              <p:nvPr/>
            </p:nvSpPr>
            <p:spPr bwMode="auto">
              <a:xfrm>
                <a:off x="864" y="1139"/>
                <a:ext cx="768" cy="432"/>
              </a:xfrm>
              <a:prstGeom prst="rect">
                <a:avLst/>
              </a:prstGeom>
              <a:solidFill>
                <a:srgbClr val="FFFF99"/>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115724" name="Rectangle 7"/>
              <p:cNvSpPr>
                <a:spLocks noChangeArrowheads="1"/>
              </p:cNvSpPr>
              <p:nvPr/>
            </p:nvSpPr>
            <p:spPr bwMode="auto">
              <a:xfrm>
                <a:off x="1632" y="1139"/>
                <a:ext cx="1392" cy="432"/>
              </a:xfrm>
              <a:prstGeom prst="rect">
                <a:avLst/>
              </a:prstGeom>
              <a:solidFill>
                <a:srgbClr val="FFFF99"/>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115725" name="Rectangle 8"/>
              <p:cNvSpPr>
                <a:spLocks noChangeArrowheads="1"/>
              </p:cNvSpPr>
              <p:nvPr/>
            </p:nvSpPr>
            <p:spPr bwMode="auto">
              <a:xfrm>
                <a:off x="3024" y="1139"/>
                <a:ext cx="1392" cy="432"/>
              </a:xfrm>
              <a:prstGeom prst="rect">
                <a:avLst/>
              </a:prstGeom>
              <a:solidFill>
                <a:srgbClr val="FFFF99"/>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115726" name="Rectangle 9"/>
              <p:cNvSpPr>
                <a:spLocks noChangeArrowheads="1"/>
              </p:cNvSpPr>
              <p:nvPr/>
            </p:nvSpPr>
            <p:spPr bwMode="auto">
              <a:xfrm>
                <a:off x="862" y="3004"/>
                <a:ext cx="4224" cy="459"/>
              </a:xfrm>
              <a:prstGeom prst="rect">
                <a:avLst/>
              </a:prstGeom>
              <a:solidFill>
                <a:srgbClr val="CCFFFF"/>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latin typeface="Arial" pitchFamily="34" charset="0"/>
                  <a:cs typeface="Arial" pitchFamily="34" charset="0"/>
                </a:endParaRPr>
              </a:p>
            </p:txBody>
          </p:sp>
          <p:sp>
            <p:nvSpPr>
              <p:cNvPr id="115727" name="Text Box 10"/>
              <p:cNvSpPr txBox="1">
                <a:spLocks noChangeArrowheads="1"/>
              </p:cNvSpPr>
              <p:nvPr/>
            </p:nvSpPr>
            <p:spPr bwMode="auto">
              <a:xfrm>
                <a:off x="958" y="1150"/>
                <a:ext cx="645"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lnSpc>
                    <a:spcPts val="2000"/>
                  </a:lnSpc>
                </a:pPr>
                <a:r>
                  <a:rPr lang="en-US" altLang="en-US">
                    <a:solidFill>
                      <a:srgbClr val="000000"/>
                    </a:solidFill>
                    <a:latin typeface="Arial" pitchFamily="34" charset="0"/>
                    <a:cs typeface="Arial" pitchFamily="34" charset="0"/>
                  </a:rPr>
                  <a:t>content</a:t>
                </a:r>
              </a:p>
              <a:p>
                <a:pPr algn="ctr">
                  <a:lnSpc>
                    <a:spcPts val="2000"/>
                  </a:lnSpc>
                </a:pPr>
                <a:r>
                  <a:rPr lang="en-US" altLang="en-US">
                    <a:solidFill>
                      <a:srgbClr val="000000"/>
                    </a:solidFill>
                    <a:latin typeface="Arial" pitchFamily="34" charset="0"/>
                    <a:cs typeface="Arial" pitchFamily="34" charset="0"/>
                  </a:rPr>
                  <a:t>type</a:t>
                </a:r>
              </a:p>
            </p:txBody>
          </p:sp>
          <p:sp>
            <p:nvSpPr>
              <p:cNvPr id="115728" name="Text Box 11"/>
              <p:cNvSpPr txBox="1">
                <a:spLocks noChangeArrowheads="1"/>
              </p:cNvSpPr>
              <p:nvPr/>
            </p:nvSpPr>
            <p:spPr bwMode="auto">
              <a:xfrm>
                <a:off x="1814" y="1246"/>
                <a:ext cx="982"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SSL version</a:t>
                </a:r>
              </a:p>
            </p:txBody>
          </p:sp>
          <p:sp>
            <p:nvSpPr>
              <p:cNvPr id="115729" name="Text Box 12"/>
              <p:cNvSpPr txBox="1">
                <a:spLocks noChangeArrowheads="1"/>
              </p:cNvSpPr>
              <p:nvPr/>
            </p:nvSpPr>
            <p:spPr bwMode="auto">
              <a:xfrm>
                <a:off x="3441" y="1226"/>
                <a:ext cx="55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length</a:t>
                </a:r>
              </a:p>
            </p:txBody>
          </p:sp>
          <p:sp>
            <p:nvSpPr>
              <p:cNvPr id="115730" name="Text Box 13"/>
              <p:cNvSpPr txBox="1">
                <a:spLocks noChangeArrowheads="1"/>
              </p:cNvSpPr>
              <p:nvPr/>
            </p:nvSpPr>
            <p:spPr bwMode="auto">
              <a:xfrm>
                <a:off x="2553" y="3084"/>
                <a:ext cx="476"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MAC</a:t>
                </a:r>
              </a:p>
            </p:txBody>
          </p:sp>
          <p:sp>
            <p:nvSpPr>
              <p:cNvPr id="115731" name="Text Box 14"/>
              <p:cNvSpPr txBox="1">
                <a:spLocks noChangeArrowheads="1"/>
              </p:cNvSpPr>
              <p:nvPr/>
            </p:nvSpPr>
            <p:spPr bwMode="auto">
              <a:xfrm>
                <a:off x="2576" y="1983"/>
                <a:ext cx="43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data</a:t>
                </a:r>
              </a:p>
            </p:txBody>
          </p:sp>
        </p:grpSp>
        <p:sp>
          <p:nvSpPr>
            <p:cNvPr id="115719" name="Text Box 15"/>
            <p:cNvSpPr txBox="1">
              <a:spLocks noChangeArrowheads="1"/>
            </p:cNvSpPr>
            <p:nvPr/>
          </p:nvSpPr>
          <p:spPr bwMode="auto">
            <a:xfrm>
              <a:off x="930" y="996"/>
              <a:ext cx="556"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1 byte</a:t>
              </a:r>
            </a:p>
          </p:txBody>
        </p:sp>
        <p:sp>
          <p:nvSpPr>
            <p:cNvPr id="115720" name="Text Box 16"/>
            <p:cNvSpPr txBox="1">
              <a:spLocks noChangeArrowheads="1"/>
            </p:cNvSpPr>
            <p:nvPr/>
          </p:nvSpPr>
          <p:spPr bwMode="auto">
            <a:xfrm>
              <a:off x="2010" y="1007"/>
              <a:ext cx="636"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2 bytes</a:t>
              </a:r>
            </a:p>
          </p:txBody>
        </p:sp>
        <p:sp>
          <p:nvSpPr>
            <p:cNvPr id="115721" name="Text Box 17"/>
            <p:cNvSpPr txBox="1">
              <a:spLocks noChangeArrowheads="1"/>
            </p:cNvSpPr>
            <p:nvPr/>
          </p:nvSpPr>
          <p:spPr bwMode="auto">
            <a:xfrm>
              <a:off x="3350" y="1007"/>
              <a:ext cx="636"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000000"/>
                  </a:solidFill>
                  <a:latin typeface="Arial" pitchFamily="34" charset="0"/>
                  <a:cs typeface="Arial" pitchFamily="34" charset="0"/>
                </a:rPr>
                <a:t>3 bytes</a:t>
              </a:r>
            </a:p>
          </p:txBody>
        </p:sp>
      </p:grpSp>
      <p:sp>
        <p:nvSpPr>
          <p:cNvPr id="115716" name="Text Box 18"/>
          <p:cNvSpPr txBox="1">
            <a:spLocks noChangeArrowheads="1"/>
          </p:cNvSpPr>
          <p:nvPr/>
        </p:nvSpPr>
        <p:spPr bwMode="auto">
          <a:xfrm>
            <a:off x="1384300" y="5468938"/>
            <a:ext cx="616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2400">
                <a:solidFill>
                  <a:srgbClr val="000000"/>
                </a:solidFill>
                <a:latin typeface="Gill Sans MT" pitchFamily="34" charset="0"/>
              </a:rPr>
              <a:t>data and MAC encrypted (symmetric algorithm)</a:t>
            </a:r>
          </a:p>
        </p:txBody>
      </p:sp>
      <p:pic>
        <p:nvPicPr>
          <p:cNvPr id="115717" name="Picture 2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798513"/>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04800" y="3188710"/>
            <a:ext cx="1838965" cy="830997"/>
          </a:xfrm>
          <a:prstGeom prst="rect">
            <a:avLst/>
          </a:prstGeom>
          <a:solidFill>
            <a:schemeClr val="bg1">
              <a:lumMod val="85000"/>
            </a:schemeClr>
          </a:solidFill>
          <a:ln>
            <a:solidFill>
              <a:srgbClr val="FF0000"/>
            </a:solidFill>
          </a:ln>
          <a:effectLst>
            <a:outerShdw blurRad="50800" dist="38100" dir="8100000" algn="tr"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NZ" sz="1600" dirty="0" smtClean="0">
                <a:solidFill>
                  <a:srgbClr val="0000FF"/>
                </a:solidFill>
              </a:rPr>
              <a:t>Handshake</a:t>
            </a:r>
          </a:p>
          <a:p>
            <a:pPr marL="285750" indent="-285750">
              <a:buFont typeface="Arial" panose="020B0604020202020204" pitchFamily="34" charset="0"/>
              <a:buChar char="•"/>
            </a:pPr>
            <a:r>
              <a:rPr lang="en-NZ" sz="1600" dirty="0" smtClean="0">
                <a:solidFill>
                  <a:srgbClr val="0000FF"/>
                </a:solidFill>
              </a:rPr>
              <a:t>Application data</a:t>
            </a:r>
          </a:p>
          <a:p>
            <a:pPr marL="285750" indent="-285750">
              <a:buFont typeface="Arial" panose="020B0604020202020204" pitchFamily="34" charset="0"/>
              <a:buChar char="•"/>
            </a:pPr>
            <a:r>
              <a:rPr lang="en-NZ" sz="1600" dirty="0" smtClean="0">
                <a:solidFill>
                  <a:srgbClr val="0000FF"/>
                </a:solidFill>
              </a:rPr>
              <a:t>closure</a:t>
            </a:r>
            <a:endParaRPr lang="en-NZ" sz="1600" dirty="0">
              <a:solidFill>
                <a:srgbClr val="0000FF"/>
              </a:solidFill>
            </a:endParaRPr>
          </a:p>
        </p:txBody>
      </p:sp>
      <p:sp>
        <p:nvSpPr>
          <p:cNvPr id="3" name="Freeform 2"/>
          <p:cNvSpPr/>
          <p:nvPr/>
        </p:nvSpPr>
        <p:spPr bwMode="auto">
          <a:xfrm>
            <a:off x="968188" y="2189950"/>
            <a:ext cx="737667" cy="998924"/>
          </a:xfrm>
          <a:custGeom>
            <a:avLst/>
            <a:gdLst>
              <a:gd name="connsiteX0" fmla="*/ 737667 w 737667"/>
              <a:gd name="connsiteY0" fmla="*/ 0 h 998924"/>
              <a:gd name="connsiteX1" fmla="*/ 199785 w 737667"/>
              <a:gd name="connsiteY1" fmla="*/ 576302 h 998924"/>
              <a:gd name="connsiteX2" fmla="*/ 207469 w 737667"/>
              <a:gd name="connsiteY2" fmla="*/ 783771 h 998924"/>
              <a:gd name="connsiteX3" fmla="*/ 0 w 737667"/>
              <a:gd name="connsiteY3" fmla="*/ 998924 h 998924"/>
            </a:gdLst>
            <a:ahLst/>
            <a:cxnLst>
              <a:cxn ang="0">
                <a:pos x="connsiteX0" y="connsiteY0"/>
              </a:cxn>
              <a:cxn ang="0">
                <a:pos x="connsiteX1" y="connsiteY1"/>
              </a:cxn>
              <a:cxn ang="0">
                <a:pos x="connsiteX2" y="connsiteY2"/>
              </a:cxn>
              <a:cxn ang="0">
                <a:pos x="connsiteX3" y="connsiteY3"/>
              </a:cxn>
            </a:cxnLst>
            <a:rect l="l" t="t" r="r" b="b"/>
            <a:pathLst>
              <a:path w="737667" h="998924">
                <a:moveTo>
                  <a:pt x="737667" y="0"/>
                </a:moveTo>
                <a:cubicBezTo>
                  <a:pt x="512909" y="222837"/>
                  <a:pt x="288151" y="445674"/>
                  <a:pt x="199785" y="576302"/>
                </a:cubicBezTo>
                <a:cubicBezTo>
                  <a:pt x="111419" y="706931"/>
                  <a:pt x="240767" y="713334"/>
                  <a:pt x="207469" y="783771"/>
                </a:cubicBezTo>
                <a:cubicBezTo>
                  <a:pt x="174171" y="854208"/>
                  <a:pt x="87085" y="926566"/>
                  <a:pt x="0" y="998924"/>
                </a:cubicBezTo>
              </a:path>
            </a:pathLst>
          </a:cu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000" b="0" i="0" u="none" strike="noStrike" cap="none" normalizeH="0" baseline="0" smtClean="0">
              <a:ln>
                <a:noFill/>
              </a:ln>
              <a:solidFill>
                <a:schemeClr val="tx1"/>
              </a:solidFill>
              <a:effectLst/>
              <a:latin typeface="Comic Sans MS" pitchFamily="66" charset="0"/>
            </a:endParaRPr>
          </a:p>
        </p:txBody>
      </p:sp>
    </p:spTree>
    <p:extLst>
      <p:ext uri="{BB962C8B-B14F-4D97-AF65-F5344CB8AC3E}">
        <p14:creationId xmlns:p14="http://schemas.microsoft.com/office/powerpoint/2010/main" val="15558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2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8" y="800100"/>
            <a:ext cx="48244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14691" name="Rectangle 2"/>
          <p:cNvSpPr>
            <a:spLocks noGrp="1" noChangeArrowheads="1"/>
          </p:cNvSpPr>
          <p:nvPr>
            <p:ph type="title"/>
          </p:nvPr>
        </p:nvSpPr>
        <p:spPr>
          <a:xfrm>
            <a:off x="533400" y="0"/>
            <a:ext cx="7772400" cy="1143000"/>
          </a:xfrm>
        </p:spPr>
        <p:txBody>
          <a:bodyPr/>
          <a:lstStyle/>
          <a:p>
            <a:r>
              <a:rPr lang="en-US" altLang="en-US" smtClean="0"/>
              <a:t>SSL record protocol</a:t>
            </a:r>
          </a:p>
        </p:txBody>
      </p:sp>
      <p:grpSp>
        <p:nvGrpSpPr>
          <p:cNvPr id="114692" name="Group 3"/>
          <p:cNvGrpSpPr>
            <a:grpSpLocks/>
          </p:cNvGrpSpPr>
          <p:nvPr/>
        </p:nvGrpSpPr>
        <p:grpSpPr bwMode="auto">
          <a:xfrm>
            <a:off x="685800" y="1219200"/>
            <a:ext cx="7315200" cy="3505200"/>
            <a:chOff x="432" y="1056"/>
            <a:chExt cx="4608" cy="2208"/>
          </a:xfrm>
        </p:grpSpPr>
        <p:sp>
          <p:nvSpPr>
            <p:cNvPr id="114696" name="Rectangle 4"/>
            <p:cNvSpPr>
              <a:spLocks noChangeArrowheads="1"/>
            </p:cNvSpPr>
            <p:nvPr/>
          </p:nvSpPr>
          <p:spPr bwMode="auto">
            <a:xfrm>
              <a:off x="1776" y="1056"/>
              <a:ext cx="2400" cy="432"/>
            </a:xfrm>
            <a:prstGeom prst="rect">
              <a:avLst/>
            </a:prstGeom>
            <a:solidFill>
              <a:srgbClr val="FFFF99"/>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altLang="en-US">
                  <a:solidFill>
                    <a:srgbClr val="000000"/>
                  </a:solidFill>
                  <a:latin typeface="Arial" pitchFamily="34" charset="0"/>
                  <a:cs typeface="Arial" pitchFamily="34" charset="0"/>
                </a:rPr>
                <a:t>data</a:t>
              </a:r>
            </a:p>
          </p:txBody>
        </p:sp>
        <p:sp>
          <p:nvSpPr>
            <p:cNvPr id="114697" name="Rectangle 5"/>
            <p:cNvSpPr>
              <a:spLocks noChangeArrowheads="1"/>
            </p:cNvSpPr>
            <p:nvPr/>
          </p:nvSpPr>
          <p:spPr bwMode="auto">
            <a:xfrm>
              <a:off x="912" y="2112"/>
              <a:ext cx="1248" cy="432"/>
            </a:xfrm>
            <a:prstGeom prst="rect">
              <a:avLst/>
            </a:prstGeom>
            <a:solidFill>
              <a:srgbClr val="FFFF99"/>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altLang="en-US">
                  <a:solidFill>
                    <a:srgbClr val="000000"/>
                  </a:solidFill>
                  <a:latin typeface="Arial" pitchFamily="34" charset="0"/>
                  <a:cs typeface="Arial" pitchFamily="34" charset="0"/>
                </a:rPr>
                <a:t>data </a:t>
              </a:r>
            </a:p>
            <a:p>
              <a:pPr algn="ctr"/>
              <a:r>
                <a:rPr lang="en-US" altLang="en-US">
                  <a:solidFill>
                    <a:srgbClr val="000000"/>
                  </a:solidFill>
                  <a:latin typeface="Arial" pitchFamily="34" charset="0"/>
                  <a:cs typeface="Arial" pitchFamily="34" charset="0"/>
                </a:rPr>
                <a:t>fragment</a:t>
              </a:r>
            </a:p>
          </p:txBody>
        </p:sp>
        <p:sp>
          <p:nvSpPr>
            <p:cNvPr id="114698" name="Rectangle 6"/>
            <p:cNvSpPr>
              <a:spLocks noChangeArrowheads="1"/>
            </p:cNvSpPr>
            <p:nvPr/>
          </p:nvSpPr>
          <p:spPr bwMode="auto">
            <a:xfrm>
              <a:off x="3312" y="2112"/>
              <a:ext cx="1248" cy="432"/>
            </a:xfrm>
            <a:prstGeom prst="rect">
              <a:avLst/>
            </a:prstGeom>
            <a:solidFill>
              <a:srgbClr val="FFFF99"/>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altLang="en-US">
                  <a:solidFill>
                    <a:srgbClr val="000000"/>
                  </a:solidFill>
                  <a:latin typeface="Arial" pitchFamily="34" charset="0"/>
                  <a:cs typeface="Arial" pitchFamily="34" charset="0"/>
                </a:rPr>
                <a:t>data </a:t>
              </a:r>
            </a:p>
            <a:p>
              <a:pPr algn="ctr"/>
              <a:r>
                <a:rPr lang="en-US" altLang="en-US">
                  <a:solidFill>
                    <a:srgbClr val="000000"/>
                  </a:solidFill>
                  <a:latin typeface="Arial" pitchFamily="34" charset="0"/>
                  <a:cs typeface="Arial" pitchFamily="34" charset="0"/>
                </a:rPr>
                <a:t>fragment</a:t>
              </a:r>
            </a:p>
          </p:txBody>
        </p:sp>
        <p:sp>
          <p:nvSpPr>
            <p:cNvPr id="114699" name="Rectangle 7"/>
            <p:cNvSpPr>
              <a:spLocks noChangeArrowheads="1"/>
            </p:cNvSpPr>
            <p:nvPr/>
          </p:nvSpPr>
          <p:spPr bwMode="auto">
            <a:xfrm>
              <a:off x="2160" y="2112"/>
              <a:ext cx="480" cy="432"/>
            </a:xfrm>
            <a:prstGeom prst="rect">
              <a:avLst/>
            </a:prstGeom>
            <a:solidFill>
              <a:srgbClr val="FFCCFF"/>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altLang="en-US">
                  <a:solidFill>
                    <a:srgbClr val="000000"/>
                  </a:solidFill>
                  <a:latin typeface="Arial" pitchFamily="34" charset="0"/>
                  <a:cs typeface="Arial" pitchFamily="34" charset="0"/>
                </a:rPr>
                <a:t>MAC</a:t>
              </a:r>
            </a:p>
          </p:txBody>
        </p:sp>
        <p:sp>
          <p:nvSpPr>
            <p:cNvPr id="114700" name="Rectangle 8"/>
            <p:cNvSpPr>
              <a:spLocks noChangeArrowheads="1"/>
            </p:cNvSpPr>
            <p:nvPr/>
          </p:nvSpPr>
          <p:spPr bwMode="auto">
            <a:xfrm>
              <a:off x="4560" y="2112"/>
              <a:ext cx="480" cy="432"/>
            </a:xfrm>
            <a:prstGeom prst="rect">
              <a:avLst/>
            </a:prstGeom>
            <a:solidFill>
              <a:srgbClr val="FFCCFF"/>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altLang="en-US">
                  <a:solidFill>
                    <a:srgbClr val="000000"/>
                  </a:solidFill>
                  <a:latin typeface="Arial" pitchFamily="34" charset="0"/>
                  <a:cs typeface="Arial" pitchFamily="34" charset="0"/>
                </a:rPr>
                <a:t>MAC</a:t>
              </a:r>
            </a:p>
          </p:txBody>
        </p:sp>
        <p:sp>
          <p:nvSpPr>
            <p:cNvPr id="114701" name="Rectangle 9"/>
            <p:cNvSpPr>
              <a:spLocks noChangeArrowheads="1"/>
            </p:cNvSpPr>
            <p:nvPr/>
          </p:nvSpPr>
          <p:spPr bwMode="auto">
            <a:xfrm>
              <a:off x="912" y="2832"/>
              <a:ext cx="1728" cy="432"/>
            </a:xfrm>
            <a:prstGeom prst="rect">
              <a:avLst/>
            </a:prstGeom>
            <a:solidFill>
              <a:srgbClr val="CCFF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altLang="en-US">
                  <a:solidFill>
                    <a:srgbClr val="000000"/>
                  </a:solidFill>
                  <a:latin typeface="Arial" pitchFamily="34" charset="0"/>
                  <a:cs typeface="Arial" pitchFamily="34" charset="0"/>
                </a:rPr>
                <a:t>encrypted</a:t>
              </a:r>
            </a:p>
            <a:p>
              <a:pPr algn="ctr"/>
              <a:r>
                <a:rPr lang="en-US" altLang="en-US">
                  <a:solidFill>
                    <a:srgbClr val="000000"/>
                  </a:solidFill>
                  <a:latin typeface="Arial" pitchFamily="34" charset="0"/>
                  <a:cs typeface="Arial" pitchFamily="34" charset="0"/>
                </a:rPr>
                <a:t>data and MAC</a:t>
              </a:r>
            </a:p>
          </p:txBody>
        </p:sp>
        <p:sp>
          <p:nvSpPr>
            <p:cNvPr id="114702" name="Rectangle 10"/>
            <p:cNvSpPr>
              <a:spLocks noChangeArrowheads="1"/>
            </p:cNvSpPr>
            <p:nvPr/>
          </p:nvSpPr>
          <p:spPr bwMode="auto">
            <a:xfrm>
              <a:off x="3312" y="2832"/>
              <a:ext cx="1728" cy="432"/>
            </a:xfrm>
            <a:prstGeom prst="rect">
              <a:avLst/>
            </a:prstGeom>
            <a:solidFill>
              <a:srgbClr val="CCFF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altLang="en-US">
                  <a:solidFill>
                    <a:srgbClr val="000000"/>
                  </a:solidFill>
                  <a:latin typeface="Arial" pitchFamily="34" charset="0"/>
                  <a:cs typeface="Arial" pitchFamily="34" charset="0"/>
                </a:rPr>
                <a:t>encrypted</a:t>
              </a:r>
            </a:p>
            <a:p>
              <a:pPr algn="ctr"/>
              <a:r>
                <a:rPr lang="en-US" altLang="en-US">
                  <a:solidFill>
                    <a:srgbClr val="000000"/>
                  </a:solidFill>
                  <a:latin typeface="Arial" pitchFamily="34" charset="0"/>
                  <a:cs typeface="Arial" pitchFamily="34" charset="0"/>
                </a:rPr>
                <a:t>data and MAC</a:t>
              </a:r>
            </a:p>
          </p:txBody>
        </p:sp>
        <p:sp>
          <p:nvSpPr>
            <p:cNvPr id="114703" name="Rectangle 11"/>
            <p:cNvSpPr>
              <a:spLocks noChangeArrowheads="1"/>
            </p:cNvSpPr>
            <p:nvPr/>
          </p:nvSpPr>
          <p:spPr bwMode="auto">
            <a:xfrm>
              <a:off x="2832" y="2832"/>
              <a:ext cx="480" cy="432"/>
            </a:xfrm>
            <a:prstGeom prst="rect">
              <a:avLst/>
            </a:prstGeom>
            <a:solidFill>
              <a:schemeClr val="hlink"/>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altLang="en-US" sz="1600">
                  <a:solidFill>
                    <a:srgbClr val="000000"/>
                  </a:solidFill>
                  <a:latin typeface="Arial" pitchFamily="34" charset="0"/>
                  <a:cs typeface="Arial" pitchFamily="34" charset="0"/>
                </a:rPr>
                <a:t>record</a:t>
              </a:r>
            </a:p>
            <a:p>
              <a:pPr algn="ctr"/>
              <a:r>
                <a:rPr lang="en-US" altLang="en-US" sz="1600">
                  <a:solidFill>
                    <a:srgbClr val="000000"/>
                  </a:solidFill>
                  <a:latin typeface="Arial" pitchFamily="34" charset="0"/>
                  <a:cs typeface="Arial" pitchFamily="34" charset="0"/>
                </a:rPr>
                <a:t>header</a:t>
              </a:r>
            </a:p>
          </p:txBody>
        </p:sp>
        <p:sp>
          <p:nvSpPr>
            <p:cNvPr id="114704" name="Rectangle 12"/>
            <p:cNvSpPr>
              <a:spLocks noChangeArrowheads="1"/>
            </p:cNvSpPr>
            <p:nvPr/>
          </p:nvSpPr>
          <p:spPr bwMode="auto">
            <a:xfrm>
              <a:off x="432" y="2832"/>
              <a:ext cx="480" cy="432"/>
            </a:xfrm>
            <a:prstGeom prst="rect">
              <a:avLst/>
            </a:prstGeom>
            <a:solidFill>
              <a:schemeClr val="hlink"/>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altLang="en-US" sz="1600">
                  <a:solidFill>
                    <a:srgbClr val="000000"/>
                  </a:solidFill>
                  <a:latin typeface="Arial" pitchFamily="34" charset="0"/>
                  <a:cs typeface="Arial" pitchFamily="34" charset="0"/>
                </a:rPr>
                <a:t>record</a:t>
              </a:r>
            </a:p>
            <a:p>
              <a:pPr algn="ctr"/>
              <a:r>
                <a:rPr lang="en-US" altLang="en-US" sz="1600">
                  <a:solidFill>
                    <a:srgbClr val="000000"/>
                  </a:solidFill>
                  <a:latin typeface="Arial" pitchFamily="34" charset="0"/>
                  <a:cs typeface="Arial" pitchFamily="34" charset="0"/>
                </a:rPr>
                <a:t>header</a:t>
              </a:r>
            </a:p>
          </p:txBody>
        </p:sp>
        <p:sp>
          <p:nvSpPr>
            <p:cNvPr id="114705" name="Line 13"/>
            <p:cNvSpPr>
              <a:spLocks noChangeShapeType="1"/>
            </p:cNvSpPr>
            <p:nvPr/>
          </p:nvSpPr>
          <p:spPr bwMode="auto">
            <a:xfrm>
              <a:off x="912" y="2544"/>
              <a:ext cx="0" cy="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4706" name="Line 14"/>
            <p:cNvSpPr>
              <a:spLocks noChangeShapeType="1"/>
            </p:cNvSpPr>
            <p:nvPr/>
          </p:nvSpPr>
          <p:spPr bwMode="auto">
            <a:xfrm>
              <a:off x="2640" y="2544"/>
              <a:ext cx="0" cy="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4707" name="Line 15"/>
            <p:cNvSpPr>
              <a:spLocks noChangeShapeType="1"/>
            </p:cNvSpPr>
            <p:nvPr/>
          </p:nvSpPr>
          <p:spPr bwMode="auto">
            <a:xfrm>
              <a:off x="3312" y="2544"/>
              <a:ext cx="0" cy="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4708" name="Line 16"/>
            <p:cNvSpPr>
              <a:spLocks noChangeShapeType="1"/>
            </p:cNvSpPr>
            <p:nvPr/>
          </p:nvSpPr>
          <p:spPr bwMode="auto">
            <a:xfrm>
              <a:off x="5040" y="2544"/>
              <a:ext cx="0" cy="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4709" name="Line 17"/>
            <p:cNvSpPr>
              <a:spLocks noChangeShapeType="1"/>
            </p:cNvSpPr>
            <p:nvPr/>
          </p:nvSpPr>
          <p:spPr bwMode="auto">
            <a:xfrm flipH="1">
              <a:off x="912" y="1488"/>
              <a:ext cx="864" cy="6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4710" name="Line 18"/>
            <p:cNvSpPr>
              <a:spLocks noChangeShapeType="1"/>
            </p:cNvSpPr>
            <p:nvPr/>
          </p:nvSpPr>
          <p:spPr bwMode="auto">
            <a:xfrm flipH="1">
              <a:off x="2160" y="1488"/>
              <a:ext cx="960" cy="6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4711" name="Line 19"/>
            <p:cNvSpPr>
              <a:spLocks noChangeShapeType="1"/>
            </p:cNvSpPr>
            <p:nvPr/>
          </p:nvSpPr>
          <p:spPr bwMode="auto">
            <a:xfrm>
              <a:off x="3120" y="1488"/>
              <a:ext cx="192" cy="6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4712" name="Line 20"/>
            <p:cNvSpPr>
              <a:spLocks noChangeShapeType="1"/>
            </p:cNvSpPr>
            <p:nvPr/>
          </p:nvSpPr>
          <p:spPr bwMode="auto">
            <a:xfrm>
              <a:off x="4176" y="1488"/>
              <a:ext cx="384" cy="6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sp>
        <p:nvSpPr>
          <p:cNvPr id="114693" name="Text Box 21"/>
          <p:cNvSpPr txBox="1">
            <a:spLocks noChangeArrowheads="1"/>
          </p:cNvSpPr>
          <p:nvPr/>
        </p:nvSpPr>
        <p:spPr bwMode="auto">
          <a:xfrm>
            <a:off x="825500" y="5029200"/>
            <a:ext cx="5691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2400" i="1">
                <a:solidFill>
                  <a:srgbClr val="C00000"/>
                </a:solidFill>
                <a:latin typeface="Gill Sans MT" pitchFamily="34" charset="0"/>
              </a:rPr>
              <a:t>record header:  </a:t>
            </a:r>
            <a:r>
              <a:rPr lang="en-US" altLang="en-US" sz="2400">
                <a:solidFill>
                  <a:srgbClr val="000000"/>
                </a:solidFill>
                <a:latin typeface="Gill Sans MT" pitchFamily="34" charset="0"/>
              </a:rPr>
              <a:t>content type; version; length </a:t>
            </a:r>
          </a:p>
        </p:txBody>
      </p:sp>
      <p:sp>
        <p:nvSpPr>
          <p:cNvPr id="114694" name="Text Box 22"/>
          <p:cNvSpPr txBox="1">
            <a:spLocks noChangeArrowheads="1"/>
          </p:cNvSpPr>
          <p:nvPr/>
        </p:nvSpPr>
        <p:spPr bwMode="auto">
          <a:xfrm>
            <a:off x="1836738" y="5524500"/>
            <a:ext cx="5921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2400" i="1">
                <a:solidFill>
                  <a:srgbClr val="C00000"/>
                </a:solidFill>
                <a:latin typeface="Gill Sans MT" pitchFamily="34" charset="0"/>
              </a:rPr>
              <a:t>MAC:  </a:t>
            </a:r>
            <a:r>
              <a:rPr lang="en-US" altLang="en-US" sz="2400">
                <a:solidFill>
                  <a:srgbClr val="000000"/>
                </a:solidFill>
                <a:latin typeface="Gill Sans MT" pitchFamily="34" charset="0"/>
              </a:rPr>
              <a:t>includes sequence number, MAC key M</a:t>
            </a:r>
            <a:r>
              <a:rPr lang="en-US" altLang="en-US" sz="2400" baseline="-25000">
                <a:solidFill>
                  <a:srgbClr val="000000"/>
                </a:solidFill>
                <a:latin typeface="Gill Sans MT" pitchFamily="34" charset="0"/>
              </a:rPr>
              <a:t>x</a:t>
            </a:r>
          </a:p>
        </p:txBody>
      </p:sp>
      <p:sp>
        <p:nvSpPr>
          <p:cNvPr id="114695" name="Text Box 23"/>
          <p:cNvSpPr txBox="1">
            <a:spLocks noChangeArrowheads="1"/>
          </p:cNvSpPr>
          <p:nvPr/>
        </p:nvSpPr>
        <p:spPr bwMode="auto">
          <a:xfrm>
            <a:off x="1374775" y="5951538"/>
            <a:ext cx="6577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2400" i="1">
                <a:solidFill>
                  <a:srgbClr val="C00000"/>
                </a:solidFill>
                <a:latin typeface="Gill Sans MT" pitchFamily="34" charset="0"/>
              </a:rPr>
              <a:t>fragment:  </a:t>
            </a:r>
            <a:r>
              <a:rPr lang="en-US" altLang="en-US" sz="2400">
                <a:solidFill>
                  <a:srgbClr val="000000"/>
                </a:solidFill>
                <a:latin typeface="Gill Sans MT" pitchFamily="34" charset="0"/>
              </a:rPr>
              <a:t>each SSL fragment 2</a:t>
            </a:r>
            <a:r>
              <a:rPr lang="en-US" altLang="en-US" sz="2400" baseline="30000">
                <a:solidFill>
                  <a:srgbClr val="000000"/>
                </a:solidFill>
                <a:latin typeface="Gill Sans MT" pitchFamily="34" charset="0"/>
              </a:rPr>
              <a:t>14</a:t>
            </a:r>
            <a:r>
              <a:rPr lang="en-US" altLang="en-US" sz="2400">
                <a:solidFill>
                  <a:srgbClr val="000000"/>
                </a:solidFill>
                <a:latin typeface="Gill Sans MT" pitchFamily="34" charset="0"/>
              </a:rPr>
              <a:t> bytes (~16 Kbytes)</a:t>
            </a:r>
          </a:p>
        </p:txBody>
      </p:sp>
    </p:spTree>
    <p:extLst>
      <p:ext uri="{BB962C8B-B14F-4D97-AF65-F5344CB8AC3E}">
        <p14:creationId xmlns:p14="http://schemas.microsoft.com/office/powerpoint/2010/main" val="345472204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2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063625"/>
            <a:ext cx="54848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10595" name="Rectangle 2"/>
          <p:cNvSpPr>
            <a:spLocks noGrp="1" noChangeArrowheads="1"/>
          </p:cNvSpPr>
          <p:nvPr>
            <p:ph type="title"/>
          </p:nvPr>
        </p:nvSpPr>
        <p:spPr/>
        <p:txBody>
          <a:bodyPr/>
          <a:lstStyle/>
          <a:p>
            <a:r>
              <a:rPr lang="en-US" altLang="en-US" smtClean="0"/>
              <a:t>Real SSL: handshake (1)</a:t>
            </a:r>
          </a:p>
        </p:txBody>
      </p:sp>
      <p:sp>
        <p:nvSpPr>
          <p:cNvPr id="110596" name="Rectangle 3"/>
          <p:cNvSpPr>
            <a:spLocks noGrp="1" noChangeArrowheads="1"/>
          </p:cNvSpPr>
          <p:nvPr>
            <p:ph type="body" idx="1"/>
          </p:nvPr>
        </p:nvSpPr>
        <p:spPr/>
        <p:txBody>
          <a:bodyPr/>
          <a:lstStyle/>
          <a:p>
            <a:pPr marL="533400" indent="-533400">
              <a:buFont typeface="Wingdings" pitchFamily="2" charset="2"/>
              <a:buNone/>
            </a:pPr>
            <a:r>
              <a:rPr lang="en-US" altLang="en-US" i="1" smtClean="0">
                <a:solidFill>
                  <a:srgbClr val="C00000"/>
                </a:solidFill>
              </a:rPr>
              <a:t>Purpose</a:t>
            </a:r>
          </a:p>
          <a:p>
            <a:pPr marL="533400" indent="-533400">
              <a:buFont typeface="ZapfDingbats" pitchFamily="82" charset="2"/>
              <a:buAutoNum type="arabicPeriod"/>
            </a:pPr>
            <a:r>
              <a:rPr lang="en-US" altLang="en-US" smtClean="0"/>
              <a:t>server authentication</a:t>
            </a:r>
          </a:p>
          <a:p>
            <a:pPr marL="533400" indent="-533400">
              <a:buFont typeface="ZapfDingbats" pitchFamily="82" charset="2"/>
              <a:buAutoNum type="arabicPeriod"/>
            </a:pPr>
            <a:r>
              <a:rPr lang="en-US" altLang="en-US" smtClean="0"/>
              <a:t>negotiation: agree on crypto algorithms</a:t>
            </a:r>
          </a:p>
          <a:p>
            <a:pPr marL="533400" indent="-533400">
              <a:buFont typeface="ZapfDingbats" pitchFamily="82" charset="2"/>
              <a:buAutoNum type="arabicPeriod"/>
            </a:pPr>
            <a:r>
              <a:rPr lang="en-US" altLang="en-US" smtClean="0"/>
              <a:t>establish keys</a:t>
            </a:r>
          </a:p>
          <a:p>
            <a:pPr marL="533400" indent="-533400">
              <a:buFont typeface="ZapfDingbats" pitchFamily="82" charset="2"/>
              <a:buAutoNum type="arabicPeriod"/>
            </a:pPr>
            <a:r>
              <a:rPr lang="en-US" altLang="en-US" smtClean="0"/>
              <a:t>client authentication (optional)</a:t>
            </a:r>
          </a:p>
          <a:p>
            <a:pPr marL="533400" indent="-533400">
              <a:buFont typeface="Wingdings" pitchFamily="2" charset="2"/>
              <a:buNone/>
            </a:pPr>
            <a:endParaRPr lang="en-US" altLang="en-US" smtClean="0"/>
          </a:p>
        </p:txBody>
      </p:sp>
    </p:spTree>
    <p:extLst>
      <p:ext uri="{BB962C8B-B14F-4D97-AF65-F5344CB8AC3E}">
        <p14:creationId xmlns:p14="http://schemas.microsoft.com/office/powerpoint/2010/main" val="81055516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grpSp>
        <p:nvGrpSpPr>
          <p:cNvPr id="116738" name="Group 2"/>
          <p:cNvGrpSpPr>
            <a:grpSpLocks/>
          </p:cNvGrpSpPr>
          <p:nvPr/>
        </p:nvGrpSpPr>
        <p:grpSpPr bwMode="auto">
          <a:xfrm>
            <a:off x="3314701" y="292100"/>
            <a:ext cx="4149726" cy="5422899"/>
            <a:chOff x="1034" y="232"/>
            <a:chExt cx="2614" cy="3416"/>
          </a:xfrm>
        </p:grpSpPr>
        <p:sp>
          <p:nvSpPr>
            <p:cNvPr id="116747" name="Line 3"/>
            <p:cNvSpPr>
              <a:spLocks noChangeShapeType="1"/>
            </p:cNvSpPr>
            <p:nvPr/>
          </p:nvSpPr>
          <p:spPr bwMode="auto">
            <a:xfrm>
              <a:off x="1152" y="384"/>
              <a:ext cx="24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48" name="Line 4"/>
            <p:cNvSpPr>
              <a:spLocks noChangeShapeType="1"/>
            </p:cNvSpPr>
            <p:nvPr/>
          </p:nvSpPr>
          <p:spPr bwMode="auto">
            <a:xfrm flipH="1">
              <a:off x="1152" y="672"/>
              <a:ext cx="249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3" name="Line 9"/>
            <p:cNvSpPr>
              <a:spLocks noChangeShapeType="1"/>
            </p:cNvSpPr>
            <p:nvPr/>
          </p:nvSpPr>
          <p:spPr bwMode="auto">
            <a:xfrm>
              <a:off x="1152" y="1510"/>
              <a:ext cx="249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6" name="Line 12"/>
            <p:cNvSpPr>
              <a:spLocks noChangeShapeType="1"/>
            </p:cNvSpPr>
            <p:nvPr/>
          </p:nvSpPr>
          <p:spPr bwMode="auto">
            <a:xfrm>
              <a:off x="1152" y="3120"/>
              <a:ext cx="24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7" name="Line 13"/>
            <p:cNvSpPr>
              <a:spLocks noChangeShapeType="1"/>
            </p:cNvSpPr>
            <p:nvPr/>
          </p:nvSpPr>
          <p:spPr bwMode="auto">
            <a:xfrm flipH="1">
              <a:off x="1152" y="3408"/>
              <a:ext cx="249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9" name="Text Box 15"/>
            <p:cNvSpPr txBox="1">
              <a:spLocks noChangeArrowheads="1"/>
            </p:cNvSpPr>
            <p:nvPr/>
          </p:nvSpPr>
          <p:spPr bwMode="auto">
            <a:xfrm rot="194382">
              <a:off x="1034" y="232"/>
              <a:ext cx="254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err="1" smtClean="0">
                  <a:solidFill>
                    <a:srgbClr val="000000"/>
                  </a:solidFill>
                  <a:latin typeface="Arial" pitchFamily="34" charset="0"/>
                  <a:cs typeface="Arial" pitchFamily="34" charset="0"/>
                </a:rPr>
                <a:t>Nonce</a:t>
              </a:r>
              <a:r>
                <a:rPr lang="en-US" altLang="en-US" sz="1600" baseline="-25000" dirty="0" err="1" smtClean="0">
                  <a:solidFill>
                    <a:srgbClr val="0000FF"/>
                  </a:solidFill>
                  <a:latin typeface="Arial" pitchFamily="34" charset="0"/>
                  <a:cs typeface="Arial" pitchFamily="34" charset="0"/>
                </a:rPr>
                <a:t>B</a:t>
              </a:r>
              <a:r>
                <a:rPr lang="en-US" altLang="en-US" sz="1600" dirty="0" smtClean="0">
                  <a:solidFill>
                    <a:srgbClr val="000000"/>
                  </a:solidFill>
                  <a:latin typeface="Arial" pitchFamily="34" charset="0"/>
                  <a:cs typeface="Arial" pitchFamily="34" charset="0"/>
                </a:rPr>
                <a:t>, list of supported </a:t>
              </a:r>
              <a:r>
                <a:rPr lang="en-US" altLang="en-US" sz="1600" dirty="0" err="1" smtClean="0">
                  <a:solidFill>
                    <a:srgbClr val="000000"/>
                  </a:solidFill>
                  <a:latin typeface="Arial" pitchFamily="34" charset="0"/>
                  <a:cs typeface="Arial" pitchFamily="34" charset="0"/>
                </a:rPr>
                <a:t>cryp</a:t>
              </a:r>
              <a:r>
                <a:rPr lang="en-US" altLang="en-US" sz="1600" dirty="0" smtClean="0">
                  <a:solidFill>
                    <a:srgbClr val="000000"/>
                  </a:solidFill>
                  <a:latin typeface="Arial" pitchFamily="34" charset="0"/>
                  <a:cs typeface="Arial" pitchFamily="34" charset="0"/>
                </a:rPr>
                <a:t>. algorithms.</a:t>
              </a:r>
              <a:endParaRPr lang="en-US" altLang="en-US" sz="1600" dirty="0">
                <a:solidFill>
                  <a:srgbClr val="000000"/>
                </a:solidFill>
                <a:latin typeface="Arial" pitchFamily="34" charset="0"/>
                <a:cs typeface="Arial" pitchFamily="34" charset="0"/>
              </a:endParaRPr>
            </a:p>
          </p:txBody>
        </p:sp>
        <p:sp>
          <p:nvSpPr>
            <p:cNvPr id="116760" name="Text Box 16"/>
            <p:cNvSpPr txBox="1">
              <a:spLocks noChangeArrowheads="1"/>
            </p:cNvSpPr>
            <p:nvPr/>
          </p:nvSpPr>
          <p:spPr bwMode="auto">
            <a:xfrm rot="21275013">
              <a:off x="1053" y="562"/>
              <a:ext cx="25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smtClean="0">
                  <a:solidFill>
                    <a:srgbClr val="000000"/>
                  </a:solidFill>
                  <a:latin typeface="Arial" pitchFamily="34" charset="0"/>
                  <a:cs typeface="Arial" pitchFamily="34" charset="0"/>
                </a:rPr>
                <a:t>Nonce</a:t>
              </a:r>
              <a:r>
                <a:rPr lang="en-US" altLang="en-US" sz="1600" baseline="-25000" dirty="0" smtClean="0">
                  <a:solidFill>
                    <a:srgbClr val="0000FF"/>
                  </a:solidFill>
                  <a:latin typeface="Arial" pitchFamily="34" charset="0"/>
                  <a:cs typeface="Arial" pitchFamily="34" charset="0"/>
                </a:rPr>
                <a:t>A</a:t>
              </a:r>
              <a:r>
                <a:rPr lang="en-US" altLang="en-US" sz="1600" dirty="0" smtClean="0">
                  <a:solidFill>
                    <a:srgbClr val="000000"/>
                  </a:solidFill>
                  <a:latin typeface="Arial" pitchFamily="34" charset="0"/>
                  <a:cs typeface="Arial" pitchFamily="34" charset="0"/>
                </a:rPr>
                <a:t>,AES,RSA_1024,SHA-1, certificate</a:t>
              </a:r>
              <a:endParaRPr lang="en-US" altLang="en-US" sz="1600" dirty="0">
                <a:solidFill>
                  <a:srgbClr val="000000"/>
                </a:solidFill>
                <a:latin typeface="Arial" pitchFamily="34" charset="0"/>
                <a:cs typeface="Arial" pitchFamily="34" charset="0"/>
              </a:endParaRPr>
            </a:p>
          </p:txBody>
        </p:sp>
        <p:sp>
          <p:nvSpPr>
            <p:cNvPr id="116765" name="Text Box 21"/>
            <p:cNvSpPr txBox="1">
              <a:spLocks noChangeArrowheads="1"/>
            </p:cNvSpPr>
            <p:nvPr/>
          </p:nvSpPr>
          <p:spPr bwMode="auto">
            <a:xfrm rot="226813">
              <a:off x="1939" y="1413"/>
              <a:ext cx="64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NZ" sz="1600" dirty="0" err="1">
                  <a:solidFill>
                    <a:srgbClr val="0000FF"/>
                  </a:solidFill>
                  <a:latin typeface="Arial" panose="020B0604020202020204" pitchFamily="34" charset="0"/>
                  <a:cs typeface="Arial" panose="020B0604020202020204" pitchFamily="34" charset="0"/>
                </a:rPr>
                <a:t>e</a:t>
              </a:r>
              <a:r>
                <a:rPr lang="en-NZ" sz="1600" baseline="-25000" dirty="0" err="1">
                  <a:solidFill>
                    <a:srgbClr val="0000FF"/>
                  </a:solidFill>
                  <a:latin typeface="Arial" panose="020B0604020202020204" pitchFamily="34" charset="0"/>
                  <a:cs typeface="Arial" panose="020B0604020202020204" pitchFamily="34" charset="0"/>
                </a:rPr>
                <a:t>A</a:t>
              </a:r>
              <a:r>
                <a:rPr lang="en-NZ" sz="1600" baseline="-25000" dirty="0" smtClean="0">
                  <a:solidFill>
                    <a:srgbClr val="0000FF"/>
                  </a:solidFill>
                  <a:latin typeface="Arial" panose="020B0604020202020204" pitchFamily="34" charset="0"/>
                  <a:cs typeface="Arial" panose="020B0604020202020204" pitchFamily="34" charset="0"/>
                </a:rPr>
                <a:t>’ </a:t>
              </a:r>
              <a:r>
                <a:rPr lang="en-NZ" sz="1600" dirty="0" smtClean="0">
                  <a:solidFill>
                    <a:srgbClr val="0000FF"/>
                  </a:solidFill>
                  <a:latin typeface="Arial" panose="020B0604020202020204" pitchFamily="34" charset="0"/>
                  <a:cs typeface="Arial" panose="020B0604020202020204" pitchFamily="34" charset="0"/>
                </a:rPr>
                <a:t>(PMS)</a:t>
              </a:r>
              <a:endParaRPr lang="en-NZ" sz="1600" dirty="0">
                <a:solidFill>
                  <a:srgbClr val="0000FF"/>
                </a:solidFill>
                <a:latin typeface="Arial" panose="020B0604020202020204" pitchFamily="34" charset="0"/>
                <a:cs typeface="Arial" panose="020B0604020202020204" pitchFamily="34" charset="0"/>
              </a:endParaRPr>
            </a:p>
          </p:txBody>
        </p:sp>
        <p:sp>
          <p:nvSpPr>
            <p:cNvPr id="116768" name="Text Box 24"/>
            <p:cNvSpPr txBox="1">
              <a:spLocks noChangeArrowheads="1"/>
            </p:cNvSpPr>
            <p:nvPr/>
          </p:nvSpPr>
          <p:spPr bwMode="auto">
            <a:xfrm rot="258755">
              <a:off x="1241" y="2978"/>
              <a:ext cx="20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smtClean="0">
                  <a:solidFill>
                    <a:srgbClr val="000000"/>
                  </a:solidFill>
                  <a:latin typeface="Arial" pitchFamily="34" charset="0"/>
                  <a:cs typeface="Arial" pitchFamily="34" charset="0"/>
                </a:rPr>
                <a:t>Send </a:t>
              </a:r>
              <a:r>
                <a:rPr lang="en-US" altLang="en-US" sz="1600" dirty="0" smtClean="0">
                  <a:solidFill>
                    <a:srgbClr val="0000FF"/>
                  </a:solidFill>
                  <a:latin typeface="Arial" pitchFamily="34" charset="0"/>
                  <a:cs typeface="Arial" pitchFamily="34" charset="0"/>
                </a:rPr>
                <a:t>MAC</a:t>
              </a:r>
              <a:r>
                <a:rPr lang="en-US" altLang="en-US" sz="1600" dirty="0" smtClean="0">
                  <a:solidFill>
                    <a:srgbClr val="000000"/>
                  </a:solidFill>
                  <a:latin typeface="Arial" pitchFamily="34" charset="0"/>
                  <a:cs typeface="Arial" pitchFamily="34" charset="0"/>
                </a:rPr>
                <a:t> of all handshake </a:t>
              </a:r>
              <a:r>
                <a:rPr lang="en-US" altLang="en-US" sz="1600" dirty="0" err="1" smtClean="0">
                  <a:solidFill>
                    <a:srgbClr val="000000"/>
                  </a:solidFill>
                  <a:latin typeface="Arial" pitchFamily="34" charset="0"/>
                  <a:cs typeface="Arial" pitchFamily="34" charset="0"/>
                </a:rPr>
                <a:t>msgs</a:t>
              </a:r>
              <a:endParaRPr lang="en-US" altLang="en-US" sz="1600" dirty="0">
                <a:solidFill>
                  <a:srgbClr val="000000"/>
                </a:solidFill>
                <a:latin typeface="Arial" pitchFamily="34" charset="0"/>
                <a:cs typeface="Arial" pitchFamily="34" charset="0"/>
              </a:endParaRPr>
            </a:p>
          </p:txBody>
        </p:sp>
        <p:sp>
          <p:nvSpPr>
            <p:cNvPr id="116769" name="Text Box 25"/>
            <p:cNvSpPr txBox="1">
              <a:spLocks noChangeArrowheads="1"/>
            </p:cNvSpPr>
            <p:nvPr/>
          </p:nvSpPr>
          <p:spPr bwMode="auto">
            <a:xfrm rot="21304142">
              <a:off x="1307" y="3316"/>
              <a:ext cx="20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a:solidFill>
                    <a:srgbClr val="000000"/>
                  </a:solidFill>
                  <a:latin typeface="Arial" pitchFamily="34" charset="0"/>
                  <a:cs typeface="Arial" pitchFamily="34" charset="0"/>
                </a:rPr>
                <a:t>Send </a:t>
              </a:r>
              <a:r>
                <a:rPr lang="en-US" altLang="en-US" sz="1600" dirty="0">
                  <a:solidFill>
                    <a:srgbClr val="0000FF"/>
                  </a:solidFill>
                  <a:latin typeface="Arial" pitchFamily="34" charset="0"/>
                  <a:cs typeface="Arial" pitchFamily="34" charset="0"/>
                </a:rPr>
                <a:t>MAC</a:t>
              </a:r>
              <a:r>
                <a:rPr lang="en-US" altLang="en-US" sz="1600" dirty="0">
                  <a:solidFill>
                    <a:srgbClr val="000000"/>
                  </a:solidFill>
                  <a:latin typeface="Arial" pitchFamily="34" charset="0"/>
                  <a:cs typeface="Arial" pitchFamily="34" charset="0"/>
                </a:rPr>
                <a:t> of all handshake </a:t>
              </a:r>
              <a:r>
                <a:rPr lang="en-US" altLang="en-US" sz="1600" dirty="0" err="1">
                  <a:solidFill>
                    <a:srgbClr val="000000"/>
                  </a:solidFill>
                  <a:latin typeface="Arial" pitchFamily="34" charset="0"/>
                  <a:cs typeface="Arial" pitchFamily="34" charset="0"/>
                </a:rPr>
                <a:t>msgs</a:t>
              </a:r>
              <a:endParaRPr lang="en-US" altLang="en-US" sz="1600" dirty="0">
                <a:solidFill>
                  <a:srgbClr val="000000"/>
                </a:solidFill>
                <a:latin typeface="Arial" pitchFamily="34" charset="0"/>
                <a:cs typeface="Arial" pitchFamily="34" charset="0"/>
              </a:endParaRPr>
            </a:p>
          </p:txBody>
        </p:sp>
      </p:grpSp>
      <p:sp>
        <p:nvSpPr>
          <p:cNvPr id="116739" name="Rectangle 27"/>
          <p:cNvSpPr>
            <a:spLocks noGrp="1" noChangeArrowheads="1"/>
          </p:cNvSpPr>
          <p:nvPr>
            <p:ph type="title"/>
          </p:nvPr>
        </p:nvSpPr>
        <p:spPr>
          <a:xfrm>
            <a:off x="154985" y="178163"/>
            <a:ext cx="3170237" cy="1143000"/>
          </a:xfrm>
        </p:spPr>
        <p:txBody>
          <a:bodyPr/>
          <a:lstStyle/>
          <a:p>
            <a:pPr>
              <a:lnSpc>
                <a:spcPts val="4600"/>
              </a:lnSpc>
            </a:pPr>
            <a:r>
              <a:rPr lang="en-US" altLang="en-US" sz="3600" dirty="0" smtClean="0"/>
              <a:t>Simplified SSL</a:t>
            </a:r>
            <a:br>
              <a:rPr lang="en-US" altLang="en-US" sz="3600" dirty="0" smtClean="0"/>
            </a:br>
            <a:r>
              <a:rPr lang="en-US" altLang="en-US" sz="3600" dirty="0" smtClean="0"/>
              <a:t>connection</a:t>
            </a:r>
          </a:p>
        </p:txBody>
      </p:sp>
      <p:pic>
        <p:nvPicPr>
          <p:cNvPr id="116741" name="Picture 29"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3401" y="461168"/>
            <a:ext cx="5270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30" descr="B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613" y="661987"/>
            <a:ext cx="64293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4" name="Text Box 33"/>
          <p:cNvSpPr txBox="1">
            <a:spLocks noChangeArrowheads="1"/>
          </p:cNvSpPr>
          <p:nvPr/>
        </p:nvSpPr>
        <p:spPr bwMode="auto">
          <a:xfrm>
            <a:off x="186717" y="5170556"/>
            <a:ext cx="29844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i="1" dirty="0" smtClean="0">
                <a:solidFill>
                  <a:srgbClr val="C00000"/>
                </a:solidFill>
                <a:latin typeface="Arial" pitchFamily="34" charset="0"/>
                <a:cs typeface="Arial" pitchFamily="34" charset="0"/>
              </a:rPr>
              <a:t>everything henceforth</a:t>
            </a:r>
            <a:endParaRPr lang="en-US" altLang="en-US" sz="1600" i="1" dirty="0">
              <a:solidFill>
                <a:srgbClr val="C00000"/>
              </a:solidFill>
              <a:latin typeface="Arial" pitchFamily="34" charset="0"/>
              <a:cs typeface="Arial" pitchFamily="34" charset="0"/>
            </a:endParaRPr>
          </a:p>
          <a:p>
            <a:r>
              <a:rPr lang="en-US" altLang="en-US" sz="1600" i="1" dirty="0">
                <a:solidFill>
                  <a:srgbClr val="C00000"/>
                </a:solidFill>
                <a:latin typeface="Arial" pitchFamily="34" charset="0"/>
                <a:cs typeface="Arial" pitchFamily="34" charset="0"/>
              </a:rPr>
              <a:t>is </a:t>
            </a:r>
            <a:r>
              <a:rPr lang="en-US" altLang="en-US" sz="1600" i="1" dirty="0" smtClean="0">
                <a:solidFill>
                  <a:srgbClr val="C00000"/>
                </a:solidFill>
                <a:latin typeface="Arial" pitchFamily="34" charset="0"/>
                <a:cs typeface="Arial" pitchFamily="34" charset="0"/>
              </a:rPr>
              <a:t>encrypted and authenticated</a:t>
            </a:r>
            <a:endParaRPr lang="en-US" altLang="en-US" sz="1600" i="1" dirty="0">
              <a:solidFill>
                <a:srgbClr val="C00000"/>
              </a:solidFill>
              <a:latin typeface="Arial" pitchFamily="34" charset="0"/>
              <a:cs typeface="Arial" pitchFamily="34" charset="0"/>
            </a:endParaRPr>
          </a:p>
        </p:txBody>
      </p:sp>
      <p:pic>
        <p:nvPicPr>
          <p:cNvPr id="116746" name="Picture 24"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688" y="1500188"/>
            <a:ext cx="26257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9391" y="2133600"/>
            <a:ext cx="2940228" cy="307777"/>
          </a:xfrm>
          <a:prstGeom prst="rect">
            <a:avLst/>
          </a:prstGeom>
          <a:noFill/>
        </p:spPr>
        <p:txBody>
          <a:bodyPr wrap="none" rtlCol="0">
            <a:spAutoFit/>
          </a:bodyPr>
          <a:lstStyle/>
          <a:p>
            <a:r>
              <a:rPr lang="en-NZ" sz="1400" dirty="0" smtClean="0">
                <a:solidFill>
                  <a:schemeClr val="tx1"/>
                </a:solidFill>
                <a:latin typeface="Arial" panose="020B0604020202020204" pitchFamily="34" charset="0"/>
                <a:cs typeface="Arial" panose="020B0604020202020204" pitchFamily="34" charset="0"/>
              </a:rPr>
              <a:t>Generate Pre-Master Secret(</a:t>
            </a:r>
            <a:r>
              <a:rPr lang="en-NZ" sz="1400" dirty="0" smtClean="0">
                <a:solidFill>
                  <a:srgbClr val="0000FF"/>
                </a:solidFill>
                <a:latin typeface="Arial" panose="020B0604020202020204" pitchFamily="34" charset="0"/>
                <a:cs typeface="Arial" panose="020B0604020202020204" pitchFamily="34" charset="0"/>
              </a:rPr>
              <a:t>PMS</a:t>
            </a:r>
            <a:r>
              <a:rPr lang="en-NZ" sz="1400" dirty="0" smtClean="0">
                <a:solidFill>
                  <a:schemeClr val="tx1"/>
                </a:solidFill>
                <a:latin typeface="Arial" panose="020B0604020202020204" pitchFamily="34" charset="0"/>
                <a:cs typeface="Arial" panose="020B0604020202020204" pitchFamily="34" charset="0"/>
              </a:rPr>
              <a:t>)</a:t>
            </a:r>
            <a:endParaRPr lang="en-NZ" sz="1400" dirty="0">
              <a:solidFill>
                <a:schemeClr val="tx1"/>
              </a:solidFill>
              <a:latin typeface="Arial" panose="020B0604020202020204" pitchFamily="34" charset="0"/>
              <a:cs typeface="Arial" panose="020B0604020202020204" pitchFamily="34" charset="0"/>
            </a:endParaRPr>
          </a:p>
        </p:txBody>
      </p:sp>
      <p:cxnSp>
        <p:nvCxnSpPr>
          <p:cNvPr id="4" name="Straight Connector 3"/>
          <p:cNvCxnSpPr/>
          <p:nvPr/>
        </p:nvCxnSpPr>
        <p:spPr bwMode="auto">
          <a:xfrm>
            <a:off x="3529332" y="133505"/>
            <a:ext cx="0" cy="6455055"/>
          </a:xfrm>
          <a:prstGeom prst="line">
            <a:avLst/>
          </a:prstGeom>
          <a:noFill/>
          <a:ln w="28575" cap="flat" cmpd="sng" algn="ctr">
            <a:solidFill>
              <a:schemeClr val="tx1"/>
            </a:solidFill>
            <a:prstDash val="solid"/>
            <a:round/>
            <a:headEnd type="none" w="med" len="med"/>
            <a:tailEnd type="arrow" w="med" len="med"/>
          </a:ln>
          <a:effectLst/>
        </p:spPr>
      </p:cxnSp>
      <p:cxnSp>
        <p:nvCxnSpPr>
          <p:cNvPr id="39" name="Straight Connector 38"/>
          <p:cNvCxnSpPr/>
          <p:nvPr/>
        </p:nvCxnSpPr>
        <p:spPr bwMode="auto">
          <a:xfrm>
            <a:off x="7461253" y="304800"/>
            <a:ext cx="0" cy="6248400"/>
          </a:xfrm>
          <a:prstGeom prst="line">
            <a:avLst/>
          </a:prstGeom>
          <a:noFill/>
          <a:ln w="28575" cap="flat" cmpd="sng" algn="ctr">
            <a:solidFill>
              <a:schemeClr val="tx1"/>
            </a:solidFill>
            <a:prstDash val="solid"/>
            <a:round/>
            <a:headEnd type="none" w="med" len="med"/>
            <a:tailEnd type="arrow" w="med" len="med"/>
          </a:ln>
          <a:effectLst/>
        </p:spPr>
      </p:cxnSp>
      <p:sp>
        <p:nvSpPr>
          <p:cNvPr id="6" name="TextBox 5"/>
          <p:cNvSpPr txBox="1"/>
          <p:nvPr/>
        </p:nvSpPr>
        <p:spPr>
          <a:xfrm rot="21233774">
            <a:off x="6168378" y="1139418"/>
            <a:ext cx="1143000" cy="400110"/>
          </a:xfrm>
          <a:prstGeom prst="rect">
            <a:avLst/>
          </a:prstGeom>
          <a:noFill/>
        </p:spPr>
        <p:txBody>
          <a:bodyPr wrap="square" rtlCol="0">
            <a:spAutoFit/>
          </a:bodyPr>
          <a:lstStyle/>
          <a:p>
            <a:r>
              <a:rPr lang="en-NZ" sz="2000" dirty="0" err="1" smtClean="0">
                <a:solidFill>
                  <a:srgbClr val="0000FF"/>
                </a:solidFill>
                <a:latin typeface="Arial" panose="020B0604020202020204" pitchFamily="34" charset="0"/>
                <a:cs typeface="Arial" panose="020B0604020202020204" pitchFamily="34" charset="0"/>
              </a:rPr>
              <a:t>d</a:t>
            </a:r>
            <a:r>
              <a:rPr lang="en-NZ" sz="2000" baseline="-25000" dirty="0" err="1" smtClean="0">
                <a:solidFill>
                  <a:srgbClr val="0000FF"/>
                </a:solidFill>
                <a:latin typeface="Arial" panose="020B0604020202020204" pitchFamily="34" charset="0"/>
                <a:cs typeface="Arial" panose="020B0604020202020204" pitchFamily="34" charset="0"/>
              </a:rPr>
              <a:t>CA</a:t>
            </a:r>
            <a:r>
              <a:rPr lang="en-NZ" sz="2000" dirty="0" smtClean="0">
                <a:solidFill>
                  <a:srgbClr val="0000FF"/>
                </a:solidFill>
                <a:latin typeface="Arial" panose="020B0604020202020204" pitchFamily="34" charset="0"/>
                <a:cs typeface="Arial" panose="020B0604020202020204" pitchFamily="34" charset="0"/>
              </a:rPr>
              <a:t>(</a:t>
            </a:r>
            <a:r>
              <a:rPr lang="en-NZ" sz="2000" dirty="0" err="1" smtClean="0">
                <a:solidFill>
                  <a:srgbClr val="0000FF"/>
                </a:solidFill>
                <a:latin typeface="Arial" panose="020B0604020202020204" pitchFamily="34" charset="0"/>
                <a:cs typeface="Arial" panose="020B0604020202020204" pitchFamily="34" charset="0"/>
              </a:rPr>
              <a:t>e</a:t>
            </a:r>
            <a:r>
              <a:rPr lang="en-NZ" sz="2000" baseline="-25000" dirty="0" err="1" smtClean="0">
                <a:solidFill>
                  <a:srgbClr val="0000FF"/>
                </a:solidFill>
                <a:latin typeface="Arial" panose="020B0604020202020204" pitchFamily="34" charset="0"/>
                <a:cs typeface="Arial" panose="020B0604020202020204" pitchFamily="34" charset="0"/>
              </a:rPr>
              <a:t>A</a:t>
            </a:r>
            <a:r>
              <a:rPr lang="en-NZ" sz="2000" baseline="-25000" dirty="0" smtClean="0">
                <a:solidFill>
                  <a:srgbClr val="0000FF"/>
                </a:solidFill>
                <a:latin typeface="Arial" panose="020B0604020202020204" pitchFamily="34" charset="0"/>
                <a:cs typeface="Arial" panose="020B0604020202020204" pitchFamily="34" charset="0"/>
              </a:rPr>
              <a:t>’</a:t>
            </a:r>
            <a:r>
              <a:rPr lang="en-NZ" sz="2000" dirty="0" smtClean="0">
                <a:solidFill>
                  <a:srgbClr val="0000FF"/>
                </a:solidFill>
                <a:latin typeface="Arial" panose="020B0604020202020204" pitchFamily="34" charset="0"/>
                <a:cs typeface="Arial" panose="020B0604020202020204" pitchFamily="34" charset="0"/>
              </a:rPr>
              <a:t>)</a:t>
            </a:r>
            <a:endParaRPr lang="en-NZ" sz="2000" dirty="0">
              <a:solidFill>
                <a:srgbClr val="0000FF"/>
              </a:solidFill>
              <a:latin typeface="Arial" panose="020B0604020202020204" pitchFamily="34" charset="0"/>
              <a:cs typeface="Arial" panose="020B0604020202020204" pitchFamily="34" charset="0"/>
            </a:endParaRPr>
          </a:p>
        </p:txBody>
      </p:sp>
      <p:sp>
        <p:nvSpPr>
          <p:cNvPr id="42" name="TextBox 41"/>
          <p:cNvSpPr txBox="1"/>
          <p:nvPr/>
        </p:nvSpPr>
        <p:spPr>
          <a:xfrm>
            <a:off x="533400" y="1658795"/>
            <a:ext cx="2995932" cy="400110"/>
          </a:xfrm>
          <a:prstGeom prst="rect">
            <a:avLst/>
          </a:prstGeom>
          <a:noFill/>
        </p:spPr>
        <p:txBody>
          <a:bodyPr wrap="square" rtlCol="0">
            <a:spAutoFit/>
          </a:bodyPr>
          <a:lstStyle/>
          <a:p>
            <a:r>
              <a:rPr lang="en-NZ" sz="2000" dirty="0" err="1" smtClean="0">
                <a:solidFill>
                  <a:srgbClr val="0000FF"/>
                </a:solidFill>
                <a:latin typeface="Arial" panose="020B0604020202020204" pitchFamily="34" charset="0"/>
                <a:cs typeface="Arial" panose="020B0604020202020204" pitchFamily="34" charset="0"/>
              </a:rPr>
              <a:t>e</a:t>
            </a:r>
            <a:r>
              <a:rPr lang="en-NZ" sz="2000" baseline="-25000" dirty="0" err="1" smtClean="0">
                <a:solidFill>
                  <a:srgbClr val="0000FF"/>
                </a:solidFill>
                <a:latin typeface="Arial" panose="020B0604020202020204" pitchFamily="34" charset="0"/>
                <a:cs typeface="Arial" panose="020B0604020202020204" pitchFamily="34" charset="0"/>
              </a:rPr>
              <a:t>CA</a:t>
            </a:r>
            <a:r>
              <a:rPr lang="en-NZ" sz="2000" dirty="0" smtClean="0">
                <a:solidFill>
                  <a:srgbClr val="0000FF"/>
                </a:solidFill>
                <a:latin typeface="Arial" panose="020B0604020202020204" pitchFamily="34" charset="0"/>
                <a:cs typeface="Arial" panose="020B0604020202020204" pitchFamily="34" charset="0"/>
              </a:rPr>
              <a:t>(</a:t>
            </a:r>
            <a:r>
              <a:rPr lang="en-NZ" sz="2000" dirty="0" err="1" smtClean="0">
                <a:solidFill>
                  <a:srgbClr val="0000FF"/>
                </a:solidFill>
                <a:latin typeface="Arial" panose="020B0604020202020204" pitchFamily="34" charset="0"/>
                <a:cs typeface="Arial" panose="020B0604020202020204" pitchFamily="34" charset="0"/>
              </a:rPr>
              <a:t>d</a:t>
            </a:r>
            <a:r>
              <a:rPr lang="en-NZ" sz="2000" baseline="-25000" dirty="0" err="1" smtClean="0">
                <a:solidFill>
                  <a:srgbClr val="0000FF"/>
                </a:solidFill>
                <a:latin typeface="Arial" panose="020B0604020202020204" pitchFamily="34" charset="0"/>
                <a:cs typeface="Arial" panose="020B0604020202020204" pitchFamily="34" charset="0"/>
              </a:rPr>
              <a:t>CA</a:t>
            </a:r>
            <a:r>
              <a:rPr lang="en-NZ" sz="2000" dirty="0" smtClean="0">
                <a:solidFill>
                  <a:srgbClr val="0000FF"/>
                </a:solidFill>
                <a:latin typeface="Arial" panose="020B0604020202020204" pitchFamily="34" charset="0"/>
                <a:cs typeface="Arial" panose="020B0604020202020204" pitchFamily="34" charset="0"/>
              </a:rPr>
              <a:t>(</a:t>
            </a:r>
            <a:r>
              <a:rPr lang="en-NZ" sz="2000" dirty="0" err="1" smtClean="0">
                <a:solidFill>
                  <a:srgbClr val="0000FF"/>
                </a:solidFill>
                <a:latin typeface="Arial" panose="020B0604020202020204" pitchFamily="34" charset="0"/>
                <a:cs typeface="Arial" panose="020B0604020202020204" pitchFamily="34" charset="0"/>
              </a:rPr>
              <a:t>e</a:t>
            </a:r>
            <a:r>
              <a:rPr lang="en-NZ" sz="2000" baseline="-25000" dirty="0" err="1" smtClean="0">
                <a:solidFill>
                  <a:srgbClr val="0000FF"/>
                </a:solidFill>
                <a:latin typeface="Arial" panose="020B0604020202020204" pitchFamily="34" charset="0"/>
                <a:cs typeface="Arial" panose="020B0604020202020204" pitchFamily="34" charset="0"/>
              </a:rPr>
              <a:t>A</a:t>
            </a:r>
            <a:r>
              <a:rPr lang="en-NZ" sz="2000" baseline="-25000" dirty="0" smtClean="0">
                <a:solidFill>
                  <a:srgbClr val="0000FF"/>
                </a:solidFill>
                <a:latin typeface="Arial" panose="020B0604020202020204" pitchFamily="34" charset="0"/>
                <a:cs typeface="Arial" panose="020B0604020202020204" pitchFamily="34" charset="0"/>
              </a:rPr>
              <a:t>’</a:t>
            </a:r>
            <a:r>
              <a:rPr lang="en-NZ" sz="2000" dirty="0" smtClean="0">
                <a:solidFill>
                  <a:srgbClr val="0000FF"/>
                </a:solidFill>
                <a:latin typeface="Arial" panose="020B0604020202020204" pitchFamily="34" charset="0"/>
                <a:cs typeface="Arial" panose="020B0604020202020204" pitchFamily="34" charset="0"/>
              </a:rPr>
              <a:t>))=</a:t>
            </a:r>
            <a:r>
              <a:rPr lang="en-NZ" sz="2000" dirty="0" err="1">
                <a:solidFill>
                  <a:srgbClr val="0000FF"/>
                </a:solidFill>
                <a:latin typeface="Arial" panose="020B0604020202020204" pitchFamily="34" charset="0"/>
                <a:cs typeface="Arial" panose="020B0604020202020204" pitchFamily="34" charset="0"/>
              </a:rPr>
              <a:t>e</a:t>
            </a:r>
            <a:r>
              <a:rPr lang="en-NZ" sz="2000" baseline="-25000" dirty="0" err="1">
                <a:solidFill>
                  <a:srgbClr val="0000FF"/>
                </a:solidFill>
                <a:latin typeface="Arial" panose="020B0604020202020204" pitchFamily="34" charset="0"/>
                <a:cs typeface="Arial" panose="020B0604020202020204" pitchFamily="34" charset="0"/>
              </a:rPr>
              <a:t>A</a:t>
            </a:r>
            <a:r>
              <a:rPr lang="en-NZ" sz="2000" baseline="-25000" dirty="0">
                <a:solidFill>
                  <a:srgbClr val="0000FF"/>
                </a:solidFill>
                <a:latin typeface="Arial" panose="020B0604020202020204" pitchFamily="34" charset="0"/>
                <a:cs typeface="Arial" panose="020B0604020202020204" pitchFamily="34" charset="0"/>
              </a:rPr>
              <a:t>’</a:t>
            </a:r>
            <a:endParaRPr lang="en-NZ" sz="2000" dirty="0">
              <a:solidFill>
                <a:srgbClr val="0000FF"/>
              </a:solidFill>
              <a:latin typeface="Arial" panose="020B0604020202020204" pitchFamily="34" charset="0"/>
              <a:cs typeface="Arial" panose="020B0604020202020204" pitchFamily="34" charset="0"/>
            </a:endParaRPr>
          </a:p>
        </p:txBody>
      </p:sp>
      <p:sp>
        <p:nvSpPr>
          <p:cNvPr id="43" name="Text Box 21"/>
          <p:cNvSpPr txBox="1">
            <a:spLocks noChangeArrowheads="1"/>
          </p:cNvSpPr>
          <p:nvPr/>
        </p:nvSpPr>
        <p:spPr bwMode="auto">
          <a:xfrm>
            <a:off x="7620000" y="1981200"/>
            <a:ext cx="144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NZ" sz="1600" dirty="0" err="1" smtClean="0">
                <a:solidFill>
                  <a:srgbClr val="0000FF"/>
                </a:solidFill>
                <a:latin typeface="Arial" panose="020B0604020202020204" pitchFamily="34" charset="0"/>
                <a:cs typeface="Arial" panose="020B0604020202020204" pitchFamily="34" charset="0"/>
              </a:rPr>
              <a:t>d</a:t>
            </a:r>
            <a:r>
              <a:rPr lang="en-NZ" sz="1600" baseline="-25000" dirty="0" err="1" smtClean="0">
                <a:solidFill>
                  <a:srgbClr val="0000FF"/>
                </a:solidFill>
                <a:latin typeface="Arial" panose="020B0604020202020204" pitchFamily="34" charset="0"/>
                <a:cs typeface="Arial" panose="020B0604020202020204" pitchFamily="34" charset="0"/>
              </a:rPr>
              <a:t>A</a:t>
            </a:r>
            <a:r>
              <a:rPr lang="en-NZ" sz="1600" baseline="-25000" dirty="0">
                <a:solidFill>
                  <a:srgbClr val="0000FF"/>
                </a:solidFill>
                <a:latin typeface="Arial" panose="020B0604020202020204" pitchFamily="34" charset="0"/>
                <a:cs typeface="Arial" panose="020B0604020202020204" pitchFamily="34" charset="0"/>
              </a:rPr>
              <a:t>’ </a:t>
            </a:r>
            <a:r>
              <a:rPr lang="en-NZ" sz="1600" dirty="0">
                <a:solidFill>
                  <a:srgbClr val="0000FF"/>
                </a:solidFill>
                <a:latin typeface="Arial" panose="020B0604020202020204" pitchFamily="34" charset="0"/>
                <a:cs typeface="Arial" panose="020B0604020202020204" pitchFamily="34" charset="0"/>
              </a:rPr>
              <a:t>(</a:t>
            </a:r>
            <a:r>
              <a:rPr lang="en-NZ" sz="1600" dirty="0" err="1" smtClean="0">
                <a:solidFill>
                  <a:srgbClr val="0000FF"/>
                </a:solidFill>
                <a:latin typeface="Arial" panose="020B0604020202020204" pitchFamily="34" charset="0"/>
                <a:cs typeface="Arial" panose="020B0604020202020204" pitchFamily="34" charset="0"/>
              </a:rPr>
              <a:t>e</a:t>
            </a:r>
            <a:r>
              <a:rPr lang="en-NZ" sz="1600" baseline="-25000" dirty="0" err="1" smtClean="0">
                <a:solidFill>
                  <a:srgbClr val="0000FF"/>
                </a:solidFill>
                <a:latin typeface="Arial" panose="020B0604020202020204" pitchFamily="34" charset="0"/>
                <a:cs typeface="Arial" panose="020B0604020202020204" pitchFamily="34" charset="0"/>
              </a:rPr>
              <a:t>A</a:t>
            </a:r>
            <a:r>
              <a:rPr lang="en-NZ" sz="1600" baseline="-25000" dirty="0" smtClean="0">
                <a:solidFill>
                  <a:srgbClr val="0000FF"/>
                </a:solidFill>
                <a:latin typeface="Arial" panose="020B0604020202020204" pitchFamily="34" charset="0"/>
                <a:cs typeface="Arial" panose="020B0604020202020204" pitchFamily="34" charset="0"/>
              </a:rPr>
              <a:t>’</a:t>
            </a:r>
            <a:r>
              <a:rPr lang="en-NZ" sz="1600" dirty="0" smtClean="0">
                <a:solidFill>
                  <a:srgbClr val="0000FF"/>
                </a:solidFill>
                <a:latin typeface="Arial" panose="020B0604020202020204" pitchFamily="34" charset="0"/>
                <a:cs typeface="Arial" panose="020B0604020202020204" pitchFamily="34" charset="0"/>
              </a:rPr>
              <a:t>(PMS))      =PMS</a:t>
            </a:r>
            <a:endParaRPr lang="en-NZ" sz="1600" dirty="0">
              <a:solidFill>
                <a:srgbClr val="0000FF"/>
              </a:solidFill>
              <a:latin typeface="Arial" panose="020B0604020202020204" pitchFamily="34" charset="0"/>
              <a:cs typeface="Arial" panose="020B0604020202020204" pitchFamily="34" charset="0"/>
            </a:endParaRPr>
          </a:p>
        </p:txBody>
      </p:sp>
      <p:sp>
        <p:nvSpPr>
          <p:cNvPr id="44" name="TextBox 43"/>
          <p:cNvSpPr txBox="1"/>
          <p:nvPr/>
        </p:nvSpPr>
        <p:spPr>
          <a:xfrm>
            <a:off x="63982" y="2625725"/>
            <a:ext cx="3696031" cy="2462213"/>
          </a:xfrm>
          <a:prstGeom prst="rect">
            <a:avLst/>
          </a:prstGeom>
          <a:noFill/>
        </p:spPr>
        <p:txBody>
          <a:bodyPr wrap="square" rtlCol="0">
            <a:spAutoFit/>
          </a:bodyPr>
          <a:lstStyle/>
          <a:p>
            <a:pPr marL="285750"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Using SSL standard derivation function(PMS, </a:t>
            </a:r>
            <a:r>
              <a:rPr lang="en-NZ" sz="1400" dirty="0" err="1" smtClean="0">
                <a:solidFill>
                  <a:schemeClr val="tx1"/>
                </a:solidFill>
                <a:latin typeface="Arial" panose="020B0604020202020204" pitchFamily="34" charset="0"/>
                <a:cs typeface="Arial" panose="020B0604020202020204" pitchFamily="34" charset="0"/>
              </a:rPr>
              <a:t>nonces</a:t>
            </a:r>
            <a:r>
              <a:rPr lang="en-NZ" sz="1400" dirty="0" smtClean="0">
                <a:solidFill>
                  <a:schemeClr val="tx1"/>
                </a:solidFill>
                <a:latin typeface="Arial" panose="020B0604020202020204" pitchFamily="34" charset="0"/>
                <a:cs typeface="Arial" panose="020B0604020202020204" pitchFamily="34" charset="0"/>
              </a:rPr>
              <a:t>), generate Master Secret (</a:t>
            </a:r>
            <a:r>
              <a:rPr lang="en-NZ" sz="1400" dirty="0" smtClean="0">
                <a:solidFill>
                  <a:srgbClr val="0000FF"/>
                </a:solidFill>
                <a:latin typeface="Arial" panose="020B0604020202020204" pitchFamily="34" charset="0"/>
                <a:cs typeface="Arial" panose="020B0604020202020204" pitchFamily="34" charset="0"/>
              </a:rPr>
              <a:t>MS</a:t>
            </a:r>
            <a:r>
              <a:rPr lang="en-NZ" sz="1400" dirty="0" smtClean="0">
                <a:solidFill>
                  <a:schemeClr val="tx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Split MS to generate the following session keys:</a:t>
            </a: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E</a:t>
            </a:r>
            <a:r>
              <a:rPr lang="en-NZ" sz="1400" baseline="-25000" dirty="0">
                <a:solidFill>
                  <a:srgbClr val="0000FF"/>
                </a:solidFill>
                <a:latin typeface="Arial" panose="020B0604020202020204" pitchFamily="34" charset="0"/>
                <a:cs typeface="Arial" panose="020B0604020202020204" pitchFamily="34" charset="0"/>
              </a:rPr>
              <a:t>A</a:t>
            </a:r>
            <a:endParaRPr lang="en-NZ" sz="1400" dirty="0" smtClean="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M</a:t>
            </a:r>
            <a:r>
              <a:rPr lang="en-NZ" sz="1400" baseline="-25000" dirty="0">
                <a:solidFill>
                  <a:srgbClr val="0000FF"/>
                </a:solidFill>
                <a:latin typeface="Arial" panose="020B0604020202020204" pitchFamily="34" charset="0"/>
                <a:cs typeface="Arial" panose="020B0604020202020204" pitchFamily="34" charset="0"/>
              </a:rPr>
              <a:t>A</a:t>
            </a:r>
            <a:endParaRPr lang="en-NZ" sz="1400" dirty="0" smtClean="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E</a:t>
            </a:r>
            <a:r>
              <a:rPr lang="en-NZ" sz="1400" baseline="-25000" dirty="0">
                <a:solidFill>
                  <a:srgbClr val="0000FF"/>
                </a:solidFill>
                <a:latin typeface="Arial" panose="020B0604020202020204" pitchFamily="34" charset="0"/>
                <a:cs typeface="Arial" panose="020B0604020202020204" pitchFamily="34" charset="0"/>
              </a:rPr>
              <a:t>B</a:t>
            </a:r>
            <a:endParaRPr lang="en-NZ" sz="14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M</a:t>
            </a:r>
            <a:r>
              <a:rPr lang="en-NZ" sz="1400" baseline="-25000" dirty="0" smtClean="0">
                <a:solidFill>
                  <a:srgbClr val="0000FF"/>
                </a:solidFill>
                <a:latin typeface="Arial" panose="020B0604020202020204" pitchFamily="34" charset="0"/>
                <a:cs typeface="Arial" panose="020B0604020202020204" pitchFamily="34" charset="0"/>
              </a:rPr>
              <a:t>B</a:t>
            </a: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IV</a:t>
            </a:r>
            <a:r>
              <a:rPr lang="en-NZ" sz="1400" baseline="-25000" dirty="0" smtClean="0">
                <a:solidFill>
                  <a:srgbClr val="0000FF"/>
                </a:solidFill>
                <a:latin typeface="Arial" panose="020B0604020202020204" pitchFamily="34" charset="0"/>
                <a:cs typeface="Arial" panose="020B0604020202020204" pitchFamily="34" charset="0"/>
              </a:rPr>
              <a:t>A</a:t>
            </a:r>
            <a:endParaRPr lang="en-NZ" sz="14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IV</a:t>
            </a:r>
            <a:r>
              <a:rPr lang="en-NZ" sz="1400" baseline="-25000" dirty="0" smtClean="0">
                <a:solidFill>
                  <a:srgbClr val="0000FF"/>
                </a:solidFill>
                <a:latin typeface="Arial" panose="020B0604020202020204" pitchFamily="34" charset="0"/>
                <a:cs typeface="Arial" panose="020B0604020202020204" pitchFamily="34" charset="0"/>
              </a:rPr>
              <a:t>A</a:t>
            </a:r>
            <a:endParaRPr lang="en-NZ" sz="1400" dirty="0">
              <a:solidFill>
                <a:schemeClr val="tx1"/>
              </a:solidFill>
              <a:latin typeface="Arial" panose="020B0604020202020204" pitchFamily="34" charset="0"/>
              <a:cs typeface="Arial" panose="020B0604020202020204" pitchFamily="34" charset="0"/>
            </a:endParaRPr>
          </a:p>
        </p:txBody>
      </p:sp>
      <p:sp>
        <p:nvSpPr>
          <p:cNvPr id="45" name="TextBox 44"/>
          <p:cNvSpPr txBox="1"/>
          <p:nvPr/>
        </p:nvSpPr>
        <p:spPr>
          <a:xfrm>
            <a:off x="7362802" y="2590800"/>
            <a:ext cx="1781198" cy="4021614"/>
          </a:xfrm>
          <a:prstGeom prst="rect">
            <a:avLst/>
          </a:prstGeom>
          <a:noFill/>
        </p:spPr>
        <p:txBody>
          <a:bodyPr wrap="square" rtlCol="0">
            <a:spAutoFit/>
          </a:bodyPr>
          <a:lstStyle/>
          <a:p>
            <a:pPr marL="285750" indent="-285750">
              <a:buFont typeface="Arial" panose="020B0604020202020204" pitchFamily="34" charset="0"/>
              <a:buChar char="•"/>
            </a:pPr>
            <a:r>
              <a:rPr lang="en-NZ" sz="1200" dirty="0" smtClean="0">
                <a:solidFill>
                  <a:schemeClr val="tx1"/>
                </a:solidFill>
                <a:latin typeface="Arial" panose="020B0604020202020204" pitchFamily="34" charset="0"/>
                <a:cs typeface="Arial" panose="020B0604020202020204" pitchFamily="34" charset="0"/>
              </a:rPr>
              <a:t>Using SSL standard derivation function(PMS, </a:t>
            </a:r>
            <a:r>
              <a:rPr lang="en-NZ" sz="1200" dirty="0" err="1" smtClean="0">
                <a:solidFill>
                  <a:schemeClr val="tx1"/>
                </a:solidFill>
                <a:latin typeface="Arial" panose="020B0604020202020204" pitchFamily="34" charset="0"/>
                <a:cs typeface="Arial" panose="020B0604020202020204" pitchFamily="34" charset="0"/>
              </a:rPr>
              <a:t>nonces</a:t>
            </a:r>
            <a:r>
              <a:rPr lang="en-NZ" sz="1200" dirty="0" smtClean="0">
                <a:solidFill>
                  <a:schemeClr val="tx1"/>
                </a:solidFill>
                <a:latin typeface="Arial" panose="020B0604020202020204" pitchFamily="34" charset="0"/>
                <a:cs typeface="Arial" panose="020B0604020202020204" pitchFamily="34" charset="0"/>
              </a:rPr>
              <a:t>), generate Master Secret (</a:t>
            </a:r>
            <a:r>
              <a:rPr lang="en-NZ" sz="1200" dirty="0" smtClean="0">
                <a:solidFill>
                  <a:srgbClr val="0000FF"/>
                </a:solidFill>
                <a:latin typeface="Arial" panose="020B0604020202020204" pitchFamily="34" charset="0"/>
                <a:cs typeface="Arial" panose="020B0604020202020204" pitchFamily="34" charset="0"/>
              </a:rPr>
              <a:t>MS</a:t>
            </a:r>
            <a:r>
              <a:rPr lang="en-NZ" sz="1200" dirty="0" smtClean="0">
                <a:solidFill>
                  <a:schemeClr val="tx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NZ" sz="1200" dirty="0" smtClean="0">
                <a:solidFill>
                  <a:schemeClr val="tx1"/>
                </a:solidFill>
                <a:latin typeface="Arial" panose="020B0604020202020204" pitchFamily="34" charset="0"/>
                <a:cs typeface="Arial" panose="020B0604020202020204" pitchFamily="34" charset="0"/>
              </a:rPr>
              <a:t>Split MS to generate the following session keys:</a:t>
            </a: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E</a:t>
            </a:r>
            <a:r>
              <a:rPr lang="en-NZ" sz="1400" baseline="-25000" dirty="0">
                <a:solidFill>
                  <a:srgbClr val="0000FF"/>
                </a:solidFill>
                <a:latin typeface="Arial" panose="020B0604020202020204" pitchFamily="34" charset="0"/>
                <a:cs typeface="Arial" panose="020B0604020202020204" pitchFamily="34" charset="0"/>
              </a:rPr>
              <a:t>A</a:t>
            </a:r>
            <a:endParaRPr lang="en-NZ" sz="1400" dirty="0" smtClean="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M</a:t>
            </a:r>
            <a:r>
              <a:rPr lang="en-NZ" sz="1400" baseline="-25000" dirty="0">
                <a:solidFill>
                  <a:srgbClr val="0000FF"/>
                </a:solidFill>
                <a:latin typeface="Arial" panose="020B0604020202020204" pitchFamily="34" charset="0"/>
                <a:cs typeface="Arial" panose="020B0604020202020204" pitchFamily="34" charset="0"/>
              </a:rPr>
              <a:t>A</a:t>
            </a:r>
            <a:endParaRPr lang="en-NZ" sz="1400" dirty="0" smtClean="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E</a:t>
            </a:r>
            <a:r>
              <a:rPr lang="en-NZ" sz="1400" baseline="-25000" dirty="0">
                <a:solidFill>
                  <a:srgbClr val="0000FF"/>
                </a:solidFill>
                <a:latin typeface="Arial" panose="020B0604020202020204" pitchFamily="34" charset="0"/>
                <a:cs typeface="Arial" panose="020B0604020202020204" pitchFamily="34" charset="0"/>
              </a:rPr>
              <a:t>B</a:t>
            </a:r>
            <a:endParaRPr lang="en-NZ" sz="14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M</a:t>
            </a:r>
            <a:r>
              <a:rPr lang="en-NZ" sz="1400" baseline="-25000" dirty="0" smtClean="0">
                <a:solidFill>
                  <a:srgbClr val="0000FF"/>
                </a:solidFill>
                <a:latin typeface="Arial" panose="020B0604020202020204" pitchFamily="34" charset="0"/>
                <a:cs typeface="Arial" panose="020B0604020202020204" pitchFamily="34" charset="0"/>
              </a:rPr>
              <a:t>B</a:t>
            </a: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IV</a:t>
            </a:r>
            <a:r>
              <a:rPr lang="en-NZ" sz="1400" baseline="-25000" dirty="0" smtClean="0">
                <a:solidFill>
                  <a:srgbClr val="0000FF"/>
                </a:solidFill>
                <a:latin typeface="Arial" panose="020B0604020202020204" pitchFamily="34" charset="0"/>
                <a:cs typeface="Arial" panose="020B0604020202020204" pitchFamily="34" charset="0"/>
              </a:rPr>
              <a:t>A</a:t>
            </a:r>
            <a:endParaRPr lang="en-NZ" sz="14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NZ" sz="1400" dirty="0" smtClean="0">
                <a:solidFill>
                  <a:schemeClr val="tx1"/>
                </a:solidFill>
                <a:latin typeface="Arial" panose="020B0604020202020204" pitchFamily="34" charset="0"/>
                <a:cs typeface="Arial" panose="020B0604020202020204" pitchFamily="34" charset="0"/>
              </a:rPr>
              <a:t>IV</a:t>
            </a:r>
            <a:r>
              <a:rPr lang="en-NZ" sz="1400" baseline="-25000" dirty="0" smtClean="0">
                <a:solidFill>
                  <a:srgbClr val="0000FF"/>
                </a:solidFill>
                <a:latin typeface="Arial" panose="020B0604020202020204" pitchFamily="34" charset="0"/>
                <a:cs typeface="Arial" panose="020B0604020202020204" pitchFamily="34" charset="0"/>
              </a:rPr>
              <a:t>A</a:t>
            </a:r>
            <a:endParaRPr lang="en-NZ" sz="1400" dirty="0">
              <a:solidFill>
                <a:schemeClr val="tx1"/>
              </a:solidFill>
              <a:latin typeface="Arial" panose="020B0604020202020204" pitchFamily="34" charset="0"/>
              <a:cs typeface="Arial" panose="020B0604020202020204" pitchFamily="34" charset="0"/>
            </a:endParaRPr>
          </a:p>
          <a:p>
            <a:pPr lvl="1"/>
            <a:r>
              <a:rPr lang="en-NZ" sz="1400" baseline="-25000" dirty="0" smtClean="0">
                <a:solidFill>
                  <a:srgbClr val="0000FF"/>
                </a:solidFill>
                <a:latin typeface="Arial" panose="020B0604020202020204" pitchFamily="34" charset="0"/>
                <a:cs typeface="Arial" panose="020B0604020202020204" pitchFamily="34" charset="0"/>
              </a:rPr>
              <a:t/>
            </a:r>
            <a:br>
              <a:rPr lang="en-NZ" sz="1400" baseline="-25000" dirty="0" smtClean="0">
                <a:solidFill>
                  <a:srgbClr val="0000FF"/>
                </a:solidFill>
                <a:latin typeface="Arial" panose="020B0604020202020204" pitchFamily="34" charset="0"/>
                <a:cs typeface="Arial" panose="020B0604020202020204" pitchFamily="34" charset="0"/>
              </a:rPr>
            </a:br>
            <a:endParaRPr lang="en-NZ" sz="14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NZ" sz="1400" dirty="0" smtClean="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NZ" sz="1400" dirty="0">
              <a:solidFill>
                <a:schemeClr val="tx1"/>
              </a:solidFill>
              <a:latin typeface="Arial" panose="020B0604020202020204" pitchFamily="34" charset="0"/>
              <a:cs typeface="Arial" panose="020B0604020202020204" pitchFamily="34" charset="0"/>
            </a:endParaRPr>
          </a:p>
        </p:txBody>
      </p:sp>
      <p:sp>
        <p:nvSpPr>
          <p:cNvPr id="7" name="Freeform 6"/>
          <p:cNvSpPr/>
          <p:nvPr/>
        </p:nvSpPr>
        <p:spPr bwMode="auto">
          <a:xfrm>
            <a:off x="2362810" y="4818261"/>
            <a:ext cx="1104595" cy="382846"/>
          </a:xfrm>
          <a:custGeom>
            <a:avLst/>
            <a:gdLst>
              <a:gd name="connsiteX0" fmla="*/ 1104595 w 1104595"/>
              <a:gd name="connsiteY0" fmla="*/ 60977 h 382846"/>
              <a:gd name="connsiteX1" fmla="*/ 658368 w 1104595"/>
              <a:gd name="connsiteY1" fmla="*/ 24401 h 382846"/>
              <a:gd name="connsiteX2" fmla="*/ 0 w 1104595"/>
              <a:gd name="connsiteY2" fmla="*/ 382846 h 382846"/>
            </a:gdLst>
            <a:ahLst/>
            <a:cxnLst>
              <a:cxn ang="0">
                <a:pos x="connsiteX0" y="connsiteY0"/>
              </a:cxn>
              <a:cxn ang="0">
                <a:pos x="connsiteX1" y="connsiteY1"/>
              </a:cxn>
              <a:cxn ang="0">
                <a:pos x="connsiteX2" y="connsiteY2"/>
              </a:cxn>
            </a:cxnLst>
            <a:rect l="l" t="t" r="r" b="b"/>
            <a:pathLst>
              <a:path w="1104595" h="382846">
                <a:moveTo>
                  <a:pt x="1104595" y="60977"/>
                </a:moveTo>
                <a:cubicBezTo>
                  <a:pt x="973531" y="15866"/>
                  <a:pt x="842467" y="-29244"/>
                  <a:pt x="658368" y="24401"/>
                </a:cubicBezTo>
                <a:cubicBezTo>
                  <a:pt x="474269" y="78046"/>
                  <a:pt x="0" y="382846"/>
                  <a:pt x="0" y="382846"/>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000" b="0" i="0" u="none" strike="noStrike" cap="none" normalizeH="0" baseline="0" smtClean="0">
              <a:ln>
                <a:noFill/>
              </a:ln>
              <a:solidFill>
                <a:schemeClr val="tx1"/>
              </a:solidFill>
              <a:effectLst/>
              <a:latin typeface="Comic Sans MS" pitchFamily="66" charset="0"/>
            </a:endParaRPr>
          </a:p>
        </p:txBody>
      </p:sp>
    </p:spTree>
    <p:extLst>
      <p:ext uri="{BB962C8B-B14F-4D97-AF65-F5344CB8AC3E}">
        <p14:creationId xmlns:p14="http://schemas.microsoft.com/office/powerpoint/2010/main" val="401455578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063625"/>
            <a:ext cx="54848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11619" name="Rectangle 2"/>
          <p:cNvSpPr>
            <a:spLocks noGrp="1" noChangeArrowheads="1"/>
          </p:cNvSpPr>
          <p:nvPr>
            <p:ph type="title"/>
          </p:nvPr>
        </p:nvSpPr>
        <p:spPr/>
        <p:txBody>
          <a:bodyPr/>
          <a:lstStyle/>
          <a:p>
            <a:r>
              <a:rPr lang="en-US" altLang="en-US" smtClean="0"/>
              <a:t>Real SSL: handshake (2)</a:t>
            </a:r>
          </a:p>
        </p:txBody>
      </p:sp>
      <p:sp>
        <p:nvSpPr>
          <p:cNvPr id="111620" name="Rectangle 3"/>
          <p:cNvSpPr>
            <a:spLocks noGrp="1" noChangeArrowheads="1"/>
          </p:cNvSpPr>
          <p:nvPr>
            <p:ph type="body" idx="1"/>
          </p:nvPr>
        </p:nvSpPr>
        <p:spPr>
          <a:xfrm>
            <a:off x="533400" y="1450975"/>
            <a:ext cx="7772400" cy="4648200"/>
          </a:xfrm>
        </p:spPr>
        <p:txBody>
          <a:bodyPr/>
          <a:lstStyle/>
          <a:p>
            <a:pPr marL="457200" indent="-457200">
              <a:buClr>
                <a:srgbClr val="C00000"/>
              </a:buClr>
              <a:buFont typeface="ZapfDingbats" pitchFamily="82" charset="2"/>
              <a:buAutoNum type="arabicPeriod"/>
            </a:pPr>
            <a:r>
              <a:rPr lang="en-US" altLang="en-US" sz="2600" smtClean="0"/>
              <a:t>client sends list of algorithms it supports, along with client nonce</a:t>
            </a:r>
          </a:p>
          <a:p>
            <a:pPr marL="457200" indent="-457200">
              <a:buClr>
                <a:srgbClr val="C00000"/>
              </a:buClr>
              <a:buFont typeface="ZapfDingbats" pitchFamily="82" charset="2"/>
              <a:buAutoNum type="arabicPeriod"/>
            </a:pPr>
            <a:r>
              <a:rPr lang="en-US" altLang="en-US" sz="2600" smtClean="0"/>
              <a:t>server chooses algorithms from list; sends back: choice + certificate + server nonce</a:t>
            </a:r>
          </a:p>
          <a:p>
            <a:pPr marL="457200" indent="-457200">
              <a:buClr>
                <a:srgbClr val="C00000"/>
              </a:buClr>
              <a:buFont typeface="ZapfDingbats" pitchFamily="82" charset="2"/>
              <a:buAutoNum type="arabicPeriod"/>
            </a:pPr>
            <a:r>
              <a:rPr lang="en-US" altLang="en-US" sz="2600" smtClean="0"/>
              <a:t>client verifies certificate, extracts server</a:t>
            </a:r>
            <a:r>
              <a:rPr lang="ja-JP" altLang="en-US" sz="2600" smtClean="0"/>
              <a:t>’</a:t>
            </a:r>
            <a:r>
              <a:rPr lang="en-US" altLang="ja-JP" sz="2600" smtClean="0"/>
              <a:t>s public key, generates pre_master_secret, encrypts with server</a:t>
            </a:r>
            <a:r>
              <a:rPr lang="ja-JP" altLang="en-US" sz="2600" smtClean="0"/>
              <a:t>’</a:t>
            </a:r>
            <a:r>
              <a:rPr lang="en-US" altLang="ja-JP" sz="2600" smtClean="0"/>
              <a:t>s public key, sends to server</a:t>
            </a:r>
          </a:p>
          <a:p>
            <a:pPr marL="457200" indent="-457200">
              <a:buClr>
                <a:srgbClr val="C00000"/>
              </a:buClr>
              <a:buFont typeface="ZapfDingbats" pitchFamily="82" charset="2"/>
              <a:buAutoNum type="arabicPeriod"/>
            </a:pPr>
            <a:r>
              <a:rPr lang="en-US" altLang="en-US" sz="2600" smtClean="0"/>
              <a:t>client and server independently compute encryption and MAC keys from pre_master_secret and nonces</a:t>
            </a:r>
          </a:p>
          <a:p>
            <a:pPr marL="457200" indent="-457200">
              <a:buClr>
                <a:srgbClr val="C00000"/>
              </a:buClr>
              <a:buFont typeface="ZapfDingbats" pitchFamily="82" charset="2"/>
              <a:buAutoNum type="arabicPeriod"/>
            </a:pPr>
            <a:r>
              <a:rPr lang="en-US" altLang="en-US" sz="2600" smtClean="0"/>
              <a:t>client sends a MAC of all the handshake messages</a:t>
            </a:r>
          </a:p>
          <a:p>
            <a:pPr marL="457200" indent="-457200">
              <a:buClr>
                <a:srgbClr val="C00000"/>
              </a:buClr>
              <a:buFont typeface="ZapfDingbats" pitchFamily="82" charset="2"/>
              <a:buAutoNum type="arabicPeriod"/>
            </a:pPr>
            <a:r>
              <a:rPr lang="en-US" altLang="en-US" sz="2600" smtClean="0"/>
              <a:t>server sends a MAC of all the handshake messages</a:t>
            </a:r>
          </a:p>
          <a:p>
            <a:pPr marL="457200" indent="-457200">
              <a:lnSpc>
                <a:spcPct val="80000"/>
              </a:lnSpc>
              <a:buClr>
                <a:srgbClr val="C00000"/>
              </a:buClr>
              <a:buFont typeface="ZapfDingbats" pitchFamily="82" charset="2"/>
              <a:buAutoNum type="arabicPeriod"/>
            </a:pPr>
            <a:endParaRPr lang="en-US" altLang="en-US" sz="2400" smtClean="0"/>
          </a:p>
          <a:p>
            <a:pPr marL="457200" indent="-457200">
              <a:lnSpc>
                <a:spcPct val="80000"/>
              </a:lnSpc>
            </a:pPr>
            <a:endParaRPr lang="en-US" altLang="en-US" sz="2400" smtClean="0"/>
          </a:p>
        </p:txBody>
      </p:sp>
    </p:spTree>
    <p:extLst>
      <p:ext uri="{BB962C8B-B14F-4D97-AF65-F5344CB8AC3E}">
        <p14:creationId xmlns:p14="http://schemas.microsoft.com/office/powerpoint/2010/main" val="180310947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15"/>
          <p:cNvSpPr txBox="1">
            <a:spLocks noChangeArrowheads="1"/>
          </p:cNvSpPr>
          <p:nvPr/>
        </p:nvSpPr>
        <p:spPr bwMode="auto">
          <a:xfrm rot="194382">
            <a:off x="3314701" y="292100"/>
            <a:ext cx="404177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err="1" smtClean="0">
                <a:solidFill>
                  <a:srgbClr val="000000"/>
                </a:solidFill>
                <a:latin typeface="Arial" pitchFamily="34" charset="0"/>
                <a:cs typeface="Arial" pitchFamily="34" charset="0"/>
              </a:rPr>
              <a:t>Nonce</a:t>
            </a:r>
            <a:r>
              <a:rPr lang="en-US" altLang="en-US" sz="1600" baseline="-25000" dirty="0" err="1" smtClean="0">
                <a:solidFill>
                  <a:srgbClr val="0000FF"/>
                </a:solidFill>
                <a:latin typeface="Arial" pitchFamily="34" charset="0"/>
                <a:cs typeface="Arial" pitchFamily="34" charset="0"/>
              </a:rPr>
              <a:t>B</a:t>
            </a:r>
            <a:r>
              <a:rPr lang="en-US" altLang="en-US" sz="1600" dirty="0" smtClean="0">
                <a:solidFill>
                  <a:srgbClr val="000000"/>
                </a:solidFill>
                <a:latin typeface="Arial" pitchFamily="34" charset="0"/>
                <a:cs typeface="Arial" pitchFamily="34" charset="0"/>
              </a:rPr>
              <a:t>, list of supported </a:t>
            </a:r>
            <a:r>
              <a:rPr lang="en-US" altLang="en-US" sz="1600" dirty="0" err="1" smtClean="0">
                <a:solidFill>
                  <a:srgbClr val="000000"/>
                </a:solidFill>
                <a:latin typeface="Arial" pitchFamily="34" charset="0"/>
                <a:cs typeface="Arial" pitchFamily="34" charset="0"/>
              </a:rPr>
              <a:t>cryp</a:t>
            </a:r>
            <a:r>
              <a:rPr lang="en-US" altLang="en-US" sz="1600" dirty="0" smtClean="0">
                <a:solidFill>
                  <a:srgbClr val="000000"/>
                </a:solidFill>
                <a:latin typeface="Arial" pitchFamily="34" charset="0"/>
                <a:cs typeface="Arial" pitchFamily="34" charset="0"/>
              </a:rPr>
              <a:t>. algorithms.</a:t>
            </a:r>
            <a:endParaRPr lang="en-US" altLang="en-US" sz="1600" dirty="0">
              <a:solidFill>
                <a:srgbClr val="000000"/>
              </a:solidFill>
              <a:latin typeface="Arial" pitchFamily="34" charset="0"/>
              <a:cs typeface="Arial" pitchFamily="34" charset="0"/>
            </a:endParaRPr>
          </a:p>
        </p:txBody>
      </p:sp>
      <p:sp>
        <p:nvSpPr>
          <p:cNvPr id="32" name="Text Box 16"/>
          <p:cNvSpPr txBox="1">
            <a:spLocks noChangeArrowheads="1"/>
          </p:cNvSpPr>
          <p:nvPr/>
        </p:nvSpPr>
        <p:spPr bwMode="auto">
          <a:xfrm rot="21275013">
            <a:off x="3344864" y="815975"/>
            <a:ext cx="407987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smtClean="0">
                <a:solidFill>
                  <a:srgbClr val="000000"/>
                </a:solidFill>
                <a:latin typeface="Arial" pitchFamily="34" charset="0"/>
                <a:cs typeface="Arial" pitchFamily="34" charset="0"/>
              </a:rPr>
              <a:t>Nonce</a:t>
            </a:r>
            <a:r>
              <a:rPr lang="en-US" altLang="en-US" sz="1600" baseline="-25000" dirty="0" smtClean="0">
                <a:solidFill>
                  <a:srgbClr val="0000FF"/>
                </a:solidFill>
                <a:latin typeface="Arial" pitchFamily="34" charset="0"/>
                <a:cs typeface="Arial" pitchFamily="34" charset="0"/>
              </a:rPr>
              <a:t>A</a:t>
            </a:r>
            <a:r>
              <a:rPr lang="en-US" altLang="en-US" sz="1600" dirty="0" smtClean="0">
                <a:solidFill>
                  <a:srgbClr val="000000"/>
                </a:solidFill>
                <a:latin typeface="Arial" pitchFamily="34" charset="0"/>
                <a:cs typeface="Arial" pitchFamily="34" charset="0"/>
              </a:rPr>
              <a:t>,AES,RSA_1024,SHA-1, certificate</a:t>
            </a:r>
            <a:endParaRPr lang="en-US" altLang="en-US" sz="1600" dirty="0">
              <a:solidFill>
                <a:srgbClr val="000000"/>
              </a:solidFill>
              <a:latin typeface="Arial" pitchFamily="34" charset="0"/>
              <a:cs typeface="Arial" pitchFamily="34" charset="0"/>
            </a:endParaRPr>
          </a:p>
        </p:txBody>
      </p:sp>
      <p:sp>
        <p:nvSpPr>
          <p:cNvPr id="80898"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grpSp>
        <p:nvGrpSpPr>
          <p:cNvPr id="116738" name="Group 2"/>
          <p:cNvGrpSpPr>
            <a:grpSpLocks/>
          </p:cNvGrpSpPr>
          <p:nvPr/>
        </p:nvGrpSpPr>
        <p:grpSpPr bwMode="auto">
          <a:xfrm>
            <a:off x="3502025" y="304800"/>
            <a:ext cx="3962400" cy="4157662"/>
            <a:chOff x="1152" y="232"/>
            <a:chExt cx="2496" cy="2619"/>
          </a:xfrm>
        </p:grpSpPr>
        <p:sp>
          <p:nvSpPr>
            <p:cNvPr id="116747" name="Line 3"/>
            <p:cNvSpPr>
              <a:spLocks noChangeShapeType="1"/>
            </p:cNvSpPr>
            <p:nvPr/>
          </p:nvSpPr>
          <p:spPr bwMode="auto">
            <a:xfrm>
              <a:off x="1152" y="384"/>
              <a:ext cx="24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48" name="Line 4"/>
            <p:cNvSpPr>
              <a:spLocks noChangeShapeType="1"/>
            </p:cNvSpPr>
            <p:nvPr/>
          </p:nvSpPr>
          <p:spPr bwMode="auto">
            <a:xfrm flipH="1">
              <a:off x="1152" y="672"/>
              <a:ext cx="249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3" name="Line 9"/>
            <p:cNvSpPr>
              <a:spLocks noChangeShapeType="1"/>
            </p:cNvSpPr>
            <p:nvPr/>
          </p:nvSpPr>
          <p:spPr bwMode="auto">
            <a:xfrm>
              <a:off x="1152" y="1510"/>
              <a:ext cx="249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6" name="Line 12"/>
            <p:cNvSpPr>
              <a:spLocks noChangeShapeType="1"/>
            </p:cNvSpPr>
            <p:nvPr/>
          </p:nvSpPr>
          <p:spPr bwMode="auto">
            <a:xfrm>
              <a:off x="1152" y="2323"/>
              <a:ext cx="24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7" name="Line 13"/>
            <p:cNvSpPr>
              <a:spLocks noChangeShapeType="1"/>
            </p:cNvSpPr>
            <p:nvPr/>
          </p:nvSpPr>
          <p:spPr bwMode="auto">
            <a:xfrm flipH="1">
              <a:off x="1152" y="2611"/>
              <a:ext cx="249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9" name="Text Box 15"/>
            <p:cNvSpPr txBox="1">
              <a:spLocks noChangeArrowheads="1"/>
            </p:cNvSpPr>
            <p:nvPr/>
          </p:nvSpPr>
          <p:spPr bwMode="auto">
            <a:xfrm rot="194382">
              <a:off x="1853" y="232"/>
              <a:ext cx="909" cy="213"/>
            </a:xfrm>
            <a:prstGeom prst="rect">
              <a:avLst/>
            </a:prstGeom>
            <a:solidFill>
              <a:srgbClr val="C6E6A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smtClean="0">
                  <a:solidFill>
                    <a:srgbClr val="000000"/>
                  </a:solidFill>
                  <a:latin typeface="Arial" pitchFamily="34" charset="0"/>
                  <a:cs typeface="Arial" pitchFamily="34" charset="0"/>
                </a:rPr>
                <a:t>CLEAR TEXT</a:t>
              </a:r>
              <a:endParaRPr lang="en-US" altLang="en-US" sz="1600" dirty="0">
                <a:solidFill>
                  <a:srgbClr val="000000"/>
                </a:solidFill>
                <a:latin typeface="Arial" pitchFamily="34" charset="0"/>
                <a:cs typeface="Arial" pitchFamily="34" charset="0"/>
              </a:endParaRPr>
            </a:p>
          </p:txBody>
        </p:sp>
        <p:sp>
          <p:nvSpPr>
            <p:cNvPr id="116760" name="Text Box 16"/>
            <p:cNvSpPr txBox="1">
              <a:spLocks noChangeArrowheads="1"/>
            </p:cNvSpPr>
            <p:nvPr/>
          </p:nvSpPr>
          <p:spPr bwMode="auto">
            <a:xfrm rot="21275013">
              <a:off x="1884" y="562"/>
              <a:ext cx="909" cy="213"/>
            </a:xfrm>
            <a:prstGeom prst="rect">
              <a:avLst/>
            </a:prstGeom>
            <a:solidFill>
              <a:srgbClr val="C6E6A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smtClean="0">
                  <a:solidFill>
                    <a:srgbClr val="000000"/>
                  </a:solidFill>
                  <a:latin typeface="Arial" pitchFamily="34" charset="0"/>
                  <a:cs typeface="Arial" pitchFamily="34" charset="0"/>
                </a:rPr>
                <a:t>CLEAR TEXT</a:t>
              </a:r>
              <a:endParaRPr lang="en-US" altLang="en-US" sz="1600" dirty="0">
                <a:solidFill>
                  <a:srgbClr val="000000"/>
                </a:solidFill>
                <a:latin typeface="Arial" pitchFamily="34" charset="0"/>
                <a:cs typeface="Arial" pitchFamily="34" charset="0"/>
              </a:endParaRPr>
            </a:p>
          </p:txBody>
        </p:sp>
        <p:sp>
          <p:nvSpPr>
            <p:cNvPr id="116765" name="Text Box 21"/>
            <p:cNvSpPr txBox="1">
              <a:spLocks noChangeArrowheads="1"/>
            </p:cNvSpPr>
            <p:nvPr/>
          </p:nvSpPr>
          <p:spPr bwMode="auto">
            <a:xfrm rot="226813">
              <a:off x="1939" y="1413"/>
              <a:ext cx="64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NZ" sz="1600" dirty="0" err="1">
                  <a:solidFill>
                    <a:srgbClr val="0000FF"/>
                  </a:solidFill>
                  <a:latin typeface="Arial" panose="020B0604020202020204" pitchFamily="34" charset="0"/>
                  <a:cs typeface="Arial" panose="020B0604020202020204" pitchFamily="34" charset="0"/>
                </a:rPr>
                <a:t>e</a:t>
              </a:r>
              <a:r>
                <a:rPr lang="en-NZ" sz="1600" baseline="-25000" dirty="0" err="1">
                  <a:solidFill>
                    <a:srgbClr val="0000FF"/>
                  </a:solidFill>
                  <a:latin typeface="Arial" panose="020B0604020202020204" pitchFamily="34" charset="0"/>
                  <a:cs typeface="Arial" panose="020B0604020202020204" pitchFamily="34" charset="0"/>
                </a:rPr>
                <a:t>A</a:t>
              </a:r>
              <a:r>
                <a:rPr lang="en-NZ" sz="1600" baseline="-25000" dirty="0" smtClean="0">
                  <a:solidFill>
                    <a:srgbClr val="0000FF"/>
                  </a:solidFill>
                  <a:latin typeface="Arial" panose="020B0604020202020204" pitchFamily="34" charset="0"/>
                  <a:cs typeface="Arial" panose="020B0604020202020204" pitchFamily="34" charset="0"/>
                </a:rPr>
                <a:t>’ </a:t>
              </a:r>
              <a:r>
                <a:rPr lang="en-NZ" sz="1600" dirty="0" smtClean="0">
                  <a:solidFill>
                    <a:srgbClr val="0000FF"/>
                  </a:solidFill>
                  <a:latin typeface="Arial" panose="020B0604020202020204" pitchFamily="34" charset="0"/>
                  <a:cs typeface="Arial" panose="020B0604020202020204" pitchFamily="34" charset="0"/>
                </a:rPr>
                <a:t>(PMS)</a:t>
              </a:r>
              <a:endParaRPr lang="en-NZ" sz="1600" dirty="0">
                <a:solidFill>
                  <a:srgbClr val="0000FF"/>
                </a:solidFill>
                <a:latin typeface="Arial" panose="020B0604020202020204" pitchFamily="34" charset="0"/>
                <a:cs typeface="Arial" panose="020B0604020202020204" pitchFamily="34" charset="0"/>
              </a:endParaRPr>
            </a:p>
          </p:txBody>
        </p:sp>
        <p:sp>
          <p:nvSpPr>
            <p:cNvPr id="116768" name="Text Box 24"/>
            <p:cNvSpPr txBox="1">
              <a:spLocks noChangeArrowheads="1"/>
            </p:cNvSpPr>
            <p:nvPr/>
          </p:nvSpPr>
          <p:spPr bwMode="auto">
            <a:xfrm rot="258755">
              <a:off x="1241" y="2181"/>
              <a:ext cx="20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smtClean="0">
                  <a:solidFill>
                    <a:srgbClr val="000000"/>
                  </a:solidFill>
                  <a:latin typeface="Arial" pitchFamily="34" charset="0"/>
                  <a:cs typeface="Arial" pitchFamily="34" charset="0"/>
                </a:rPr>
                <a:t>Send </a:t>
              </a:r>
              <a:r>
                <a:rPr lang="en-US" altLang="en-US" sz="1600" dirty="0" smtClean="0">
                  <a:solidFill>
                    <a:srgbClr val="0000FF"/>
                  </a:solidFill>
                  <a:latin typeface="Arial" pitchFamily="34" charset="0"/>
                  <a:cs typeface="Arial" pitchFamily="34" charset="0"/>
                </a:rPr>
                <a:t>MAC</a:t>
              </a:r>
              <a:r>
                <a:rPr lang="en-US" altLang="en-US" sz="1600" dirty="0" smtClean="0">
                  <a:solidFill>
                    <a:srgbClr val="000000"/>
                  </a:solidFill>
                  <a:latin typeface="Arial" pitchFamily="34" charset="0"/>
                  <a:cs typeface="Arial" pitchFamily="34" charset="0"/>
                </a:rPr>
                <a:t> of all handshake </a:t>
              </a:r>
              <a:r>
                <a:rPr lang="en-US" altLang="en-US" sz="1600" dirty="0" err="1" smtClean="0">
                  <a:solidFill>
                    <a:srgbClr val="000000"/>
                  </a:solidFill>
                  <a:latin typeface="Arial" pitchFamily="34" charset="0"/>
                  <a:cs typeface="Arial" pitchFamily="34" charset="0"/>
                </a:rPr>
                <a:t>msgs</a:t>
              </a:r>
              <a:endParaRPr lang="en-US" altLang="en-US" sz="1600" dirty="0">
                <a:solidFill>
                  <a:srgbClr val="000000"/>
                </a:solidFill>
                <a:latin typeface="Arial" pitchFamily="34" charset="0"/>
                <a:cs typeface="Arial" pitchFamily="34" charset="0"/>
              </a:endParaRPr>
            </a:p>
          </p:txBody>
        </p:sp>
        <p:sp>
          <p:nvSpPr>
            <p:cNvPr id="116769" name="Text Box 25"/>
            <p:cNvSpPr txBox="1">
              <a:spLocks noChangeArrowheads="1"/>
            </p:cNvSpPr>
            <p:nvPr/>
          </p:nvSpPr>
          <p:spPr bwMode="auto">
            <a:xfrm rot="21304142">
              <a:off x="1307" y="2519"/>
              <a:ext cx="20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a:solidFill>
                    <a:srgbClr val="000000"/>
                  </a:solidFill>
                  <a:latin typeface="Arial" pitchFamily="34" charset="0"/>
                  <a:cs typeface="Arial" pitchFamily="34" charset="0"/>
                </a:rPr>
                <a:t>Send </a:t>
              </a:r>
              <a:r>
                <a:rPr lang="en-US" altLang="en-US" sz="1600" dirty="0">
                  <a:solidFill>
                    <a:srgbClr val="0000FF"/>
                  </a:solidFill>
                  <a:latin typeface="Arial" pitchFamily="34" charset="0"/>
                  <a:cs typeface="Arial" pitchFamily="34" charset="0"/>
                </a:rPr>
                <a:t>MAC</a:t>
              </a:r>
              <a:r>
                <a:rPr lang="en-US" altLang="en-US" sz="1600" dirty="0">
                  <a:solidFill>
                    <a:srgbClr val="000000"/>
                  </a:solidFill>
                  <a:latin typeface="Arial" pitchFamily="34" charset="0"/>
                  <a:cs typeface="Arial" pitchFamily="34" charset="0"/>
                </a:rPr>
                <a:t> of all handshake </a:t>
              </a:r>
              <a:r>
                <a:rPr lang="en-US" altLang="en-US" sz="1600" dirty="0" err="1">
                  <a:solidFill>
                    <a:srgbClr val="000000"/>
                  </a:solidFill>
                  <a:latin typeface="Arial" pitchFamily="34" charset="0"/>
                  <a:cs typeface="Arial" pitchFamily="34" charset="0"/>
                </a:rPr>
                <a:t>msgs</a:t>
              </a:r>
              <a:endParaRPr lang="en-US" altLang="en-US" sz="1600" dirty="0">
                <a:solidFill>
                  <a:srgbClr val="000000"/>
                </a:solidFill>
                <a:latin typeface="Arial" pitchFamily="34" charset="0"/>
                <a:cs typeface="Arial" pitchFamily="34" charset="0"/>
              </a:endParaRPr>
            </a:p>
          </p:txBody>
        </p:sp>
      </p:grpSp>
      <p:sp>
        <p:nvSpPr>
          <p:cNvPr id="116739" name="Rectangle 27"/>
          <p:cNvSpPr>
            <a:spLocks noGrp="1" noChangeArrowheads="1"/>
          </p:cNvSpPr>
          <p:nvPr>
            <p:ph type="title"/>
          </p:nvPr>
        </p:nvSpPr>
        <p:spPr>
          <a:xfrm>
            <a:off x="154985" y="178163"/>
            <a:ext cx="3170237" cy="1143000"/>
          </a:xfrm>
        </p:spPr>
        <p:txBody>
          <a:bodyPr/>
          <a:lstStyle/>
          <a:p>
            <a:pPr>
              <a:lnSpc>
                <a:spcPts val="4600"/>
              </a:lnSpc>
            </a:pPr>
            <a:r>
              <a:rPr lang="en-US" altLang="en-US" sz="3600" dirty="0" smtClean="0"/>
              <a:t>Simplified SSL</a:t>
            </a:r>
            <a:br>
              <a:rPr lang="en-US" altLang="en-US" sz="3600" dirty="0" smtClean="0"/>
            </a:br>
            <a:r>
              <a:rPr lang="en-US" altLang="en-US" sz="3600" dirty="0" smtClean="0"/>
              <a:t>connection</a:t>
            </a:r>
          </a:p>
        </p:txBody>
      </p:sp>
      <p:pic>
        <p:nvPicPr>
          <p:cNvPr id="116741" name="Picture 29"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3401" y="461168"/>
            <a:ext cx="5270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30" descr="B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613" y="661987"/>
            <a:ext cx="64293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4" name="Text Box 33"/>
          <p:cNvSpPr txBox="1">
            <a:spLocks noChangeArrowheads="1"/>
          </p:cNvSpPr>
          <p:nvPr/>
        </p:nvSpPr>
        <p:spPr bwMode="auto">
          <a:xfrm>
            <a:off x="186717" y="3911025"/>
            <a:ext cx="29844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i="1" dirty="0" smtClean="0">
                <a:solidFill>
                  <a:srgbClr val="C00000"/>
                </a:solidFill>
                <a:latin typeface="Arial" pitchFamily="34" charset="0"/>
                <a:cs typeface="Arial" pitchFamily="34" charset="0"/>
              </a:rPr>
              <a:t>everything henceforth</a:t>
            </a:r>
            <a:endParaRPr lang="en-US" altLang="en-US" sz="1600" i="1" dirty="0">
              <a:solidFill>
                <a:srgbClr val="C00000"/>
              </a:solidFill>
              <a:latin typeface="Arial" pitchFamily="34" charset="0"/>
              <a:cs typeface="Arial" pitchFamily="34" charset="0"/>
            </a:endParaRPr>
          </a:p>
          <a:p>
            <a:r>
              <a:rPr lang="en-US" altLang="en-US" sz="1600" i="1" dirty="0">
                <a:solidFill>
                  <a:srgbClr val="C00000"/>
                </a:solidFill>
                <a:latin typeface="Arial" pitchFamily="34" charset="0"/>
                <a:cs typeface="Arial" pitchFamily="34" charset="0"/>
              </a:rPr>
              <a:t>is </a:t>
            </a:r>
            <a:r>
              <a:rPr lang="en-US" altLang="en-US" sz="1600" i="1" dirty="0" smtClean="0">
                <a:solidFill>
                  <a:srgbClr val="C00000"/>
                </a:solidFill>
                <a:latin typeface="Arial" pitchFamily="34" charset="0"/>
                <a:cs typeface="Arial" pitchFamily="34" charset="0"/>
              </a:rPr>
              <a:t>encrypted and authenticated</a:t>
            </a:r>
            <a:endParaRPr lang="en-US" altLang="en-US" sz="1600" i="1" dirty="0">
              <a:solidFill>
                <a:srgbClr val="C00000"/>
              </a:solidFill>
              <a:latin typeface="Arial" pitchFamily="34" charset="0"/>
              <a:cs typeface="Arial" pitchFamily="34" charset="0"/>
            </a:endParaRPr>
          </a:p>
        </p:txBody>
      </p:sp>
      <p:pic>
        <p:nvPicPr>
          <p:cNvPr id="116746" name="Picture 24"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688" y="1500188"/>
            <a:ext cx="26257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bwMode="auto">
          <a:xfrm>
            <a:off x="3529332" y="133505"/>
            <a:ext cx="0" cy="6455055"/>
          </a:xfrm>
          <a:prstGeom prst="line">
            <a:avLst/>
          </a:prstGeom>
          <a:noFill/>
          <a:ln w="28575" cap="flat" cmpd="sng" algn="ctr">
            <a:solidFill>
              <a:schemeClr val="tx1"/>
            </a:solidFill>
            <a:prstDash val="solid"/>
            <a:round/>
            <a:headEnd type="none" w="med" len="med"/>
            <a:tailEnd type="arrow" w="med" len="med"/>
          </a:ln>
          <a:effectLst/>
        </p:spPr>
      </p:cxnSp>
      <p:cxnSp>
        <p:nvCxnSpPr>
          <p:cNvPr id="39" name="Straight Connector 38"/>
          <p:cNvCxnSpPr/>
          <p:nvPr/>
        </p:nvCxnSpPr>
        <p:spPr bwMode="auto">
          <a:xfrm>
            <a:off x="7461253" y="304800"/>
            <a:ext cx="0" cy="6248400"/>
          </a:xfrm>
          <a:prstGeom prst="line">
            <a:avLst/>
          </a:prstGeom>
          <a:noFill/>
          <a:ln w="28575" cap="flat" cmpd="sng" algn="ctr">
            <a:solidFill>
              <a:schemeClr val="tx1"/>
            </a:solidFill>
            <a:prstDash val="solid"/>
            <a:round/>
            <a:headEnd type="none" w="med" len="med"/>
            <a:tailEnd type="arrow" w="med" len="med"/>
          </a:ln>
          <a:effectLst/>
        </p:spPr>
      </p:cxnSp>
      <p:sp>
        <p:nvSpPr>
          <p:cNvPr id="6" name="TextBox 5"/>
          <p:cNvSpPr txBox="1"/>
          <p:nvPr/>
        </p:nvSpPr>
        <p:spPr>
          <a:xfrm rot="21233774">
            <a:off x="6168378" y="1139418"/>
            <a:ext cx="1143000" cy="400110"/>
          </a:xfrm>
          <a:prstGeom prst="rect">
            <a:avLst/>
          </a:prstGeom>
          <a:noFill/>
        </p:spPr>
        <p:txBody>
          <a:bodyPr wrap="square" rtlCol="0">
            <a:spAutoFit/>
          </a:bodyPr>
          <a:lstStyle/>
          <a:p>
            <a:r>
              <a:rPr lang="en-NZ" sz="2000" dirty="0" err="1" smtClean="0">
                <a:solidFill>
                  <a:srgbClr val="0000FF"/>
                </a:solidFill>
                <a:latin typeface="Arial" panose="020B0604020202020204" pitchFamily="34" charset="0"/>
                <a:cs typeface="Arial" panose="020B0604020202020204" pitchFamily="34" charset="0"/>
              </a:rPr>
              <a:t>d</a:t>
            </a:r>
            <a:r>
              <a:rPr lang="en-NZ" sz="2000" baseline="-25000" dirty="0" err="1" smtClean="0">
                <a:solidFill>
                  <a:srgbClr val="0000FF"/>
                </a:solidFill>
                <a:latin typeface="Arial" panose="020B0604020202020204" pitchFamily="34" charset="0"/>
                <a:cs typeface="Arial" panose="020B0604020202020204" pitchFamily="34" charset="0"/>
              </a:rPr>
              <a:t>CA</a:t>
            </a:r>
            <a:r>
              <a:rPr lang="en-NZ" sz="2000" dirty="0" smtClean="0">
                <a:solidFill>
                  <a:srgbClr val="0000FF"/>
                </a:solidFill>
                <a:latin typeface="Arial" panose="020B0604020202020204" pitchFamily="34" charset="0"/>
                <a:cs typeface="Arial" panose="020B0604020202020204" pitchFamily="34" charset="0"/>
              </a:rPr>
              <a:t>(</a:t>
            </a:r>
            <a:r>
              <a:rPr lang="en-NZ" sz="2000" dirty="0" err="1" smtClean="0">
                <a:solidFill>
                  <a:srgbClr val="0000FF"/>
                </a:solidFill>
                <a:latin typeface="Arial" panose="020B0604020202020204" pitchFamily="34" charset="0"/>
                <a:cs typeface="Arial" panose="020B0604020202020204" pitchFamily="34" charset="0"/>
              </a:rPr>
              <a:t>e</a:t>
            </a:r>
            <a:r>
              <a:rPr lang="en-NZ" sz="2000" baseline="-25000" dirty="0" err="1" smtClean="0">
                <a:solidFill>
                  <a:srgbClr val="0000FF"/>
                </a:solidFill>
                <a:latin typeface="Arial" panose="020B0604020202020204" pitchFamily="34" charset="0"/>
                <a:cs typeface="Arial" panose="020B0604020202020204" pitchFamily="34" charset="0"/>
              </a:rPr>
              <a:t>A</a:t>
            </a:r>
            <a:r>
              <a:rPr lang="en-NZ" sz="2000" baseline="-25000" dirty="0" smtClean="0">
                <a:solidFill>
                  <a:srgbClr val="0000FF"/>
                </a:solidFill>
                <a:latin typeface="Arial" panose="020B0604020202020204" pitchFamily="34" charset="0"/>
                <a:cs typeface="Arial" panose="020B0604020202020204" pitchFamily="34" charset="0"/>
              </a:rPr>
              <a:t>’</a:t>
            </a:r>
            <a:r>
              <a:rPr lang="en-NZ" sz="2000" dirty="0" smtClean="0">
                <a:solidFill>
                  <a:srgbClr val="0000FF"/>
                </a:solidFill>
                <a:latin typeface="Arial" panose="020B0604020202020204" pitchFamily="34" charset="0"/>
                <a:cs typeface="Arial" panose="020B0604020202020204" pitchFamily="34" charset="0"/>
              </a:rPr>
              <a:t>)</a:t>
            </a:r>
            <a:endParaRPr lang="en-NZ" sz="2000" dirty="0">
              <a:solidFill>
                <a:srgbClr val="0000FF"/>
              </a:solidFill>
              <a:latin typeface="Arial" panose="020B0604020202020204" pitchFamily="34" charset="0"/>
              <a:cs typeface="Arial" panose="020B0604020202020204" pitchFamily="34" charset="0"/>
            </a:endParaRPr>
          </a:p>
        </p:txBody>
      </p:sp>
      <p:sp>
        <p:nvSpPr>
          <p:cNvPr id="28" name="TextBox 27"/>
          <p:cNvSpPr txBox="1"/>
          <p:nvPr/>
        </p:nvSpPr>
        <p:spPr>
          <a:xfrm>
            <a:off x="246786" y="4876800"/>
            <a:ext cx="2670706" cy="1569660"/>
          </a:xfrm>
          <a:prstGeom prst="rect">
            <a:avLst/>
          </a:prstGeom>
          <a:solidFill>
            <a:schemeClr val="bg1">
              <a:lumMod val="85000"/>
            </a:schemeClr>
          </a:solidFill>
          <a:ln>
            <a:solidFill>
              <a:srgbClr val="FF0000"/>
            </a:solidFill>
          </a:ln>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NZ" sz="1600" dirty="0" smtClean="0">
                <a:solidFill>
                  <a:srgbClr val="0000FF"/>
                </a:solidFill>
              </a:rPr>
              <a:t>To allow Alice and Bob to verify the integrity of all messages sent and received in </a:t>
            </a:r>
            <a:r>
              <a:rPr lang="en-NZ" sz="1600" dirty="0" err="1" smtClean="0">
                <a:solidFill>
                  <a:srgbClr val="0000FF"/>
                </a:solidFill>
              </a:rPr>
              <a:t>cleartext</a:t>
            </a:r>
            <a:r>
              <a:rPr lang="en-NZ" sz="1600" dirty="0" smtClean="0">
                <a:solidFill>
                  <a:srgbClr val="0000FF"/>
                </a:solidFill>
              </a:rPr>
              <a:t>.  If found to be altered, disconnect.</a:t>
            </a:r>
            <a:endParaRPr lang="en-NZ" sz="1600" dirty="0">
              <a:solidFill>
                <a:srgbClr val="0000FF"/>
              </a:solidFill>
            </a:endParaRPr>
          </a:p>
        </p:txBody>
      </p:sp>
      <p:sp>
        <p:nvSpPr>
          <p:cNvPr id="29" name="Freeform 28"/>
          <p:cNvSpPr/>
          <p:nvPr/>
        </p:nvSpPr>
        <p:spPr bwMode="auto">
          <a:xfrm>
            <a:off x="1066800" y="4203412"/>
            <a:ext cx="2127751" cy="673388"/>
          </a:xfrm>
          <a:custGeom>
            <a:avLst/>
            <a:gdLst>
              <a:gd name="connsiteX0" fmla="*/ 737667 w 737667"/>
              <a:gd name="connsiteY0" fmla="*/ 0 h 998924"/>
              <a:gd name="connsiteX1" fmla="*/ 199785 w 737667"/>
              <a:gd name="connsiteY1" fmla="*/ 576302 h 998924"/>
              <a:gd name="connsiteX2" fmla="*/ 207469 w 737667"/>
              <a:gd name="connsiteY2" fmla="*/ 783771 h 998924"/>
              <a:gd name="connsiteX3" fmla="*/ 0 w 737667"/>
              <a:gd name="connsiteY3" fmla="*/ 998924 h 998924"/>
            </a:gdLst>
            <a:ahLst/>
            <a:cxnLst>
              <a:cxn ang="0">
                <a:pos x="connsiteX0" y="connsiteY0"/>
              </a:cxn>
              <a:cxn ang="0">
                <a:pos x="connsiteX1" y="connsiteY1"/>
              </a:cxn>
              <a:cxn ang="0">
                <a:pos x="connsiteX2" y="connsiteY2"/>
              </a:cxn>
              <a:cxn ang="0">
                <a:pos x="connsiteX3" y="connsiteY3"/>
              </a:cxn>
            </a:cxnLst>
            <a:rect l="l" t="t" r="r" b="b"/>
            <a:pathLst>
              <a:path w="737667" h="998924">
                <a:moveTo>
                  <a:pt x="737667" y="0"/>
                </a:moveTo>
                <a:cubicBezTo>
                  <a:pt x="512909" y="222837"/>
                  <a:pt x="288151" y="445674"/>
                  <a:pt x="199785" y="576302"/>
                </a:cubicBezTo>
                <a:cubicBezTo>
                  <a:pt x="111419" y="706931"/>
                  <a:pt x="240767" y="713334"/>
                  <a:pt x="207469" y="783771"/>
                </a:cubicBezTo>
                <a:cubicBezTo>
                  <a:pt x="174171" y="854208"/>
                  <a:pt x="87085" y="926566"/>
                  <a:pt x="0" y="998924"/>
                </a:cubicBezTo>
              </a:path>
            </a:pathLst>
          </a:cu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000" b="0" i="0" u="none" strike="noStrike" cap="none" normalizeH="0" baseline="0" smtClean="0">
              <a:ln>
                <a:noFill/>
              </a:ln>
              <a:solidFill>
                <a:schemeClr val="tx1"/>
              </a:solidFill>
              <a:effectLst/>
              <a:latin typeface="Comic Sans MS" pitchFamily="66" charset="0"/>
            </a:endParaRPr>
          </a:p>
        </p:txBody>
      </p:sp>
      <p:sp>
        <p:nvSpPr>
          <p:cNvPr id="3" name="Left Brace 2"/>
          <p:cNvSpPr/>
          <p:nvPr/>
        </p:nvSpPr>
        <p:spPr bwMode="auto">
          <a:xfrm>
            <a:off x="3194551" y="3567905"/>
            <a:ext cx="234449" cy="972201"/>
          </a:xfrm>
          <a:prstGeom prst="leftBrac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000" b="0" i="0" u="none" strike="noStrike" cap="none" normalizeH="0" baseline="0" smtClean="0">
              <a:ln>
                <a:noFill/>
              </a:ln>
              <a:solidFill>
                <a:schemeClr val="tx1"/>
              </a:solidFill>
              <a:effectLst/>
              <a:latin typeface="Comic Sans MS" pitchFamily="66" charset="0"/>
            </a:endParaRPr>
          </a:p>
        </p:txBody>
      </p:sp>
    </p:spTree>
    <p:extLst>
      <p:ext uri="{BB962C8B-B14F-4D97-AF65-F5344CB8AC3E}">
        <p14:creationId xmlns:p14="http://schemas.microsoft.com/office/powerpoint/2010/main" val="113336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738"/>
                                        </p:tgtEl>
                                        <p:attrNameLst>
                                          <p:attrName>style.visibility</p:attrName>
                                        </p:attrNameLst>
                                      </p:cBhvr>
                                      <p:to>
                                        <p:strVal val="visible"/>
                                      </p:to>
                                    </p:set>
                                    <p:animEffect transition="in" filter="fade">
                                      <p:cBhvr>
                                        <p:cTn id="7" dur="500"/>
                                        <p:tgtEl>
                                          <p:spTgt spid="11673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6744"/>
                                        </p:tgtEl>
                                        <p:attrNameLst>
                                          <p:attrName>style.visibility</p:attrName>
                                        </p:attrNameLst>
                                      </p:cBhvr>
                                      <p:to>
                                        <p:strVal val="visible"/>
                                      </p:to>
                                    </p:set>
                                    <p:animEffect transition="in" filter="fade">
                                      <p:cBhvr>
                                        <p:cTn id="25" dur="500"/>
                                        <p:tgtEl>
                                          <p:spTgt spid="116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4" grpId="0"/>
      <p:bldP spid="28" grpId="0" animBg="1"/>
      <p:bldP spid="29" grpId="0" animBg="1"/>
      <p:bldP spid="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063625"/>
            <a:ext cx="569436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12643" name="Rectangle 2"/>
          <p:cNvSpPr>
            <a:spLocks noGrp="1" noChangeArrowheads="1"/>
          </p:cNvSpPr>
          <p:nvPr>
            <p:ph type="title"/>
          </p:nvPr>
        </p:nvSpPr>
        <p:spPr/>
        <p:txBody>
          <a:bodyPr/>
          <a:lstStyle/>
          <a:p>
            <a:r>
              <a:rPr lang="en-US" altLang="en-US" smtClean="0"/>
              <a:t>Real SSL: handshaking (3)</a:t>
            </a:r>
          </a:p>
        </p:txBody>
      </p:sp>
      <p:sp>
        <p:nvSpPr>
          <p:cNvPr id="112644" name="Rectangle 3"/>
          <p:cNvSpPr>
            <a:spLocks noGrp="1" noChangeArrowheads="1"/>
          </p:cNvSpPr>
          <p:nvPr>
            <p:ph type="body" idx="1"/>
          </p:nvPr>
        </p:nvSpPr>
        <p:spPr>
          <a:xfrm>
            <a:off x="533400" y="1600200"/>
            <a:ext cx="8305800" cy="4648200"/>
          </a:xfrm>
        </p:spPr>
        <p:txBody>
          <a:bodyPr/>
          <a:lstStyle/>
          <a:p>
            <a:pPr>
              <a:buFont typeface="Wingdings" pitchFamily="2" charset="2"/>
              <a:buNone/>
            </a:pPr>
            <a:r>
              <a:rPr lang="en-US" altLang="en-US" smtClean="0">
                <a:solidFill>
                  <a:srgbClr val="C00000"/>
                </a:solidFill>
              </a:rPr>
              <a:t>last 2 steps protect handshake from tampering</a:t>
            </a:r>
          </a:p>
          <a:p>
            <a:r>
              <a:rPr lang="en-US" altLang="en-US" smtClean="0"/>
              <a:t>client typically offers range of algorithms, some strong, some weak</a:t>
            </a:r>
          </a:p>
          <a:p>
            <a:r>
              <a:rPr lang="en-US" altLang="en-US" smtClean="0"/>
              <a:t>man-in-the middle could delete stronger algorithms from list</a:t>
            </a:r>
          </a:p>
          <a:p>
            <a:r>
              <a:rPr lang="en-US" altLang="en-US" smtClean="0"/>
              <a:t>last 2 steps prevent this</a:t>
            </a:r>
          </a:p>
          <a:p>
            <a:pPr lvl="1"/>
            <a:r>
              <a:rPr lang="en-US" altLang="en-US" smtClean="0"/>
              <a:t>last two messages are encrypted</a:t>
            </a:r>
          </a:p>
          <a:p>
            <a:pPr lvl="1"/>
            <a:endParaRPr lang="en-US" altLang="en-US" smtClean="0"/>
          </a:p>
        </p:txBody>
      </p:sp>
    </p:spTree>
    <p:extLst>
      <p:ext uri="{BB962C8B-B14F-4D97-AF65-F5344CB8AC3E}">
        <p14:creationId xmlns:p14="http://schemas.microsoft.com/office/powerpoint/2010/main" val="216761355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063625"/>
            <a:ext cx="56848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13667" name="Rectangle 2"/>
          <p:cNvSpPr>
            <a:spLocks noGrp="1" noChangeArrowheads="1"/>
          </p:cNvSpPr>
          <p:nvPr>
            <p:ph type="title"/>
          </p:nvPr>
        </p:nvSpPr>
        <p:spPr/>
        <p:txBody>
          <a:bodyPr/>
          <a:lstStyle/>
          <a:p>
            <a:r>
              <a:rPr lang="en-US" altLang="en-US" smtClean="0"/>
              <a:t>Real SSL: handshaking (4)</a:t>
            </a:r>
          </a:p>
        </p:txBody>
      </p:sp>
      <p:sp>
        <p:nvSpPr>
          <p:cNvPr id="113668" name="Rectangle 3"/>
          <p:cNvSpPr>
            <a:spLocks noGrp="1" noChangeArrowheads="1"/>
          </p:cNvSpPr>
          <p:nvPr>
            <p:ph type="body" idx="1"/>
          </p:nvPr>
        </p:nvSpPr>
        <p:spPr>
          <a:xfrm>
            <a:off x="533400" y="1600200"/>
            <a:ext cx="7772400" cy="4924425"/>
          </a:xfrm>
        </p:spPr>
        <p:txBody>
          <a:bodyPr/>
          <a:lstStyle/>
          <a:p>
            <a:pPr>
              <a:lnSpc>
                <a:spcPct val="90000"/>
              </a:lnSpc>
            </a:pPr>
            <a:r>
              <a:rPr lang="en-US" altLang="en-US" dirty="0" smtClean="0"/>
              <a:t>why two random </a:t>
            </a:r>
            <a:r>
              <a:rPr lang="en-US" altLang="en-US" dirty="0" err="1" smtClean="0"/>
              <a:t>nonces</a:t>
            </a:r>
            <a:r>
              <a:rPr lang="en-US" altLang="en-US" dirty="0" smtClean="0"/>
              <a:t>? </a:t>
            </a:r>
          </a:p>
          <a:p>
            <a:pPr>
              <a:lnSpc>
                <a:spcPct val="90000"/>
              </a:lnSpc>
            </a:pPr>
            <a:r>
              <a:rPr lang="en-US" altLang="en-US" dirty="0" smtClean="0"/>
              <a:t>suppose Trudy sniffs all messages between Alice &amp; Bob</a:t>
            </a:r>
          </a:p>
          <a:p>
            <a:pPr>
              <a:lnSpc>
                <a:spcPct val="90000"/>
              </a:lnSpc>
            </a:pPr>
            <a:r>
              <a:rPr lang="en-US" altLang="en-US" dirty="0" smtClean="0"/>
              <a:t>next day, Trudy sets up TCP connection with Alice, sends exact same sequence of records</a:t>
            </a:r>
          </a:p>
          <a:p>
            <a:pPr lvl="1">
              <a:lnSpc>
                <a:spcPct val="90000"/>
              </a:lnSpc>
            </a:pPr>
            <a:r>
              <a:rPr lang="en-US" altLang="en-US" dirty="0" smtClean="0"/>
              <a:t>Alice(Amazon) thinks Bob made two separate orders for the same thing</a:t>
            </a:r>
          </a:p>
          <a:p>
            <a:pPr lvl="1">
              <a:lnSpc>
                <a:spcPct val="90000"/>
              </a:lnSpc>
            </a:pPr>
            <a:r>
              <a:rPr lang="en-US" altLang="en-US" dirty="0" smtClean="0"/>
              <a:t>solution: Alice sends different random nonce for each connection. This causes encryption keys to be different on the two days</a:t>
            </a:r>
          </a:p>
          <a:p>
            <a:pPr lvl="1">
              <a:lnSpc>
                <a:spcPct val="90000"/>
              </a:lnSpc>
            </a:pPr>
            <a:r>
              <a:rPr lang="en-US" altLang="en-US" dirty="0" smtClean="0"/>
              <a:t>Trudy</a:t>
            </a:r>
            <a:r>
              <a:rPr lang="ja-JP" altLang="en-US" dirty="0" smtClean="0"/>
              <a:t>’</a:t>
            </a:r>
            <a:r>
              <a:rPr lang="en-US" altLang="ja-JP" dirty="0" smtClean="0"/>
              <a:t>s messages will fail Alice</a:t>
            </a:r>
            <a:r>
              <a:rPr lang="ja-JP" altLang="en-US" dirty="0" smtClean="0"/>
              <a:t>’</a:t>
            </a:r>
            <a:r>
              <a:rPr lang="en-US" altLang="ja-JP" dirty="0" smtClean="0"/>
              <a:t>s integrity check</a:t>
            </a:r>
          </a:p>
          <a:p>
            <a:pPr lvl="1">
              <a:lnSpc>
                <a:spcPct val="90000"/>
              </a:lnSpc>
            </a:pPr>
            <a:endParaRPr lang="en-US" altLang="en-US" dirty="0" smtClean="0"/>
          </a:p>
        </p:txBody>
      </p:sp>
    </p:spTree>
    <p:extLst>
      <p:ext uri="{BB962C8B-B14F-4D97-AF65-F5344CB8AC3E}">
        <p14:creationId xmlns:p14="http://schemas.microsoft.com/office/powerpoint/2010/main" val="254819058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15"/>
          <p:cNvSpPr txBox="1">
            <a:spLocks noChangeArrowheads="1"/>
          </p:cNvSpPr>
          <p:nvPr/>
        </p:nvSpPr>
        <p:spPr bwMode="auto">
          <a:xfrm rot="194382">
            <a:off x="3314701" y="292100"/>
            <a:ext cx="404177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err="1" smtClean="0">
                <a:solidFill>
                  <a:srgbClr val="000000"/>
                </a:solidFill>
                <a:latin typeface="Arial" pitchFamily="34" charset="0"/>
                <a:cs typeface="Arial" pitchFamily="34" charset="0"/>
              </a:rPr>
              <a:t>Nonce</a:t>
            </a:r>
            <a:r>
              <a:rPr lang="en-US" altLang="en-US" sz="1600" baseline="-25000" dirty="0" err="1" smtClean="0">
                <a:solidFill>
                  <a:srgbClr val="0000FF"/>
                </a:solidFill>
                <a:latin typeface="Arial" pitchFamily="34" charset="0"/>
                <a:cs typeface="Arial" pitchFamily="34" charset="0"/>
              </a:rPr>
              <a:t>B</a:t>
            </a:r>
            <a:r>
              <a:rPr lang="en-US" altLang="en-US" sz="1600" dirty="0" smtClean="0">
                <a:solidFill>
                  <a:srgbClr val="000000"/>
                </a:solidFill>
                <a:latin typeface="Arial" pitchFamily="34" charset="0"/>
                <a:cs typeface="Arial" pitchFamily="34" charset="0"/>
              </a:rPr>
              <a:t>, list of supported </a:t>
            </a:r>
            <a:r>
              <a:rPr lang="en-US" altLang="en-US" sz="1600" dirty="0" err="1" smtClean="0">
                <a:solidFill>
                  <a:srgbClr val="000000"/>
                </a:solidFill>
                <a:latin typeface="Arial" pitchFamily="34" charset="0"/>
                <a:cs typeface="Arial" pitchFamily="34" charset="0"/>
              </a:rPr>
              <a:t>cryp</a:t>
            </a:r>
            <a:r>
              <a:rPr lang="en-US" altLang="en-US" sz="1600" dirty="0" smtClean="0">
                <a:solidFill>
                  <a:srgbClr val="000000"/>
                </a:solidFill>
                <a:latin typeface="Arial" pitchFamily="34" charset="0"/>
                <a:cs typeface="Arial" pitchFamily="34" charset="0"/>
              </a:rPr>
              <a:t>. algorithms.</a:t>
            </a:r>
            <a:endParaRPr lang="en-US" altLang="en-US" sz="1600" dirty="0">
              <a:solidFill>
                <a:srgbClr val="000000"/>
              </a:solidFill>
              <a:latin typeface="Arial" pitchFamily="34" charset="0"/>
              <a:cs typeface="Arial" pitchFamily="34" charset="0"/>
            </a:endParaRPr>
          </a:p>
        </p:txBody>
      </p:sp>
      <p:sp>
        <p:nvSpPr>
          <p:cNvPr id="32" name="Text Box 16"/>
          <p:cNvSpPr txBox="1">
            <a:spLocks noChangeArrowheads="1"/>
          </p:cNvSpPr>
          <p:nvPr/>
        </p:nvSpPr>
        <p:spPr bwMode="auto">
          <a:xfrm rot="21275013">
            <a:off x="3344864" y="815975"/>
            <a:ext cx="407987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smtClean="0">
                <a:solidFill>
                  <a:srgbClr val="000000"/>
                </a:solidFill>
                <a:latin typeface="Arial" pitchFamily="34" charset="0"/>
                <a:cs typeface="Arial" pitchFamily="34" charset="0"/>
              </a:rPr>
              <a:t>Nonce</a:t>
            </a:r>
            <a:r>
              <a:rPr lang="en-US" altLang="en-US" sz="1600" baseline="-25000" dirty="0" smtClean="0">
                <a:solidFill>
                  <a:srgbClr val="0000FF"/>
                </a:solidFill>
                <a:latin typeface="Arial" pitchFamily="34" charset="0"/>
                <a:cs typeface="Arial" pitchFamily="34" charset="0"/>
              </a:rPr>
              <a:t>A</a:t>
            </a:r>
            <a:r>
              <a:rPr lang="en-US" altLang="en-US" sz="1600" dirty="0" smtClean="0">
                <a:solidFill>
                  <a:srgbClr val="000000"/>
                </a:solidFill>
                <a:latin typeface="Arial" pitchFamily="34" charset="0"/>
                <a:cs typeface="Arial" pitchFamily="34" charset="0"/>
              </a:rPr>
              <a:t>,AES,RSA_1024,SHA-1, certificate</a:t>
            </a:r>
            <a:endParaRPr lang="en-US" altLang="en-US" sz="1600" dirty="0">
              <a:solidFill>
                <a:srgbClr val="000000"/>
              </a:solidFill>
              <a:latin typeface="Arial" pitchFamily="34" charset="0"/>
              <a:cs typeface="Arial" pitchFamily="34" charset="0"/>
            </a:endParaRPr>
          </a:p>
        </p:txBody>
      </p:sp>
      <p:sp>
        <p:nvSpPr>
          <p:cNvPr id="80898"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grpSp>
        <p:nvGrpSpPr>
          <p:cNvPr id="116738" name="Group 2"/>
          <p:cNvGrpSpPr>
            <a:grpSpLocks/>
          </p:cNvGrpSpPr>
          <p:nvPr/>
        </p:nvGrpSpPr>
        <p:grpSpPr bwMode="auto">
          <a:xfrm>
            <a:off x="2130425" y="304800"/>
            <a:ext cx="5334000" cy="2333625"/>
            <a:chOff x="288" y="232"/>
            <a:chExt cx="3360" cy="1470"/>
          </a:xfrm>
        </p:grpSpPr>
        <p:sp>
          <p:nvSpPr>
            <p:cNvPr id="116747" name="Line 3"/>
            <p:cNvSpPr>
              <a:spLocks noChangeShapeType="1"/>
            </p:cNvSpPr>
            <p:nvPr/>
          </p:nvSpPr>
          <p:spPr bwMode="auto">
            <a:xfrm>
              <a:off x="1152" y="384"/>
              <a:ext cx="24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48" name="Line 4"/>
            <p:cNvSpPr>
              <a:spLocks noChangeShapeType="1"/>
            </p:cNvSpPr>
            <p:nvPr/>
          </p:nvSpPr>
          <p:spPr bwMode="auto">
            <a:xfrm flipH="1">
              <a:off x="1152" y="672"/>
              <a:ext cx="249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3" name="Line 9"/>
            <p:cNvSpPr>
              <a:spLocks noChangeShapeType="1"/>
            </p:cNvSpPr>
            <p:nvPr/>
          </p:nvSpPr>
          <p:spPr bwMode="auto">
            <a:xfrm>
              <a:off x="288" y="1432"/>
              <a:ext cx="3360" cy="27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16759" name="Text Box 15"/>
            <p:cNvSpPr txBox="1">
              <a:spLocks noChangeArrowheads="1"/>
            </p:cNvSpPr>
            <p:nvPr/>
          </p:nvSpPr>
          <p:spPr bwMode="auto">
            <a:xfrm rot="194382">
              <a:off x="1853" y="232"/>
              <a:ext cx="909" cy="213"/>
            </a:xfrm>
            <a:prstGeom prst="rect">
              <a:avLst/>
            </a:prstGeom>
            <a:solidFill>
              <a:srgbClr val="C6E6A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smtClean="0">
                  <a:solidFill>
                    <a:srgbClr val="000000"/>
                  </a:solidFill>
                  <a:latin typeface="Arial" pitchFamily="34" charset="0"/>
                  <a:cs typeface="Arial" pitchFamily="34" charset="0"/>
                </a:rPr>
                <a:t>CLEAR TEXT</a:t>
              </a:r>
              <a:endParaRPr lang="en-US" altLang="en-US" sz="1600" dirty="0">
                <a:solidFill>
                  <a:srgbClr val="000000"/>
                </a:solidFill>
                <a:latin typeface="Arial" pitchFamily="34" charset="0"/>
                <a:cs typeface="Arial" pitchFamily="34" charset="0"/>
              </a:endParaRPr>
            </a:p>
          </p:txBody>
        </p:sp>
        <p:sp>
          <p:nvSpPr>
            <p:cNvPr id="116760" name="Text Box 16"/>
            <p:cNvSpPr txBox="1">
              <a:spLocks noChangeArrowheads="1"/>
            </p:cNvSpPr>
            <p:nvPr/>
          </p:nvSpPr>
          <p:spPr bwMode="auto">
            <a:xfrm rot="21275013">
              <a:off x="1884" y="562"/>
              <a:ext cx="909" cy="213"/>
            </a:xfrm>
            <a:prstGeom prst="rect">
              <a:avLst/>
            </a:prstGeom>
            <a:solidFill>
              <a:srgbClr val="C6E6A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dirty="0" smtClean="0">
                  <a:solidFill>
                    <a:srgbClr val="000000"/>
                  </a:solidFill>
                  <a:latin typeface="Arial" pitchFamily="34" charset="0"/>
                  <a:cs typeface="Arial" pitchFamily="34" charset="0"/>
                </a:rPr>
                <a:t>CLEAR TEXT</a:t>
              </a:r>
              <a:endParaRPr lang="en-US" altLang="en-US" sz="1600" dirty="0">
                <a:solidFill>
                  <a:srgbClr val="000000"/>
                </a:solidFill>
                <a:latin typeface="Arial" pitchFamily="34" charset="0"/>
                <a:cs typeface="Arial" pitchFamily="34" charset="0"/>
              </a:endParaRPr>
            </a:p>
          </p:txBody>
        </p:sp>
      </p:grpSp>
      <p:sp>
        <p:nvSpPr>
          <p:cNvPr id="116739" name="Rectangle 27"/>
          <p:cNvSpPr>
            <a:spLocks noGrp="1" noChangeArrowheads="1"/>
          </p:cNvSpPr>
          <p:nvPr>
            <p:ph type="title"/>
          </p:nvPr>
        </p:nvSpPr>
        <p:spPr>
          <a:xfrm>
            <a:off x="154985" y="178163"/>
            <a:ext cx="3170237" cy="1143000"/>
          </a:xfrm>
        </p:spPr>
        <p:txBody>
          <a:bodyPr/>
          <a:lstStyle/>
          <a:p>
            <a:pPr>
              <a:lnSpc>
                <a:spcPts val="4600"/>
              </a:lnSpc>
            </a:pPr>
            <a:r>
              <a:rPr lang="en-US" altLang="en-US" sz="3600" dirty="0" smtClean="0"/>
              <a:t>SSL connection</a:t>
            </a:r>
            <a:br>
              <a:rPr lang="en-US" altLang="en-US" sz="3600" dirty="0" smtClean="0"/>
            </a:br>
            <a:r>
              <a:rPr lang="en-US" altLang="en-US" sz="3600" dirty="0" smtClean="0"/>
              <a:t>closure</a:t>
            </a:r>
          </a:p>
        </p:txBody>
      </p:sp>
      <p:pic>
        <p:nvPicPr>
          <p:cNvPr id="116741" name="Picture 29"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3401" y="461168"/>
            <a:ext cx="5270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30" descr="B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613" y="661987"/>
            <a:ext cx="64293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4" name="Text Box 33"/>
          <p:cNvSpPr txBox="1">
            <a:spLocks noChangeArrowheads="1"/>
          </p:cNvSpPr>
          <p:nvPr/>
        </p:nvSpPr>
        <p:spPr bwMode="auto">
          <a:xfrm>
            <a:off x="114300" y="3116595"/>
            <a:ext cx="2984499" cy="1077218"/>
          </a:xfrm>
          <a:prstGeom prst="rect">
            <a:avLst/>
          </a:prstGeom>
          <a:solidFill>
            <a:srgbClr val="FFFFC5"/>
          </a:solidFill>
          <a:ln w="28575">
            <a:solidFill>
              <a:srgbClr val="FF0000"/>
            </a:solidFill>
          </a:ln>
          <a:extLst/>
        </p:spPr>
        <p:txBody>
          <a:bodyPr wrap="squar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600" i="1" dirty="0" smtClean="0">
                <a:solidFill>
                  <a:srgbClr val="C00000"/>
                </a:solidFill>
                <a:latin typeface="Arial" pitchFamily="34" charset="0"/>
                <a:cs typeface="Arial" pitchFamily="34" charset="0"/>
              </a:rPr>
              <a:t>What happens if Trudy attempts to send a fake TCP FIN to Alice, to break the connection prematurely?</a:t>
            </a:r>
            <a:endParaRPr lang="en-US" altLang="en-US" sz="1600" i="1" dirty="0">
              <a:solidFill>
                <a:srgbClr val="C00000"/>
              </a:solidFill>
              <a:latin typeface="Arial" pitchFamily="34" charset="0"/>
              <a:cs typeface="Arial" pitchFamily="34" charset="0"/>
            </a:endParaRPr>
          </a:p>
        </p:txBody>
      </p:sp>
      <p:pic>
        <p:nvPicPr>
          <p:cNvPr id="116746" name="Picture 24"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688" y="1500188"/>
            <a:ext cx="26257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bwMode="auto">
          <a:xfrm>
            <a:off x="3529332" y="133505"/>
            <a:ext cx="0" cy="6455055"/>
          </a:xfrm>
          <a:prstGeom prst="line">
            <a:avLst/>
          </a:prstGeom>
          <a:noFill/>
          <a:ln w="28575" cap="flat" cmpd="sng" algn="ctr">
            <a:solidFill>
              <a:schemeClr val="tx1"/>
            </a:solidFill>
            <a:prstDash val="solid"/>
            <a:round/>
            <a:headEnd type="none" w="med" len="med"/>
            <a:tailEnd type="arrow" w="med" len="med"/>
          </a:ln>
          <a:effectLst/>
        </p:spPr>
      </p:cxnSp>
      <p:cxnSp>
        <p:nvCxnSpPr>
          <p:cNvPr id="39" name="Straight Connector 38"/>
          <p:cNvCxnSpPr/>
          <p:nvPr/>
        </p:nvCxnSpPr>
        <p:spPr bwMode="auto">
          <a:xfrm>
            <a:off x="7461253" y="304800"/>
            <a:ext cx="0" cy="6248400"/>
          </a:xfrm>
          <a:prstGeom prst="line">
            <a:avLst/>
          </a:prstGeom>
          <a:noFill/>
          <a:ln w="28575" cap="flat" cmpd="sng" algn="ctr">
            <a:solidFill>
              <a:schemeClr val="tx1"/>
            </a:solidFill>
            <a:prstDash val="solid"/>
            <a:round/>
            <a:headEnd type="none" w="med" len="med"/>
            <a:tailEnd type="arrow" w="med" len="med"/>
          </a:ln>
          <a:effectLst/>
        </p:spPr>
      </p:cxnSp>
      <p:sp>
        <p:nvSpPr>
          <p:cNvPr id="6" name="TextBox 5"/>
          <p:cNvSpPr txBox="1"/>
          <p:nvPr/>
        </p:nvSpPr>
        <p:spPr>
          <a:xfrm rot="21233774">
            <a:off x="6168378" y="1139418"/>
            <a:ext cx="1143000" cy="400110"/>
          </a:xfrm>
          <a:prstGeom prst="rect">
            <a:avLst/>
          </a:prstGeom>
          <a:noFill/>
        </p:spPr>
        <p:txBody>
          <a:bodyPr wrap="square" rtlCol="0">
            <a:spAutoFit/>
          </a:bodyPr>
          <a:lstStyle/>
          <a:p>
            <a:r>
              <a:rPr lang="en-NZ" sz="2000" dirty="0" err="1" smtClean="0">
                <a:solidFill>
                  <a:srgbClr val="0000FF"/>
                </a:solidFill>
                <a:latin typeface="Arial" panose="020B0604020202020204" pitchFamily="34" charset="0"/>
                <a:cs typeface="Arial" panose="020B0604020202020204" pitchFamily="34" charset="0"/>
              </a:rPr>
              <a:t>d</a:t>
            </a:r>
            <a:r>
              <a:rPr lang="en-NZ" sz="2000" baseline="-25000" dirty="0" err="1" smtClean="0">
                <a:solidFill>
                  <a:srgbClr val="0000FF"/>
                </a:solidFill>
                <a:latin typeface="Arial" panose="020B0604020202020204" pitchFamily="34" charset="0"/>
                <a:cs typeface="Arial" panose="020B0604020202020204" pitchFamily="34" charset="0"/>
              </a:rPr>
              <a:t>CA</a:t>
            </a:r>
            <a:r>
              <a:rPr lang="en-NZ" sz="2000" dirty="0" smtClean="0">
                <a:solidFill>
                  <a:srgbClr val="0000FF"/>
                </a:solidFill>
                <a:latin typeface="Arial" panose="020B0604020202020204" pitchFamily="34" charset="0"/>
                <a:cs typeface="Arial" panose="020B0604020202020204" pitchFamily="34" charset="0"/>
              </a:rPr>
              <a:t>(</a:t>
            </a:r>
            <a:r>
              <a:rPr lang="en-NZ" sz="2000" dirty="0" err="1" smtClean="0">
                <a:solidFill>
                  <a:srgbClr val="0000FF"/>
                </a:solidFill>
                <a:latin typeface="Arial" panose="020B0604020202020204" pitchFamily="34" charset="0"/>
                <a:cs typeface="Arial" panose="020B0604020202020204" pitchFamily="34" charset="0"/>
              </a:rPr>
              <a:t>e</a:t>
            </a:r>
            <a:r>
              <a:rPr lang="en-NZ" sz="2000" baseline="-25000" dirty="0" err="1" smtClean="0">
                <a:solidFill>
                  <a:srgbClr val="0000FF"/>
                </a:solidFill>
                <a:latin typeface="Arial" panose="020B0604020202020204" pitchFamily="34" charset="0"/>
                <a:cs typeface="Arial" panose="020B0604020202020204" pitchFamily="34" charset="0"/>
              </a:rPr>
              <a:t>A</a:t>
            </a:r>
            <a:r>
              <a:rPr lang="en-NZ" sz="2000" baseline="-25000" dirty="0" smtClean="0">
                <a:solidFill>
                  <a:srgbClr val="0000FF"/>
                </a:solidFill>
                <a:latin typeface="Arial" panose="020B0604020202020204" pitchFamily="34" charset="0"/>
                <a:cs typeface="Arial" panose="020B0604020202020204" pitchFamily="34" charset="0"/>
              </a:rPr>
              <a:t>’</a:t>
            </a:r>
            <a:r>
              <a:rPr lang="en-NZ" sz="2000" dirty="0" smtClean="0">
                <a:solidFill>
                  <a:srgbClr val="0000FF"/>
                </a:solidFill>
                <a:latin typeface="Arial" panose="020B0604020202020204" pitchFamily="34" charset="0"/>
                <a:cs typeface="Arial" panose="020B0604020202020204" pitchFamily="34" charset="0"/>
              </a:rPr>
              <a:t>)</a:t>
            </a:r>
            <a:endParaRPr lang="en-NZ" sz="2000" dirty="0">
              <a:solidFill>
                <a:srgbClr val="0000FF"/>
              </a:solidFill>
              <a:latin typeface="Arial" panose="020B0604020202020204" pitchFamily="34" charset="0"/>
              <a:cs typeface="Arial" panose="020B0604020202020204" pitchFamily="34" charset="0"/>
            </a:endParaRPr>
          </a:p>
        </p:txBody>
      </p:sp>
      <p:sp>
        <p:nvSpPr>
          <p:cNvPr id="28" name="TextBox 27"/>
          <p:cNvSpPr txBox="1"/>
          <p:nvPr/>
        </p:nvSpPr>
        <p:spPr>
          <a:xfrm>
            <a:off x="5796365" y="3930303"/>
            <a:ext cx="2670706" cy="2062103"/>
          </a:xfrm>
          <a:prstGeom prst="rect">
            <a:avLst/>
          </a:prstGeom>
          <a:solidFill>
            <a:schemeClr val="bg1">
              <a:lumMod val="85000"/>
            </a:schemeClr>
          </a:solidFill>
          <a:ln>
            <a:solidFill>
              <a:srgbClr val="FF0000"/>
            </a:solidFill>
          </a:ln>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NZ" sz="1600" dirty="0" smtClean="0">
                <a:solidFill>
                  <a:srgbClr val="0000FF"/>
                </a:solidFill>
                <a:latin typeface="Arial" panose="020B0604020202020204" pitchFamily="34" charset="0"/>
                <a:cs typeface="Arial" panose="020B0604020202020204" pitchFamily="34" charset="0"/>
              </a:rPr>
              <a:t>Alice expects that an SSL closure record would come first, before a TCP FIN segment would be received</a:t>
            </a:r>
          </a:p>
          <a:p>
            <a:pPr marL="285750" indent="-285750">
              <a:buFont typeface="Arial" panose="020B0604020202020204" pitchFamily="34" charset="0"/>
              <a:buChar char="•"/>
            </a:pPr>
            <a:r>
              <a:rPr lang="en-NZ" sz="1600" dirty="0" smtClean="0">
                <a:solidFill>
                  <a:srgbClr val="0000FF"/>
                </a:solidFill>
                <a:latin typeface="Arial" panose="020B0604020202020204" pitchFamily="34" charset="0"/>
                <a:cs typeface="Arial" panose="020B0604020202020204" pitchFamily="34" charset="0"/>
              </a:rPr>
              <a:t>Therefore, she would detect something fishy is going on </a:t>
            </a:r>
            <a:endParaRPr lang="en-NZ" sz="1600" dirty="0">
              <a:solidFill>
                <a:srgbClr val="0000FF"/>
              </a:solidFill>
              <a:latin typeface="Arial" panose="020B0604020202020204" pitchFamily="34" charset="0"/>
              <a:cs typeface="Arial" panose="020B0604020202020204" pitchFamily="34" charset="0"/>
            </a:endParaRPr>
          </a:p>
        </p:txBody>
      </p:sp>
      <p:sp>
        <p:nvSpPr>
          <p:cNvPr id="27" name="Text Box 21"/>
          <p:cNvSpPr txBox="1">
            <a:spLocks noChangeArrowheads="1"/>
          </p:cNvSpPr>
          <p:nvPr/>
        </p:nvSpPr>
        <p:spPr bwMode="auto">
          <a:xfrm rot="226813">
            <a:off x="4775331" y="2179429"/>
            <a:ext cx="9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NZ" sz="1600" dirty="0" smtClean="0">
                <a:solidFill>
                  <a:srgbClr val="FF0000"/>
                </a:solidFill>
                <a:latin typeface="Arial" panose="020B0604020202020204" pitchFamily="34" charset="0"/>
                <a:cs typeface="Arial" panose="020B0604020202020204" pitchFamily="34" charset="0"/>
              </a:rPr>
              <a:t>TCP FIN</a:t>
            </a:r>
            <a:endParaRPr lang="en-NZ" sz="1600" dirty="0">
              <a:solidFill>
                <a:srgbClr val="FF0000"/>
              </a:solidFill>
              <a:latin typeface="Arial" panose="020B0604020202020204" pitchFamily="34" charset="0"/>
              <a:cs typeface="Arial" panose="020B0604020202020204" pitchFamily="34" charset="0"/>
            </a:endParaRPr>
          </a:p>
        </p:txBody>
      </p:sp>
      <p:pic>
        <p:nvPicPr>
          <p:cNvPr id="901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768" y="1904999"/>
            <a:ext cx="828871" cy="1186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92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afterEffect">
                                  <p:stCondLst>
                                    <p:cond delay="0"/>
                                  </p:stCondLst>
                                  <p:endCondLst>
                                    <p:cond evt="onNext" delay="0">
                                      <p:tgtEl>
                                        <p:sldTgt/>
                                      </p:tgtEl>
                                    </p:cond>
                                  </p:endCondLst>
                                  <p:childTnLst>
                                    <p:animRot by="120000">
                                      <p:cBhvr>
                                        <p:cTn id="6" dur="100" fill="hold">
                                          <p:stCondLst>
                                            <p:cond delay="0"/>
                                          </p:stCondLst>
                                        </p:cTn>
                                        <p:tgtEl>
                                          <p:spTgt spid="116744"/>
                                        </p:tgtEl>
                                        <p:attrNameLst>
                                          <p:attrName>r</p:attrName>
                                        </p:attrNameLst>
                                      </p:cBhvr>
                                    </p:animRot>
                                    <p:animRot by="-240000">
                                      <p:cBhvr>
                                        <p:cTn id="7" dur="200" fill="hold">
                                          <p:stCondLst>
                                            <p:cond delay="200"/>
                                          </p:stCondLst>
                                        </p:cTn>
                                        <p:tgtEl>
                                          <p:spTgt spid="116744"/>
                                        </p:tgtEl>
                                        <p:attrNameLst>
                                          <p:attrName>r</p:attrName>
                                        </p:attrNameLst>
                                      </p:cBhvr>
                                    </p:animRot>
                                    <p:animRot by="240000">
                                      <p:cBhvr>
                                        <p:cTn id="8" dur="200" fill="hold">
                                          <p:stCondLst>
                                            <p:cond delay="400"/>
                                          </p:stCondLst>
                                        </p:cTn>
                                        <p:tgtEl>
                                          <p:spTgt spid="116744"/>
                                        </p:tgtEl>
                                        <p:attrNameLst>
                                          <p:attrName>r</p:attrName>
                                        </p:attrNameLst>
                                      </p:cBhvr>
                                    </p:animRot>
                                    <p:animRot by="-240000">
                                      <p:cBhvr>
                                        <p:cTn id="9" dur="200" fill="hold">
                                          <p:stCondLst>
                                            <p:cond delay="600"/>
                                          </p:stCondLst>
                                        </p:cTn>
                                        <p:tgtEl>
                                          <p:spTgt spid="116744"/>
                                        </p:tgtEl>
                                        <p:attrNameLst>
                                          <p:attrName>r</p:attrName>
                                        </p:attrNameLst>
                                      </p:cBhvr>
                                    </p:animRot>
                                    <p:animRot by="120000">
                                      <p:cBhvr>
                                        <p:cTn id="10" dur="200" fill="hold">
                                          <p:stCondLst>
                                            <p:cond delay="800"/>
                                          </p:stCondLst>
                                        </p:cTn>
                                        <p:tgtEl>
                                          <p:spTgt spid="11674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4" grpId="0" animBg="1"/>
      <p:bldP spid="2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2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50" y="1052513"/>
            <a:ext cx="35194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17763" name="Rectangle 2"/>
          <p:cNvSpPr>
            <a:spLocks noGrp="1" noChangeArrowheads="1"/>
          </p:cNvSpPr>
          <p:nvPr>
            <p:ph type="title"/>
          </p:nvPr>
        </p:nvSpPr>
        <p:spPr/>
        <p:txBody>
          <a:bodyPr/>
          <a:lstStyle/>
          <a:p>
            <a:r>
              <a:rPr lang="en-US" altLang="en-US" smtClean="0"/>
              <a:t>Key derivation</a:t>
            </a:r>
          </a:p>
        </p:txBody>
      </p:sp>
      <p:sp>
        <p:nvSpPr>
          <p:cNvPr id="117764" name="Rectangle 3"/>
          <p:cNvSpPr>
            <a:spLocks noGrp="1" noChangeArrowheads="1"/>
          </p:cNvSpPr>
          <p:nvPr>
            <p:ph type="body" idx="1"/>
          </p:nvPr>
        </p:nvSpPr>
        <p:spPr>
          <a:xfrm>
            <a:off x="533400" y="1511300"/>
            <a:ext cx="7772400" cy="4648200"/>
          </a:xfrm>
        </p:spPr>
        <p:txBody>
          <a:bodyPr/>
          <a:lstStyle/>
          <a:p>
            <a:pPr>
              <a:lnSpc>
                <a:spcPct val="90000"/>
              </a:lnSpc>
            </a:pPr>
            <a:r>
              <a:rPr lang="en-US" altLang="en-US" sz="2400" dirty="0" smtClean="0"/>
              <a:t>client nonce, server nonce, and pre-master secret (PMS) input into pseudo random-number generator.</a:t>
            </a:r>
          </a:p>
          <a:p>
            <a:pPr lvl="1">
              <a:lnSpc>
                <a:spcPct val="90000"/>
              </a:lnSpc>
            </a:pPr>
            <a:r>
              <a:rPr lang="en-US" altLang="en-US" sz="2000" dirty="0" smtClean="0"/>
              <a:t>produces master secret (MS)</a:t>
            </a:r>
          </a:p>
          <a:p>
            <a:pPr>
              <a:lnSpc>
                <a:spcPct val="90000"/>
              </a:lnSpc>
            </a:pPr>
            <a:r>
              <a:rPr lang="en-US" altLang="en-US" sz="2400" dirty="0" smtClean="0"/>
              <a:t>(MS)master secret and new </a:t>
            </a:r>
            <a:r>
              <a:rPr lang="en-US" altLang="en-US" sz="2400" dirty="0" err="1" smtClean="0"/>
              <a:t>nonces</a:t>
            </a:r>
            <a:r>
              <a:rPr lang="en-US" altLang="en-US" sz="2400" dirty="0" smtClean="0"/>
              <a:t> input into another random-number generator: </a:t>
            </a:r>
            <a:r>
              <a:rPr lang="ja-JP" altLang="en-US" sz="2400" dirty="0" smtClean="0"/>
              <a:t>“</a:t>
            </a:r>
            <a:r>
              <a:rPr lang="en-US" altLang="ja-JP" sz="2400" dirty="0" smtClean="0"/>
              <a:t>key block</a:t>
            </a:r>
            <a:r>
              <a:rPr lang="ja-JP" altLang="en-US" sz="2400" dirty="0" smtClean="0"/>
              <a:t>”</a:t>
            </a:r>
            <a:endParaRPr lang="en-US" altLang="ja-JP" sz="2400" dirty="0" smtClean="0"/>
          </a:p>
          <a:p>
            <a:pPr marL="457200" lvl="1" indent="0">
              <a:lnSpc>
                <a:spcPct val="90000"/>
              </a:lnSpc>
              <a:buNone/>
            </a:pPr>
            <a:endParaRPr lang="en-US" altLang="en-US" sz="2000" dirty="0" smtClean="0"/>
          </a:p>
          <a:p>
            <a:pPr>
              <a:lnSpc>
                <a:spcPct val="90000"/>
              </a:lnSpc>
            </a:pPr>
            <a:r>
              <a:rPr lang="en-US" altLang="en-US" sz="2400" dirty="0" smtClean="0"/>
              <a:t>key block sliced and diced:</a:t>
            </a:r>
          </a:p>
          <a:p>
            <a:pPr lvl="1">
              <a:lnSpc>
                <a:spcPct val="90000"/>
              </a:lnSpc>
            </a:pPr>
            <a:r>
              <a:rPr lang="en-US" altLang="en-US" sz="2000" dirty="0" smtClean="0"/>
              <a:t>client MAC key</a:t>
            </a:r>
          </a:p>
          <a:p>
            <a:pPr lvl="1">
              <a:lnSpc>
                <a:spcPct val="90000"/>
              </a:lnSpc>
            </a:pPr>
            <a:r>
              <a:rPr lang="en-US" altLang="en-US" sz="2000" dirty="0" smtClean="0"/>
              <a:t>server MAC key</a:t>
            </a:r>
          </a:p>
          <a:p>
            <a:pPr lvl="1">
              <a:lnSpc>
                <a:spcPct val="90000"/>
              </a:lnSpc>
            </a:pPr>
            <a:r>
              <a:rPr lang="en-US" altLang="en-US" sz="2000" dirty="0" smtClean="0"/>
              <a:t>client encryption key</a:t>
            </a:r>
          </a:p>
          <a:p>
            <a:pPr lvl="1">
              <a:lnSpc>
                <a:spcPct val="90000"/>
              </a:lnSpc>
            </a:pPr>
            <a:r>
              <a:rPr lang="en-US" altLang="en-US" sz="2000" dirty="0" smtClean="0"/>
              <a:t>server encryption key</a:t>
            </a:r>
          </a:p>
          <a:p>
            <a:pPr lvl="1">
              <a:lnSpc>
                <a:spcPct val="90000"/>
              </a:lnSpc>
            </a:pPr>
            <a:r>
              <a:rPr lang="en-US" altLang="en-US" sz="2000" dirty="0" smtClean="0"/>
              <a:t>client initialization vector (IV)</a:t>
            </a:r>
          </a:p>
          <a:p>
            <a:pPr lvl="1">
              <a:lnSpc>
                <a:spcPct val="90000"/>
              </a:lnSpc>
            </a:pPr>
            <a:r>
              <a:rPr lang="en-US" altLang="en-US" sz="2000" dirty="0" smtClean="0"/>
              <a:t>server initialization vector (IV)</a:t>
            </a:r>
          </a:p>
        </p:txBody>
      </p:sp>
    </p:spTree>
    <p:extLst>
      <p:ext uri="{BB962C8B-B14F-4D97-AF65-F5344CB8AC3E}">
        <p14:creationId xmlns:p14="http://schemas.microsoft.com/office/powerpoint/2010/main" val="3050319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228600" y="4918365"/>
            <a:ext cx="8610600" cy="977917"/>
          </a:xfrm>
          <a:prstGeom prst="rect">
            <a:avLst/>
          </a:prstGeom>
          <a:solidFill>
            <a:srgbClr val="FFCCCC"/>
          </a:solidFill>
          <a:ln>
            <a:solidFill>
              <a:srgbClr val="00B0F0"/>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dirty="0"/>
          </a:p>
        </p:txBody>
      </p:sp>
      <p:sp>
        <p:nvSpPr>
          <p:cNvPr id="5" name="Rectangle 4"/>
          <p:cNvSpPr/>
          <p:nvPr/>
        </p:nvSpPr>
        <p:spPr bwMode="auto">
          <a:xfrm>
            <a:off x="228600" y="3810000"/>
            <a:ext cx="8610600" cy="977917"/>
          </a:xfrm>
          <a:prstGeom prst="rect">
            <a:avLst/>
          </a:prstGeom>
          <a:solidFill>
            <a:schemeClr val="accent5">
              <a:lumMod val="60000"/>
              <a:lumOff val="40000"/>
            </a:schemeClr>
          </a:solidFill>
          <a:ln>
            <a:solidFill>
              <a:srgbClr val="00B0F0"/>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dirty="0"/>
          </a:p>
        </p:txBody>
      </p:sp>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39939" name="Rectangle 3"/>
          <p:cNvSpPr>
            <a:spLocks noGrp="1" noChangeArrowheads="1"/>
          </p:cNvSpPr>
          <p:nvPr>
            <p:ph type="body" idx="4294967295"/>
          </p:nvPr>
        </p:nvSpPr>
        <p:spPr>
          <a:xfrm>
            <a:off x="228600" y="2937165"/>
            <a:ext cx="8686800" cy="838200"/>
          </a:xfrm>
        </p:spPr>
        <p:txBody>
          <a:bodyPr/>
          <a:lstStyle/>
          <a:p>
            <a:pPr marL="514350" indent="-514350">
              <a:buFont typeface="+mj-lt"/>
              <a:buAutoNum type="arabicPeriod"/>
            </a:pPr>
            <a:r>
              <a:rPr lang="en-US" sz="2400" b="1" i="1" dirty="0" smtClean="0">
                <a:solidFill>
                  <a:srgbClr val="FF0000"/>
                </a:solidFill>
                <a:latin typeface="Gill Sans MT" charset="0"/>
              </a:rPr>
              <a:t>n</a:t>
            </a:r>
            <a:r>
              <a:rPr lang="en-US" sz="2400" b="1" dirty="0" smtClean="0">
                <a:solidFill>
                  <a:srgbClr val="FF0000"/>
                </a:solidFill>
                <a:latin typeface="Gill Sans MT" charset="0"/>
              </a:rPr>
              <a:t> </a:t>
            </a:r>
            <a:r>
              <a:rPr lang="en-US" sz="2400" b="1" i="1" dirty="0">
                <a:solidFill>
                  <a:srgbClr val="FF0000"/>
                </a:solidFill>
                <a:latin typeface="Gill Sans MT" charset="0"/>
              </a:rPr>
              <a:t>substitution</a:t>
            </a:r>
            <a:r>
              <a:rPr lang="en-US" sz="2400" b="1" dirty="0">
                <a:solidFill>
                  <a:srgbClr val="FF0000"/>
                </a:solidFill>
                <a:latin typeface="Gill Sans MT" charset="0"/>
              </a:rPr>
              <a:t> </a:t>
            </a:r>
            <a:r>
              <a:rPr lang="en-US" sz="2400" b="1" i="1" dirty="0" smtClean="0">
                <a:solidFill>
                  <a:srgbClr val="FF0000"/>
                </a:solidFill>
                <a:latin typeface="Gill Sans MT" charset="0"/>
              </a:rPr>
              <a:t>ciphers:</a:t>
            </a:r>
            <a:r>
              <a:rPr lang="en-US" sz="2400" dirty="0" smtClean="0">
                <a:latin typeface="Gill Sans MT" charset="0"/>
              </a:rPr>
              <a:t> 2 </a:t>
            </a:r>
            <a:r>
              <a:rPr lang="en-US" sz="2400" dirty="0" err="1" smtClean="0">
                <a:latin typeface="Gill Sans MT" charset="0"/>
              </a:rPr>
              <a:t>Ceasar</a:t>
            </a:r>
            <a:r>
              <a:rPr lang="en-US" sz="2400" dirty="0" smtClean="0">
                <a:latin typeface="Gill Sans MT" charset="0"/>
              </a:rPr>
              <a:t> ciphers(k=5, k=19)</a:t>
            </a:r>
            <a:endParaRPr lang="en-US" sz="2400" baseline="-25000" dirty="0">
              <a:latin typeface="Gill Sans MT" charset="0"/>
            </a:endParaRPr>
          </a:p>
          <a:p>
            <a:pPr marL="514350" indent="-514350">
              <a:buFont typeface="+mj-lt"/>
              <a:buAutoNum type="arabicPeriod"/>
            </a:pPr>
            <a:r>
              <a:rPr lang="en-US" sz="2400" b="1" dirty="0" smtClean="0">
                <a:solidFill>
                  <a:srgbClr val="FF0000"/>
                </a:solidFill>
                <a:latin typeface="Gill Sans MT" charset="0"/>
              </a:rPr>
              <a:t>cyclic pattern</a:t>
            </a:r>
            <a:r>
              <a:rPr lang="en-US" sz="2400" dirty="0" smtClean="0">
                <a:latin typeface="Gill Sans MT" charset="0"/>
              </a:rPr>
              <a:t>:</a:t>
            </a:r>
            <a:r>
              <a:rPr lang="en-US" sz="2400" dirty="0" smtClean="0">
                <a:solidFill>
                  <a:srgbClr val="008000"/>
                </a:solidFill>
                <a:latin typeface="Gill Sans MT" charset="0"/>
              </a:rPr>
              <a:t> C</a:t>
            </a:r>
            <a:r>
              <a:rPr lang="en-US" sz="2400" baseline="-25000" dirty="0" smtClean="0">
                <a:solidFill>
                  <a:srgbClr val="008000"/>
                </a:solidFill>
                <a:latin typeface="Gill Sans MT" charset="0"/>
              </a:rPr>
              <a:t>1</a:t>
            </a:r>
            <a:r>
              <a:rPr lang="en-US" sz="2400" dirty="0" smtClean="0">
                <a:solidFill>
                  <a:srgbClr val="008000"/>
                </a:solidFill>
                <a:latin typeface="Gill Sans MT" charset="0"/>
              </a:rPr>
              <a:t>,C</a:t>
            </a:r>
            <a:r>
              <a:rPr lang="en-US" sz="2400" baseline="-25000" dirty="0" smtClean="0">
                <a:solidFill>
                  <a:srgbClr val="008000"/>
                </a:solidFill>
                <a:latin typeface="Gill Sans MT" charset="0"/>
              </a:rPr>
              <a:t>2</a:t>
            </a:r>
            <a:r>
              <a:rPr lang="en-US" sz="2400" dirty="0" smtClean="0">
                <a:solidFill>
                  <a:srgbClr val="008000"/>
                </a:solidFill>
                <a:latin typeface="Gill Sans MT" charset="0"/>
              </a:rPr>
              <a:t>,C</a:t>
            </a:r>
            <a:r>
              <a:rPr lang="en-US" sz="2400" baseline="-25000" dirty="0" smtClean="0">
                <a:solidFill>
                  <a:srgbClr val="008000"/>
                </a:solidFill>
                <a:latin typeface="Gill Sans MT" charset="0"/>
              </a:rPr>
              <a:t>2</a:t>
            </a:r>
            <a:r>
              <a:rPr lang="en-US" sz="2400" dirty="0" smtClean="0">
                <a:solidFill>
                  <a:srgbClr val="008000"/>
                </a:solidFill>
                <a:latin typeface="Gill Sans MT" charset="0"/>
              </a:rPr>
              <a:t>,C</a:t>
            </a:r>
            <a:r>
              <a:rPr lang="en-US" sz="2400" baseline="-25000" dirty="0" smtClean="0">
                <a:solidFill>
                  <a:srgbClr val="008000"/>
                </a:solidFill>
                <a:latin typeface="Gill Sans MT" charset="0"/>
              </a:rPr>
              <a:t>1</a:t>
            </a:r>
            <a:r>
              <a:rPr lang="en-US" sz="2400" dirty="0" smtClean="0">
                <a:solidFill>
                  <a:srgbClr val="008000"/>
                </a:solidFill>
                <a:latin typeface="Gill Sans MT" charset="0"/>
              </a:rPr>
              <a:t>,C</a:t>
            </a:r>
            <a:r>
              <a:rPr lang="en-US" sz="2400" baseline="-25000" dirty="0" smtClean="0">
                <a:solidFill>
                  <a:srgbClr val="008000"/>
                </a:solidFill>
                <a:latin typeface="Gill Sans MT" charset="0"/>
              </a:rPr>
              <a:t>2</a:t>
            </a:r>
            <a:endParaRPr lang="en-US" sz="2400" dirty="0" smtClean="0">
              <a:latin typeface="Gill Sans MT" charset="0"/>
            </a:endParaRPr>
          </a:p>
          <a:p>
            <a:pPr marL="457200" lvl="1" indent="0">
              <a:buNone/>
            </a:pPr>
            <a:endParaRPr lang="en-US" sz="1600" dirty="0">
              <a:latin typeface="Gill Sans MT" charset="0"/>
            </a:endParaRPr>
          </a:p>
        </p:txBody>
      </p:sp>
      <p:sp>
        <p:nvSpPr>
          <p:cNvPr id="7" name="Slide Number Placeholder 5"/>
          <p:cNvSpPr>
            <a:spLocks noGrp="1"/>
          </p:cNvSpPr>
          <p:nvPr>
            <p:ph type="sldNum" sz="quarter" idx="12"/>
          </p:nvPr>
        </p:nvSpPr>
        <p:spPr>
          <a:xfrm>
            <a:off x="8456154" y="6585681"/>
            <a:ext cx="68784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rgbClr val="000000"/>
                </a:solidFill>
                <a:latin typeface="Tahoma" charset="0"/>
              </a:rPr>
              <a:t>8</a:t>
            </a:r>
            <a:r>
              <a:rPr lang="en-US" sz="1200" dirty="0" smtClean="0">
                <a:solidFill>
                  <a:srgbClr val="000000"/>
                </a:solidFill>
                <a:latin typeface="Tahoma" charset="0"/>
              </a:rPr>
              <a:t>-</a:t>
            </a:r>
            <a:fld id="{8E8C6E93-DF5B-BC4B-80F9-500DED1EEDCC}" type="slidenum">
              <a:rPr lang="en-US" sz="1200">
                <a:solidFill>
                  <a:srgbClr val="000000"/>
                </a:solidFill>
                <a:latin typeface="Tahoma" charset="0"/>
              </a:rPr>
              <a:pPr/>
              <a:t>17</a:t>
            </a:fld>
            <a:endParaRPr lang="en-US" sz="1200" dirty="0">
              <a:solidFill>
                <a:srgbClr val="000000"/>
              </a:solidFill>
              <a:latin typeface="Tahoma" charset="0"/>
            </a:endParaRPr>
          </a:p>
        </p:txBody>
      </p:sp>
      <p:sp>
        <p:nvSpPr>
          <p:cNvPr id="8" name="Footer Placeholder 2"/>
          <p:cNvSpPr>
            <a:spLocks noGrp="1"/>
          </p:cNvSpPr>
          <p:nvPr>
            <p:ph type="ftr" sz="quarter" idx="11"/>
          </p:nvPr>
        </p:nvSpPr>
        <p:spPr>
          <a:xfrm>
            <a:off x="7831561" y="6581439"/>
            <a:ext cx="721408" cy="254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smtClean="0">
                <a:solidFill>
                  <a:srgbClr val="000000"/>
                </a:solidFill>
                <a:latin typeface="Tahoma" charset="0"/>
                <a:cs typeface="Arial" charset="0"/>
              </a:rPr>
              <a:t>Security</a:t>
            </a:r>
            <a:endParaRPr lang="en-US" sz="1200" dirty="0">
              <a:solidFill>
                <a:srgbClr val="000000"/>
              </a:solidFill>
              <a:latin typeface="Tahoma" charset="0"/>
              <a:cs typeface="Arial" charset="0"/>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Example</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17481"/>
            <a:ext cx="8077200" cy="763588"/>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Polyalphabetic cipher</a:t>
            </a:r>
            <a:r>
              <a:rPr lang="en-US" kern="0" dirty="0" smtClean="0">
                <a:latin typeface="Gill Sans MT" charset="0"/>
              </a:rPr>
              <a:t>: apply multiple </a:t>
            </a:r>
            <a:r>
              <a:rPr lang="en-US" kern="0" dirty="0" err="1" smtClean="0">
                <a:latin typeface="Gill Sans MT" charset="0"/>
              </a:rPr>
              <a:t>monoalphabetic</a:t>
            </a:r>
            <a:r>
              <a:rPr lang="en-US" kern="0" dirty="0" smtClean="0">
                <a:latin typeface="Gill Sans MT" charset="0"/>
              </a:rPr>
              <a:t> ciphers, according to some cycling pattern</a:t>
            </a:r>
            <a:endParaRPr lang="en-US" sz="2800" kern="0" dirty="0">
              <a:latin typeface="Gill Sans MT" charset="0"/>
            </a:endParaRPr>
          </a:p>
        </p:txBody>
      </p:sp>
      <p:sp>
        <p:nvSpPr>
          <p:cNvPr id="2" name="TextBox 1"/>
          <p:cNvSpPr txBox="1"/>
          <p:nvPr/>
        </p:nvSpPr>
        <p:spPr>
          <a:xfrm>
            <a:off x="304800" y="2514600"/>
            <a:ext cx="1276311" cy="461665"/>
          </a:xfrm>
          <a:prstGeom prst="rect">
            <a:avLst/>
          </a:prstGeom>
          <a:noFill/>
        </p:spPr>
        <p:txBody>
          <a:bodyPr wrap="none" rtlCol="0">
            <a:spAutoFit/>
          </a:bodyPr>
          <a:lstStyle/>
          <a:p>
            <a:r>
              <a:rPr lang="en-NZ" dirty="0" smtClean="0">
                <a:solidFill>
                  <a:srgbClr val="FF0000"/>
                </a:solidFill>
              </a:rPr>
              <a:t>Example</a:t>
            </a:r>
            <a:endParaRPr lang="en-NZ" dirty="0">
              <a:solidFill>
                <a:srgbClr val="FF0000"/>
              </a:solidFill>
            </a:endParaRPr>
          </a:p>
        </p:txBody>
      </p:sp>
      <p:sp>
        <p:nvSpPr>
          <p:cNvPr id="11" name="Rectangle 8"/>
          <p:cNvSpPr>
            <a:spLocks noChangeArrowheads="1"/>
          </p:cNvSpPr>
          <p:nvPr/>
        </p:nvSpPr>
        <p:spPr bwMode="auto">
          <a:xfrm>
            <a:off x="2518664" y="5970885"/>
            <a:ext cx="51619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Plaintext: </a:t>
            </a:r>
            <a:r>
              <a:rPr lang="en-US" b="1" dirty="0" smtClean="0">
                <a:solidFill>
                  <a:srgbClr val="000000"/>
                </a:solidFill>
                <a:latin typeface="Courier New" charset="0"/>
                <a:ea typeface="ＭＳ Ｐゴシック" charset="0"/>
              </a:rPr>
              <a:t>bob, </a:t>
            </a:r>
            <a:r>
              <a:rPr lang="en-US" b="1" dirty="0">
                <a:solidFill>
                  <a:srgbClr val="000000"/>
                </a:solidFill>
                <a:latin typeface="Courier New" charset="0"/>
                <a:ea typeface="ＭＳ Ｐゴシック" charset="0"/>
              </a:rPr>
              <a:t>i love </a:t>
            </a:r>
            <a:r>
              <a:rPr lang="en-US" b="1" dirty="0" smtClean="0">
                <a:solidFill>
                  <a:srgbClr val="000000"/>
                </a:solidFill>
                <a:latin typeface="Courier New" charset="0"/>
                <a:ea typeface="ＭＳ Ｐゴシック" charset="0"/>
              </a:rPr>
              <a:t>you</a:t>
            </a:r>
            <a:r>
              <a:rPr lang="en-US" b="1" dirty="0">
                <a:solidFill>
                  <a:srgbClr val="000000"/>
                </a:solidFill>
                <a:latin typeface="Courier New" charset="0"/>
                <a:ea typeface="ＭＳ Ｐゴシック" charset="0"/>
              </a:rPr>
              <a:t>.</a:t>
            </a:r>
          </a:p>
        </p:txBody>
      </p:sp>
      <p:sp>
        <p:nvSpPr>
          <p:cNvPr id="12" name="Rectangle 9"/>
          <p:cNvSpPr>
            <a:spLocks noChangeArrowheads="1"/>
          </p:cNvSpPr>
          <p:nvPr/>
        </p:nvSpPr>
        <p:spPr bwMode="auto">
          <a:xfrm>
            <a:off x="2362200" y="6396335"/>
            <a:ext cx="53463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ciphertext: </a:t>
            </a:r>
            <a:r>
              <a:rPr lang="en-US" b="1" dirty="0" err="1">
                <a:solidFill>
                  <a:srgbClr val="000000"/>
                </a:solidFill>
                <a:latin typeface="Courier New" charset="0"/>
                <a:ea typeface="ＭＳ Ｐゴシック" charset="0"/>
              </a:rPr>
              <a:t>ghu</a:t>
            </a:r>
            <a:r>
              <a:rPr lang="en-US" b="1" dirty="0">
                <a:solidFill>
                  <a:srgbClr val="000000"/>
                </a:solidFill>
                <a:latin typeface="Courier New" charset="0"/>
                <a:ea typeface="ＭＳ Ｐゴシック" charset="0"/>
              </a:rPr>
              <a:t>, n </a:t>
            </a:r>
            <a:r>
              <a:rPr lang="en-US" b="1" dirty="0" err="1">
                <a:solidFill>
                  <a:srgbClr val="000000"/>
                </a:solidFill>
                <a:latin typeface="Courier New" charset="0"/>
                <a:ea typeface="ＭＳ Ｐゴシック" charset="0"/>
              </a:rPr>
              <a:t>etox</a:t>
            </a:r>
            <a:r>
              <a:rPr lang="en-US" b="1" dirty="0">
                <a:solidFill>
                  <a:srgbClr val="000000"/>
                </a:solidFill>
                <a:latin typeface="Courier New" charset="0"/>
                <a:ea typeface="ＭＳ Ｐゴシック" charset="0"/>
              </a:rPr>
              <a:t> </a:t>
            </a:r>
            <a:r>
              <a:rPr lang="en-US" b="1" dirty="0" err="1" smtClean="0">
                <a:solidFill>
                  <a:srgbClr val="000000"/>
                </a:solidFill>
                <a:latin typeface="Courier New" charset="0"/>
                <a:ea typeface="ＭＳ Ｐゴシック" charset="0"/>
              </a:rPr>
              <a:t>dhz</a:t>
            </a:r>
            <a:r>
              <a:rPr lang="en-US" b="1" dirty="0" smtClean="0">
                <a:solidFill>
                  <a:srgbClr val="000000"/>
                </a:solidFill>
                <a:latin typeface="Courier New" charset="0"/>
                <a:ea typeface="ＭＳ Ｐゴシック" charset="0"/>
              </a:rPr>
              <a:t>.</a:t>
            </a:r>
            <a:endParaRPr lang="en-US" b="1" dirty="0">
              <a:solidFill>
                <a:srgbClr val="000000"/>
              </a:solidFill>
              <a:latin typeface="Courier New" charset="0"/>
              <a:ea typeface="ＭＳ Ｐゴシック" charset="0"/>
            </a:endParaRPr>
          </a:p>
        </p:txBody>
      </p:sp>
      <p:sp>
        <p:nvSpPr>
          <p:cNvPr id="13" name="Text Box 10"/>
          <p:cNvSpPr txBox="1">
            <a:spLocks noChangeArrowheads="1"/>
          </p:cNvSpPr>
          <p:nvPr/>
        </p:nvSpPr>
        <p:spPr bwMode="auto">
          <a:xfrm>
            <a:off x="1058679" y="5905798"/>
            <a:ext cx="7826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000099"/>
                </a:solidFill>
                <a:latin typeface="Arial" charset="0"/>
                <a:cs typeface="Arial" charset="0"/>
              </a:rPr>
              <a:t>e.g.:</a:t>
            </a:r>
          </a:p>
        </p:txBody>
      </p:sp>
      <p:sp>
        <p:nvSpPr>
          <p:cNvPr id="14" name="Rectangle 4"/>
          <p:cNvSpPr>
            <a:spLocks noChangeArrowheads="1"/>
          </p:cNvSpPr>
          <p:nvPr/>
        </p:nvSpPr>
        <p:spPr bwMode="auto">
          <a:xfrm>
            <a:off x="1245389" y="3810000"/>
            <a:ext cx="7203114"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plaintext:  abcdefghijklmnopqrstuvwxyz</a:t>
            </a:r>
          </a:p>
        </p:txBody>
      </p:sp>
      <p:sp>
        <p:nvSpPr>
          <p:cNvPr id="15" name="Rectangle 5"/>
          <p:cNvSpPr>
            <a:spLocks noChangeArrowheads="1"/>
          </p:cNvSpPr>
          <p:nvPr/>
        </p:nvSpPr>
        <p:spPr bwMode="auto">
          <a:xfrm>
            <a:off x="1219798" y="4368222"/>
            <a:ext cx="7189789"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err="1" smtClean="0">
                <a:solidFill>
                  <a:srgbClr val="000000"/>
                </a:solidFill>
                <a:latin typeface="Courier New" charset="0"/>
                <a:ea typeface="ＭＳ Ｐゴシック" charset="0"/>
              </a:rPr>
              <a:t>ciphertext</a:t>
            </a:r>
            <a:r>
              <a:rPr lang="en-US" b="1" dirty="0" smtClean="0">
                <a:solidFill>
                  <a:srgbClr val="000000"/>
                </a:solidFill>
                <a:latin typeface="Courier New" charset="0"/>
                <a:ea typeface="ＭＳ Ｐゴシック" charset="0"/>
              </a:rPr>
              <a:t>: </a:t>
            </a:r>
            <a:r>
              <a:rPr lang="en-US" b="1" dirty="0" err="1" smtClean="0">
                <a:solidFill>
                  <a:srgbClr val="000000"/>
                </a:solidFill>
                <a:latin typeface="Courier New" charset="0"/>
                <a:ea typeface="ＭＳ Ｐゴシック" charset="0"/>
              </a:rPr>
              <a:t>fghijklmnopqrstuvwxyzabc</a:t>
            </a:r>
            <a:r>
              <a:rPr lang="en-US" b="1" dirty="0" err="1">
                <a:solidFill>
                  <a:srgbClr val="000000"/>
                </a:solidFill>
                <a:latin typeface="Courier New" charset="0"/>
                <a:ea typeface="ＭＳ Ｐゴシック" charset="0"/>
              </a:rPr>
              <a:t>de</a:t>
            </a:r>
            <a:endParaRPr lang="en-US" b="1" dirty="0">
              <a:solidFill>
                <a:srgbClr val="000000"/>
              </a:solidFill>
              <a:latin typeface="Courier New" charset="0"/>
              <a:ea typeface="ＭＳ Ｐゴシック" charset="0"/>
            </a:endParaRPr>
          </a:p>
        </p:txBody>
      </p:sp>
      <p:sp>
        <p:nvSpPr>
          <p:cNvPr id="16" name="Line 6"/>
          <p:cNvSpPr>
            <a:spLocks noChangeShapeType="1"/>
          </p:cNvSpPr>
          <p:nvPr/>
        </p:nvSpPr>
        <p:spPr bwMode="auto">
          <a:xfrm>
            <a:off x="8205259" y="4176913"/>
            <a:ext cx="0" cy="3065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
        <p:nvSpPr>
          <p:cNvPr id="17" name="Line 7"/>
          <p:cNvSpPr>
            <a:spLocks noChangeShapeType="1"/>
          </p:cNvSpPr>
          <p:nvPr/>
        </p:nvSpPr>
        <p:spPr bwMode="auto">
          <a:xfrm>
            <a:off x="3810000" y="4182534"/>
            <a:ext cx="0" cy="2786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
        <p:nvSpPr>
          <p:cNvPr id="19" name="TextBox 18"/>
          <p:cNvSpPr txBox="1"/>
          <p:nvPr/>
        </p:nvSpPr>
        <p:spPr>
          <a:xfrm>
            <a:off x="304800" y="4201825"/>
            <a:ext cx="707245" cy="419695"/>
          </a:xfrm>
          <a:prstGeom prst="rect">
            <a:avLst/>
          </a:prstGeom>
          <a:noFill/>
        </p:spPr>
        <p:txBody>
          <a:bodyPr wrap="none" rtlCol="0">
            <a:spAutoFit/>
          </a:bodyPr>
          <a:lstStyle/>
          <a:p>
            <a:r>
              <a:rPr lang="en-NZ" b="1" dirty="0" smtClean="0">
                <a:solidFill>
                  <a:srgbClr val="008000"/>
                </a:solidFill>
                <a:latin typeface="Arial" panose="020B0604020202020204" pitchFamily="34" charset="0"/>
                <a:cs typeface="Arial" panose="020B0604020202020204" pitchFamily="34" charset="0"/>
              </a:rPr>
              <a:t>k=5</a:t>
            </a:r>
            <a:endParaRPr lang="en-NZ" b="1" dirty="0">
              <a:solidFill>
                <a:srgbClr val="008000"/>
              </a:solidFill>
              <a:latin typeface="Arial" panose="020B0604020202020204" pitchFamily="34" charset="0"/>
              <a:cs typeface="Arial" panose="020B0604020202020204" pitchFamily="34" charset="0"/>
            </a:endParaRPr>
          </a:p>
        </p:txBody>
      </p:sp>
      <p:sp>
        <p:nvSpPr>
          <p:cNvPr id="20" name="Rectangle 4"/>
          <p:cNvSpPr>
            <a:spLocks noChangeArrowheads="1"/>
          </p:cNvSpPr>
          <p:nvPr/>
        </p:nvSpPr>
        <p:spPr bwMode="auto">
          <a:xfrm>
            <a:off x="1245389" y="4918365"/>
            <a:ext cx="7203114"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000000"/>
                </a:solidFill>
                <a:latin typeface="Courier New" charset="0"/>
                <a:ea typeface="ＭＳ Ｐゴシック" charset="0"/>
              </a:rPr>
              <a:t>plaintext:  abcdefghijklmnopqrstuvwxyz</a:t>
            </a:r>
          </a:p>
        </p:txBody>
      </p:sp>
      <p:sp>
        <p:nvSpPr>
          <p:cNvPr id="21" name="Rectangle 5"/>
          <p:cNvSpPr>
            <a:spLocks noChangeArrowheads="1"/>
          </p:cNvSpPr>
          <p:nvPr/>
        </p:nvSpPr>
        <p:spPr bwMode="auto">
          <a:xfrm>
            <a:off x="1219200" y="5476587"/>
            <a:ext cx="7189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dirty="0" err="1" smtClean="0">
                <a:solidFill>
                  <a:srgbClr val="000000"/>
                </a:solidFill>
                <a:latin typeface="Courier New" charset="0"/>
                <a:ea typeface="ＭＳ Ｐゴシック" charset="0"/>
              </a:rPr>
              <a:t>ciphertext</a:t>
            </a:r>
            <a:r>
              <a:rPr lang="en-US" b="1" dirty="0" smtClean="0">
                <a:solidFill>
                  <a:srgbClr val="000000"/>
                </a:solidFill>
                <a:latin typeface="Courier New" charset="0"/>
                <a:ea typeface="ＭＳ Ｐゴシック" charset="0"/>
              </a:rPr>
              <a:t>: </a:t>
            </a:r>
            <a:r>
              <a:rPr lang="en-US" b="1" dirty="0" err="1" smtClean="0">
                <a:solidFill>
                  <a:srgbClr val="000000"/>
                </a:solidFill>
                <a:latin typeface="Courier New" charset="0"/>
                <a:ea typeface="ＭＳ Ｐゴシック" charset="0"/>
              </a:rPr>
              <a:t>tuvwxyzabcdefghijklmnopqrs</a:t>
            </a:r>
            <a:endParaRPr lang="en-US" b="1" dirty="0">
              <a:solidFill>
                <a:srgbClr val="000000"/>
              </a:solidFill>
              <a:latin typeface="Courier New" charset="0"/>
              <a:ea typeface="ＭＳ Ｐゴシック" charset="0"/>
            </a:endParaRPr>
          </a:p>
        </p:txBody>
      </p:sp>
      <p:sp>
        <p:nvSpPr>
          <p:cNvPr id="22" name="Line 6"/>
          <p:cNvSpPr>
            <a:spLocks noChangeShapeType="1"/>
          </p:cNvSpPr>
          <p:nvPr/>
        </p:nvSpPr>
        <p:spPr bwMode="auto">
          <a:xfrm>
            <a:off x="8205259" y="5285278"/>
            <a:ext cx="0" cy="3065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
        <p:nvSpPr>
          <p:cNvPr id="23" name="Line 7"/>
          <p:cNvSpPr>
            <a:spLocks noChangeShapeType="1"/>
          </p:cNvSpPr>
          <p:nvPr/>
        </p:nvSpPr>
        <p:spPr bwMode="auto">
          <a:xfrm>
            <a:off x="3657600" y="5290899"/>
            <a:ext cx="0" cy="2786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
        <p:nvSpPr>
          <p:cNvPr id="24" name="TextBox 23"/>
          <p:cNvSpPr txBox="1"/>
          <p:nvPr/>
        </p:nvSpPr>
        <p:spPr>
          <a:xfrm>
            <a:off x="304800" y="5310190"/>
            <a:ext cx="878767" cy="461665"/>
          </a:xfrm>
          <a:prstGeom prst="rect">
            <a:avLst/>
          </a:prstGeom>
          <a:noFill/>
        </p:spPr>
        <p:txBody>
          <a:bodyPr wrap="none" rtlCol="0">
            <a:spAutoFit/>
          </a:bodyPr>
          <a:lstStyle/>
          <a:p>
            <a:r>
              <a:rPr lang="en-NZ" b="1" dirty="0" smtClean="0">
                <a:solidFill>
                  <a:srgbClr val="008000"/>
                </a:solidFill>
                <a:latin typeface="Arial" panose="020B0604020202020204" pitchFamily="34" charset="0"/>
                <a:cs typeface="Arial" panose="020B0604020202020204" pitchFamily="34" charset="0"/>
              </a:rPr>
              <a:t>k=19</a:t>
            </a:r>
            <a:endParaRPr lang="en-NZ" b="1" dirty="0">
              <a:solidFill>
                <a:srgbClr val="008000"/>
              </a:solidFill>
              <a:latin typeface="Arial" panose="020B0604020202020204" pitchFamily="34" charset="0"/>
              <a:cs typeface="Arial" panose="020B0604020202020204" pitchFamily="34" charset="0"/>
            </a:endParaRPr>
          </a:p>
        </p:txBody>
      </p:sp>
      <p:sp>
        <p:nvSpPr>
          <p:cNvPr id="27" name="Line 7"/>
          <p:cNvSpPr>
            <a:spLocks noChangeShapeType="1"/>
          </p:cNvSpPr>
          <p:nvPr/>
        </p:nvSpPr>
        <p:spPr bwMode="auto">
          <a:xfrm>
            <a:off x="6215148" y="5274426"/>
            <a:ext cx="0" cy="2786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dirty="0">
              <a:solidFill>
                <a:srgbClr val="000000"/>
              </a:solidFill>
              <a:latin typeface="Arial" charset="0"/>
              <a:ea typeface="ＭＳ Ｐゴシック" charset="0"/>
            </a:endParaRPr>
          </a:p>
        </p:txBody>
      </p:sp>
    </p:spTree>
    <p:extLst>
      <p:ext uri="{BB962C8B-B14F-4D97-AF65-F5344CB8AC3E}">
        <p14:creationId xmlns:p14="http://schemas.microsoft.com/office/powerpoint/2010/main" val="87082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smtClean="0">
                <a:solidFill>
                  <a:srgbClr val="000000"/>
                </a:solidFill>
              </a:rPr>
              <a:t>Network Security</a:t>
            </a:r>
            <a:endParaRPr lang="en-US">
              <a:solidFill>
                <a:srgbClr val="000000"/>
              </a:solidFill>
            </a:endParaRPr>
          </a:p>
        </p:txBody>
      </p:sp>
      <p:sp>
        <p:nvSpPr>
          <p:cNvPr id="5" name="Snip Diagonal Corner Rectangle 4"/>
          <p:cNvSpPr/>
          <p:nvPr/>
        </p:nvSpPr>
        <p:spPr>
          <a:xfrm>
            <a:off x="1828800" y="2981210"/>
            <a:ext cx="5715000" cy="1981200"/>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Securing </a:t>
            </a:r>
            <a:r>
              <a:rPr lang="en-NZ" sz="44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Network-layer (Blanket coverage)</a:t>
            </a:r>
            <a:endParaRPr lang="en-NZ" sz="4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Snip Diagonal Corner Rectangle 5"/>
          <p:cNvSpPr/>
          <p:nvPr/>
        </p:nvSpPr>
        <p:spPr>
          <a:xfrm>
            <a:off x="1828800" y="2133600"/>
            <a:ext cx="5029481"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 Security</a:t>
            </a:r>
          </a:p>
        </p:txBody>
      </p:sp>
    </p:spTree>
    <p:extLst>
      <p:ext uri="{BB962C8B-B14F-4D97-AF65-F5344CB8AC3E}">
        <p14:creationId xmlns:p14="http://schemas.microsoft.com/office/powerpoint/2010/main" val="79634954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20834" name="Rectangle 2"/>
          <p:cNvSpPr>
            <a:spLocks noGrp="1" noChangeArrowheads="1"/>
          </p:cNvSpPr>
          <p:nvPr>
            <p:ph type="title"/>
          </p:nvPr>
        </p:nvSpPr>
        <p:spPr>
          <a:xfrm>
            <a:off x="361950" y="228600"/>
            <a:ext cx="8470900" cy="1143000"/>
          </a:xfrm>
        </p:spPr>
        <p:txBody>
          <a:bodyPr/>
          <a:lstStyle/>
          <a:p>
            <a:r>
              <a:rPr lang="en-US" altLang="en-US" sz="4000" smtClean="0"/>
              <a:t>What is network-layer confidentiality ?</a:t>
            </a:r>
          </a:p>
        </p:txBody>
      </p:sp>
      <p:sp>
        <p:nvSpPr>
          <p:cNvPr id="120835" name="Rectangle 3"/>
          <p:cNvSpPr>
            <a:spLocks noGrp="1" noChangeArrowheads="1"/>
          </p:cNvSpPr>
          <p:nvPr>
            <p:ph type="body" idx="1"/>
          </p:nvPr>
        </p:nvSpPr>
        <p:spPr>
          <a:xfrm>
            <a:off x="544513" y="1406525"/>
            <a:ext cx="8040687" cy="4648200"/>
          </a:xfrm>
        </p:spPr>
        <p:txBody>
          <a:bodyPr/>
          <a:lstStyle/>
          <a:p>
            <a:pPr>
              <a:buFont typeface="Wingdings" pitchFamily="2" charset="2"/>
              <a:buNone/>
            </a:pPr>
            <a:r>
              <a:rPr lang="en-US" altLang="en-US" i="1" dirty="0" smtClean="0">
                <a:solidFill>
                  <a:srgbClr val="C00000"/>
                </a:solidFill>
              </a:rPr>
              <a:t>between two network entities:</a:t>
            </a:r>
          </a:p>
          <a:p>
            <a:r>
              <a:rPr lang="en-US" altLang="en-US" dirty="0" smtClean="0"/>
              <a:t>sending entity encrypts datagram payload, payload could be:</a:t>
            </a:r>
          </a:p>
          <a:p>
            <a:pPr lvl="1"/>
            <a:r>
              <a:rPr lang="en-US" altLang="en-US" dirty="0" smtClean="0">
                <a:solidFill>
                  <a:srgbClr val="0000FF"/>
                </a:solidFill>
              </a:rPr>
              <a:t>TCP or UDP segment, ICMP message, OSPF message ….</a:t>
            </a:r>
          </a:p>
          <a:p>
            <a:r>
              <a:rPr lang="en-US" altLang="en-US" dirty="0" smtClean="0"/>
              <a:t>all data sent from one entity to other would be hidden:</a:t>
            </a:r>
          </a:p>
          <a:p>
            <a:pPr lvl="1"/>
            <a:r>
              <a:rPr lang="en-US" altLang="en-US" dirty="0" smtClean="0">
                <a:solidFill>
                  <a:srgbClr val="0000FF"/>
                </a:solidFill>
              </a:rPr>
              <a:t>web pages, e-mail, P2P file transfers, TCP SYN packets </a:t>
            </a:r>
            <a:r>
              <a:rPr lang="en-US" altLang="en-US" dirty="0" smtClean="0"/>
              <a:t>…</a:t>
            </a:r>
          </a:p>
          <a:p>
            <a:r>
              <a:rPr lang="ja-JP" altLang="en-US" dirty="0" smtClean="0">
                <a:solidFill>
                  <a:srgbClr val="C00000"/>
                </a:solidFill>
              </a:rPr>
              <a:t>“</a:t>
            </a:r>
            <a:r>
              <a:rPr lang="en-US" altLang="ja-JP" b="1" dirty="0" smtClean="0">
                <a:solidFill>
                  <a:srgbClr val="FF0000"/>
                </a:solidFill>
              </a:rPr>
              <a:t>blanket coverage</a:t>
            </a:r>
            <a:r>
              <a:rPr lang="ja-JP" altLang="en-US" dirty="0" smtClean="0">
                <a:solidFill>
                  <a:srgbClr val="C00000"/>
                </a:solidFill>
              </a:rPr>
              <a:t>”</a:t>
            </a:r>
            <a:endParaRPr lang="en-US" altLang="en-US" dirty="0" smtClean="0">
              <a:solidFill>
                <a:srgbClr val="C00000"/>
              </a:solidFill>
            </a:endParaRPr>
          </a:p>
        </p:txBody>
      </p:sp>
      <p:pic>
        <p:nvPicPr>
          <p:cNvPr id="120836" name="Picture 6"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1023938"/>
            <a:ext cx="8228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956183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1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803275"/>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21859" name="Rectangle 2"/>
          <p:cNvSpPr>
            <a:spLocks noGrp="1" noChangeArrowheads="1"/>
          </p:cNvSpPr>
          <p:nvPr>
            <p:ph type="title"/>
          </p:nvPr>
        </p:nvSpPr>
        <p:spPr>
          <a:xfrm>
            <a:off x="533400" y="0"/>
            <a:ext cx="7772400" cy="1143000"/>
          </a:xfrm>
        </p:spPr>
        <p:txBody>
          <a:bodyPr/>
          <a:lstStyle/>
          <a:p>
            <a:r>
              <a:rPr lang="en-US" altLang="en-US" smtClean="0"/>
              <a:t>Virtual Private Networks (VPNs)</a:t>
            </a:r>
          </a:p>
        </p:txBody>
      </p:sp>
      <p:sp>
        <p:nvSpPr>
          <p:cNvPr id="121860" name="Rectangle 3"/>
          <p:cNvSpPr>
            <a:spLocks noGrp="1" noChangeArrowheads="1"/>
          </p:cNvSpPr>
          <p:nvPr>
            <p:ph type="body" idx="1"/>
          </p:nvPr>
        </p:nvSpPr>
        <p:spPr>
          <a:xfrm>
            <a:off x="533400" y="1295400"/>
            <a:ext cx="8105775" cy="5257800"/>
          </a:xfrm>
        </p:spPr>
        <p:txBody>
          <a:bodyPr/>
          <a:lstStyle/>
          <a:p>
            <a:pPr marL="0" indent="0">
              <a:lnSpc>
                <a:spcPct val="90000"/>
              </a:lnSpc>
              <a:buFont typeface="Wingdings" pitchFamily="2" charset="2"/>
              <a:buNone/>
            </a:pPr>
            <a:r>
              <a:rPr lang="en-US" altLang="en-US" i="1" dirty="0" smtClean="0">
                <a:solidFill>
                  <a:srgbClr val="C00000"/>
                </a:solidFill>
              </a:rPr>
              <a:t>motivation:</a:t>
            </a:r>
          </a:p>
          <a:p>
            <a:pPr marL="0" indent="0">
              <a:lnSpc>
                <a:spcPct val="90000"/>
              </a:lnSpc>
            </a:pPr>
            <a:r>
              <a:rPr lang="en-US" altLang="en-US" dirty="0" smtClean="0"/>
              <a:t>institutions often want private networks for security. </a:t>
            </a:r>
          </a:p>
          <a:p>
            <a:pPr lvl="1">
              <a:lnSpc>
                <a:spcPct val="90000"/>
              </a:lnSpc>
            </a:pPr>
            <a:r>
              <a:rPr lang="en-US" altLang="en-US" dirty="0" smtClean="0"/>
              <a:t>costly: separate routers, links, DNS infrastructure.</a:t>
            </a:r>
          </a:p>
          <a:p>
            <a:pPr marL="0" indent="0">
              <a:lnSpc>
                <a:spcPct val="90000"/>
              </a:lnSpc>
            </a:pPr>
            <a:r>
              <a:rPr lang="en-US" altLang="zh-CN" b="1" dirty="0" smtClean="0">
                <a:solidFill>
                  <a:srgbClr val="FF0000"/>
                </a:solidFill>
                <a:ea typeface="SimSun" pitchFamily="2" charset="-122"/>
              </a:rPr>
              <a:t>VPN</a:t>
            </a:r>
            <a:r>
              <a:rPr lang="en-US" altLang="zh-CN" dirty="0" smtClean="0">
                <a:ea typeface="SimSun" pitchFamily="2" charset="-122"/>
              </a:rPr>
              <a:t>: institution’s inter-office traffic is sent over public Internet instead </a:t>
            </a:r>
          </a:p>
          <a:p>
            <a:pPr lvl="1">
              <a:lnSpc>
                <a:spcPct val="90000"/>
              </a:lnSpc>
            </a:pPr>
            <a:r>
              <a:rPr lang="en-US" altLang="en-US" dirty="0" smtClean="0"/>
              <a:t>encrypted before entering public Internet</a:t>
            </a:r>
          </a:p>
          <a:p>
            <a:pPr lvl="1">
              <a:lnSpc>
                <a:spcPct val="90000"/>
              </a:lnSpc>
            </a:pPr>
            <a:r>
              <a:rPr lang="en-US" altLang="en-US" dirty="0" smtClean="0"/>
              <a:t>logically separate from other traffic</a:t>
            </a:r>
          </a:p>
          <a:p>
            <a:pPr lvl="1">
              <a:lnSpc>
                <a:spcPct val="90000"/>
              </a:lnSpc>
            </a:pPr>
            <a:endParaRPr lang="en-US" altLang="en-US" dirty="0" smtClean="0"/>
          </a:p>
          <a:p>
            <a:pPr marL="0" indent="0">
              <a:lnSpc>
                <a:spcPct val="90000"/>
              </a:lnSpc>
              <a:buFont typeface="Wingdings" pitchFamily="2" charset="2"/>
              <a:buNone/>
            </a:pPr>
            <a:endParaRPr lang="en-US" altLang="en-US" dirty="0" smtClean="0"/>
          </a:p>
        </p:txBody>
      </p:sp>
    </p:spTree>
    <p:extLst>
      <p:ext uri="{BB962C8B-B14F-4D97-AF65-F5344CB8AC3E}">
        <p14:creationId xmlns:p14="http://schemas.microsoft.com/office/powerpoint/2010/main" val="213537667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22882" name="Line 3"/>
          <p:cNvSpPr>
            <a:spLocks noChangeShapeType="1"/>
          </p:cNvSpPr>
          <p:nvPr/>
        </p:nvSpPr>
        <p:spPr bwMode="auto">
          <a:xfrm>
            <a:off x="4203700" y="1725613"/>
            <a:ext cx="3230563" cy="598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2883" name="Line 36"/>
          <p:cNvSpPr>
            <a:spLocks noChangeShapeType="1"/>
          </p:cNvSpPr>
          <p:nvPr/>
        </p:nvSpPr>
        <p:spPr bwMode="auto">
          <a:xfrm flipH="1">
            <a:off x="1689100" y="1649413"/>
            <a:ext cx="457200" cy="2460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2884" name="Line 37"/>
          <p:cNvSpPr>
            <a:spLocks noChangeShapeType="1"/>
          </p:cNvSpPr>
          <p:nvPr/>
        </p:nvSpPr>
        <p:spPr bwMode="auto">
          <a:xfrm>
            <a:off x="3898900" y="1954213"/>
            <a:ext cx="106680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2885" name="Line 48"/>
          <p:cNvSpPr>
            <a:spLocks noChangeShapeType="1"/>
          </p:cNvSpPr>
          <p:nvPr/>
        </p:nvSpPr>
        <p:spPr bwMode="auto">
          <a:xfrm flipV="1">
            <a:off x="850900" y="4443413"/>
            <a:ext cx="665163" cy="109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2886" name="Line 49"/>
          <p:cNvSpPr>
            <a:spLocks noChangeShapeType="1"/>
          </p:cNvSpPr>
          <p:nvPr/>
        </p:nvSpPr>
        <p:spPr bwMode="auto">
          <a:xfrm flipH="1" flipV="1">
            <a:off x="1689100" y="4529138"/>
            <a:ext cx="76200" cy="1158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2887" name="Line 51"/>
          <p:cNvSpPr>
            <a:spLocks noChangeShapeType="1"/>
          </p:cNvSpPr>
          <p:nvPr/>
        </p:nvSpPr>
        <p:spPr bwMode="auto">
          <a:xfrm>
            <a:off x="1914525" y="4389438"/>
            <a:ext cx="765175" cy="1298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2888" name="Line 62"/>
          <p:cNvSpPr>
            <a:spLocks noChangeShapeType="1"/>
          </p:cNvSpPr>
          <p:nvPr/>
        </p:nvSpPr>
        <p:spPr bwMode="auto">
          <a:xfrm>
            <a:off x="4965700" y="4164013"/>
            <a:ext cx="3048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2889" name="Line 63"/>
          <p:cNvSpPr>
            <a:spLocks noChangeShapeType="1"/>
          </p:cNvSpPr>
          <p:nvPr/>
        </p:nvSpPr>
        <p:spPr bwMode="auto">
          <a:xfrm>
            <a:off x="5270500" y="4087813"/>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nvGrpSpPr>
          <p:cNvPr id="122890" name="Group 64"/>
          <p:cNvGrpSpPr>
            <a:grpSpLocks/>
          </p:cNvGrpSpPr>
          <p:nvPr/>
        </p:nvGrpSpPr>
        <p:grpSpPr bwMode="auto">
          <a:xfrm rot="614183">
            <a:off x="5129213" y="1579563"/>
            <a:ext cx="1828800" cy="425450"/>
            <a:chOff x="3792" y="1056"/>
            <a:chExt cx="1152" cy="192"/>
          </a:xfrm>
        </p:grpSpPr>
        <p:sp>
          <p:nvSpPr>
            <p:cNvPr id="123011" name="Rectangle 65"/>
            <p:cNvSpPr>
              <a:spLocks noChangeArrowheads="1"/>
            </p:cNvSpPr>
            <p:nvPr/>
          </p:nvSpPr>
          <p:spPr bwMode="auto">
            <a:xfrm>
              <a:off x="3792" y="1056"/>
              <a:ext cx="336"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IP</a:t>
              </a:r>
            </a:p>
            <a:p>
              <a:pPr algn="ctr" eaLnBrk="1" hangingPunct="1"/>
              <a:r>
                <a:rPr lang="en-US" altLang="en-US" sz="1000">
                  <a:solidFill>
                    <a:srgbClr val="000000"/>
                  </a:solidFill>
                  <a:latin typeface="Arial" pitchFamily="34" charset="0"/>
                </a:rPr>
                <a:t>header</a:t>
              </a:r>
            </a:p>
          </p:txBody>
        </p:sp>
        <p:sp>
          <p:nvSpPr>
            <p:cNvPr id="123012" name="Rectangle 66"/>
            <p:cNvSpPr>
              <a:spLocks noChangeArrowheads="1"/>
            </p:cNvSpPr>
            <p:nvPr/>
          </p:nvSpPr>
          <p:spPr bwMode="auto">
            <a:xfrm>
              <a:off x="4128" y="1056"/>
              <a:ext cx="336"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IPsec</a:t>
              </a:r>
            </a:p>
            <a:p>
              <a:pPr algn="ctr" eaLnBrk="1" hangingPunct="1"/>
              <a:r>
                <a:rPr lang="en-US" altLang="en-US" sz="1000">
                  <a:solidFill>
                    <a:srgbClr val="000000"/>
                  </a:solidFill>
                  <a:latin typeface="Arial" pitchFamily="34" charset="0"/>
                </a:rPr>
                <a:t>header</a:t>
              </a:r>
            </a:p>
          </p:txBody>
        </p:sp>
        <p:sp>
          <p:nvSpPr>
            <p:cNvPr id="123013" name="Rectangle 67"/>
            <p:cNvSpPr>
              <a:spLocks noChangeArrowheads="1"/>
            </p:cNvSpPr>
            <p:nvPr/>
          </p:nvSpPr>
          <p:spPr bwMode="auto">
            <a:xfrm>
              <a:off x="4464" y="1056"/>
              <a:ext cx="480"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Secure</a:t>
              </a:r>
            </a:p>
            <a:p>
              <a:pPr algn="ctr" eaLnBrk="1" hangingPunct="1"/>
              <a:r>
                <a:rPr lang="en-US" altLang="en-US" sz="1000">
                  <a:solidFill>
                    <a:srgbClr val="000000"/>
                  </a:solidFill>
                  <a:latin typeface="Arial" pitchFamily="34" charset="0"/>
                </a:rPr>
                <a:t>payload</a:t>
              </a:r>
            </a:p>
          </p:txBody>
        </p:sp>
      </p:grpSp>
      <p:grpSp>
        <p:nvGrpSpPr>
          <p:cNvPr id="122891" name="Group 68"/>
          <p:cNvGrpSpPr>
            <a:grpSpLocks/>
          </p:cNvGrpSpPr>
          <p:nvPr/>
        </p:nvGrpSpPr>
        <p:grpSpPr bwMode="auto">
          <a:xfrm rot="-4660239">
            <a:off x="691357" y="2837656"/>
            <a:ext cx="1828800" cy="385763"/>
            <a:chOff x="3792" y="1056"/>
            <a:chExt cx="1152" cy="192"/>
          </a:xfrm>
        </p:grpSpPr>
        <p:sp>
          <p:nvSpPr>
            <p:cNvPr id="123008" name="Rectangle 69"/>
            <p:cNvSpPr>
              <a:spLocks noChangeArrowheads="1"/>
            </p:cNvSpPr>
            <p:nvPr/>
          </p:nvSpPr>
          <p:spPr bwMode="auto">
            <a:xfrm>
              <a:off x="3792" y="1056"/>
              <a:ext cx="336"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IP</a:t>
              </a:r>
            </a:p>
            <a:p>
              <a:pPr algn="ctr" eaLnBrk="1" hangingPunct="1"/>
              <a:r>
                <a:rPr lang="en-US" altLang="en-US" sz="1000">
                  <a:solidFill>
                    <a:srgbClr val="000000"/>
                  </a:solidFill>
                  <a:latin typeface="Arial" pitchFamily="34" charset="0"/>
                </a:rPr>
                <a:t>header</a:t>
              </a:r>
            </a:p>
          </p:txBody>
        </p:sp>
        <p:sp>
          <p:nvSpPr>
            <p:cNvPr id="123009" name="Rectangle 70"/>
            <p:cNvSpPr>
              <a:spLocks noChangeArrowheads="1"/>
            </p:cNvSpPr>
            <p:nvPr/>
          </p:nvSpPr>
          <p:spPr bwMode="auto">
            <a:xfrm>
              <a:off x="4128" y="1056"/>
              <a:ext cx="336"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IPsec</a:t>
              </a:r>
            </a:p>
            <a:p>
              <a:pPr algn="ctr" eaLnBrk="1" hangingPunct="1"/>
              <a:r>
                <a:rPr lang="en-US" altLang="en-US" sz="1000">
                  <a:solidFill>
                    <a:srgbClr val="000000"/>
                  </a:solidFill>
                  <a:latin typeface="Arial" pitchFamily="34" charset="0"/>
                </a:rPr>
                <a:t>header</a:t>
              </a:r>
            </a:p>
          </p:txBody>
        </p:sp>
        <p:sp>
          <p:nvSpPr>
            <p:cNvPr id="123010" name="Rectangle 71"/>
            <p:cNvSpPr>
              <a:spLocks noChangeArrowheads="1"/>
            </p:cNvSpPr>
            <p:nvPr/>
          </p:nvSpPr>
          <p:spPr bwMode="auto">
            <a:xfrm>
              <a:off x="4464" y="1056"/>
              <a:ext cx="480"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Secure</a:t>
              </a:r>
            </a:p>
            <a:p>
              <a:pPr algn="ctr" eaLnBrk="1" hangingPunct="1"/>
              <a:r>
                <a:rPr lang="en-US" altLang="en-US" sz="1000">
                  <a:solidFill>
                    <a:srgbClr val="000000"/>
                  </a:solidFill>
                  <a:latin typeface="Arial" pitchFamily="34" charset="0"/>
                </a:rPr>
                <a:t>payload</a:t>
              </a:r>
            </a:p>
          </p:txBody>
        </p:sp>
      </p:grpSp>
      <p:grpSp>
        <p:nvGrpSpPr>
          <p:cNvPr id="122892" name="Group 72"/>
          <p:cNvGrpSpPr>
            <a:grpSpLocks/>
          </p:cNvGrpSpPr>
          <p:nvPr/>
        </p:nvGrpSpPr>
        <p:grpSpPr bwMode="auto">
          <a:xfrm rot="3745751">
            <a:off x="3876675" y="2844800"/>
            <a:ext cx="1828800" cy="406400"/>
            <a:chOff x="3792" y="1056"/>
            <a:chExt cx="1152" cy="192"/>
          </a:xfrm>
        </p:grpSpPr>
        <p:sp>
          <p:nvSpPr>
            <p:cNvPr id="123005" name="Rectangle 73"/>
            <p:cNvSpPr>
              <a:spLocks noChangeArrowheads="1"/>
            </p:cNvSpPr>
            <p:nvPr/>
          </p:nvSpPr>
          <p:spPr bwMode="auto">
            <a:xfrm>
              <a:off x="3792" y="1056"/>
              <a:ext cx="336"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IP</a:t>
              </a:r>
            </a:p>
            <a:p>
              <a:pPr algn="ctr" eaLnBrk="1" hangingPunct="1"/>
              <a:r>
                <a:rPr lang="en-US" altLang="en-US" sz="1000">
                  <a:solidFill>
                    <a:srgbClr val="000000"/>
                  </a:solidFill>
                  <a:latin typeface="Arial" pitchFamily="34" charset="0"/>
                </a:rPr>
                <a:t>header</a:t>
              </a:r>
            </a:p>
          </p:txBody>
        </p:sp>
        <p:sp>
          <p:nvSpPr>
            <p:cNvPr id="123006" name="Rectangle 74"/>
            <p:cNvSpPr>
              <a:spLocks noChangeArrowheads="1"/>
            </p:cNvSpPr>
            <p:nvPr/>
          </p:nvSpPr>
          <p:spPr bwMode="auto">
            <a:xfrm>
              <a:off x="4128" y="1056"/>
              <a:ext cx="336"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IPsec</a:t>
              </a:r>
            </a:p>
            <a:p>
              <a:pPr algn="ctr" eaLnBrk="1" hangingPunct="1"/>
              <a:r>
                <a:rPr lang="en-US" altLang="en-US" sz="1000">
                  <a:solidFill>
                    <a:srgbClr val="000000"/>
                  </a:solidFill>
                  <a:latin typeface="Arial" pitchFamily="34" charset="0"/>
                </a:rPr>
                <a:t>header</a:t>
              </a:r>
            </a:p>
          </p:txBody>
        </p:sp>
        <p:sp>
          <p:nvSpPr>
            <p:cNvPr id="123007" name="Rectangle 75"/>
            <p:cNvSpPr>
              <a:spLocks noChangeArrowheads="1"/>
            </p:cNvSpPr>
            <p:nvPr/>
          </p:nvSpPr>
          <p:spPr bwMode="auto">
            <a:xfrm>
              <a:off x="4464" y="1056"/>
              <a:ext cx="480"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Secure</a:t>
              </a:r>
            </a:p>
            <a:p>
              <a:pPr algn="ctr" eaLnBrk="1" hangingPunct="1"/>
              <a:r>
                <a:rPr lang="en-US" altLang="en-US" sz="1000">
                  <a:solidFill>
                    <a:srgbClr val="000000"/>
                  </a:solidFill>
                  <a:latin typeface="Arial" pitchFamily="34" charset="0"/>
                </a:rPr>
                <a:t>payload</a:t>
              </a:r>
            </a:p>
          </p:txBody>
        </p:sp>
      </p:grpSp>
      <p:grpSp>
        <p:nvGrpSpPr>
          <p:cNvPr id="122893" name="Group 76"/>
          <p:cNvGrpSpPr>
            <a:grpSpLocks/>
          </p:cNvGrpSpPr>
          <p:nvPr/>
        </p:nvGrpSpPr>
        <p:grpSpPr bwMode="auto">
          <a:xfrm rot="-3587012">
            <a:off x="252413" y="4467225"/>
            <a:ext cx="1295400" cy="361950"/>
            <a:chOff x="4320" y="1728"/>
            <a:chExt cx="816" cy="192"/>
          </a:xfrm>
        </p:grpSpPr>
        <p:sp>
          <p:nvSpPr>
            <p:cNvPr id="123003" name="Rectangle 77"/>
            <p:cNvSpPr>
              <a:spLocks noChangeArrowheads="1"/>
            </p:cNvSpPr>
            <p:nvPr/>
          </p:nvSpPr>
          <p:spPr bwMode="auto">
            <a:xfrm>
              <a:off x="4320" y="1728"/>
              <a:ext cx="336"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IP</a:t>
              </a:r>
            </a:p>
            <a:p>
              <a:pPr algn="ctr" eaLnBrk="1" hangingPunct="1"/>
              <a:r>
                <a:rPr lang="en-US" altLang="en-US" sz="1000">
                  <a:solidFill>
                    <a:srgbClr val="000000"/>
                  </a:solidFill>
                  <a:latin typeface="Arial" pitchFamily="34" charset="0"/>
                </a:rPr>
                <a:t>header</a:t>
              </a:r>
            </a:p>
          </p:txBody>
        </p:sp>
        <p:sp>
          <p:nvSpPr>
            <p:cNvPr id="123004" name="Rectangle 78"/>
            <p:cNvSpPr>
              <a:spLocks noChangeArrowheads="1"/>
            </p:cNvSpPr>
            <p:nvPr/>
          </p:nvSpPr>
          <p:spPr bwMode="auto">
            <a:xfrm>
              <a:off x="4656" y="1728"/>
              <a:ext cx="480"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payload</a:t>
              </a:r>
            </a:p>
          </p:txBody>
        </p:sp>
      </p:grpSp>
      <p:grpSp>
        <p:nvGrpSpPr>
          <p:cNvPr id="122894" name="Group 79"/>
          <p:cNvGrpSpPr>
            <a:grpSpLocks/>
          </p:cNvGrpSpPr>
          <p:nvPr/>
        </p:nvGrpSpPr>
        <p:grpSpPr bwMode="auto">
          <a:xfrm rot="3125522">
            <a:off x="5576888" y="4502150"/>
            <a:ext cx="1295400" cy="406400"/>
            <a:chOff x="4320" y="1728"/>
            <a:chExt cx="816" cy="192"/>
          </a:xfrm>
        </p:grpSpPr>
        <p:sp>
          <p:nvSpPr>
            <p:cNvPr id="123001" name="Rectangle 80"/>
            <p:cNvSpPr>
              <a:spLocks noChangeArrowheads="1"/>
            </p:cNvSpPr>
            <p:nvPr/>
          </p:nvSpPr>
          <p:spPr bwMode="auto">
            <a:xfrm>
              <a:off x="4320" y="1728"/>
              <a:ext cx="336"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IP</a:t>
              </a:r>
            </a:p>
            <a:p>
              <a:pPr algn="ctr" eaLnBrk="1" hangingPunct="1"/>
              <a:r>
                <a:rPr lang="en-US" altLang="en-US" sz="1000">
                  <a:solidFill>
                    <a:srgbClr val="000000"/>
                  </a:solidFill>
                  <a:latin typeface="Arial" pitchFamily="34" charset="0"/>
                </a:rPr>
                <a:t>header</a:t>
              </a:r>
            </a:p>
          </p:txBody>
        </p:sp>
        <p:sp>
          <p:nvSpPr>
            <p:cNvPr id="123002" name="Rectangle 81"/>
            <p:cNvSpPr>
              <a:spLocks noChangeArrowheads="1"/>
            </p:cNvSpPr>
            <p:nvPr/>
          </p:nvSpPr>
          <p:spPr bwMode="auto">
            <a:xfrm>
              <a:off x="4656" y="1728"/>
              <a:ext cx="480" cy="192"/>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000">
                  <a:solidFill>
                    <a:srgbClr val="000000"/>
                  </a:solidFill>
                  <a:latin typeface="Arial" pitchFamily="34" charset="0"/>
                </a:rPr>
                <a:t>payload</a:t>
              </a:r>
            </a:p>
          </p:txBody>
        </p:sp>
      </p:grpSp>
      <p:sp>
        <p:nvSpPr>
          <p:cNvPr id="122895" name="Text Box 82"/>
          <p:cNvSpPr txBox="1">
            <a:spLocks noChangeArrowheads="1"/>
          </p:cNvSpPr>
          <p:nvPr/>
        </p:nvSpPr>
        <p:spPr bwMode="auto">
          <a:xfrm>
            <a:off x="1003300" y="6297613"/>
            <a:ext cx="154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cs typeface="Arial" pitchFamily="34" charset="0"/>
              </a:rPr>
              <a:t>headquarters</a:t>
            </a:r>
          </a:p>
        </p:txBody>
      </p:sp>
      <p:sp>
        <p:nvSpPr>
          <p:cNvPr id="122896" name="Text Box 83"/>
          <p:cNvSpPr txBox="1">
            <a:spLocks noChangeArrowheads="1"/>
          </p:cNvSpPr>
          <p:nvPr/>
        </p:nvSpPr>
        <p:spPr bwMode="auto">
          <a:xfrm>
            <a:off x="5102225" y="6034088"/>
            <a:ext cx="1641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rPr>
              <a:t>branch office</a:t>
            </a:r>
          </a:p>
        </p:txBody>
      </p:sp>
      <p:sp>
        <p:nvSpPr>
          <p:cNvPr id="122897" name="Text Box 84"/>
          <p:cNvSpPr txBox="1">
            <a:spLocks noChangeArrowheads="1"/>
          </p:cNvSpPr>
          <p:nvPr/>
        </p:nvSpPr>
        <p:spPr bwMode="auto">
          <a:xfrm>
            <a:off x="7177088" y="2601913"/>
            <a:ext cx="1419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cs typeface="Arial" pitchFamily="34" charset="0"/>
              </a:rPr>
              <a:t>salesperson</a:t>
            </a:r>
            <a:br>
              <a:rPr lang="en-US" altLang="en-US" sz="1800">
                <a:solidFill>
                  <a:srgbClr val="000000"/>
                </a:solidFill>
                <a:latin typeface="Arial" pitchFamily="34" charset="0"/>
                <a:cs typeface="Arial" pitchFamily="34" charset="0"/>
              </a:rPr>
            </a:br>
            <a:r>
              <a:rPr lang="en-US" altLang="en-US" sz="1800">
                <a:solidFill>
                  <a:srgbClr val="000000"/>
                </a:solidFill>
                <a:latin typeface="Arial" pitchFamily="34" charset="0"/>
                <a:cs typeface="Arial" pitchFamily="34" charset="0"/>
              </a:rPr>
              <a:t>in hotel</a:t>
            </a:r>
          </a:p>
        </p:txBody>
      </p:sp>
      <p:sp>
        <p:nvSpPr>
          <p:cNvPr id="122898" name="Text Box 104"/>
          <p:cNvSpPr txBox="1">
            <a:spLocks noChangeArrowheads="1"/>
          </p:cNvSpPr>
          <p:nvPr/>
        </p:nvSpPr>
        <p:spPr bwMode="auto">
          <a:xfrm>
            <a:off x="7329488" y="1373188"/>
            <a:ext cx="10572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cs typeface="Arial" pitchFamily="34" charset="0"/>
              </a:rPr>
              <a:t>laptop </a:t>
            </a:r>
          </a:p>
          <a:p>
            <a:pPr eaLnBrk="1" hangingPunct="1"/>
            <a:r>
              <a:rPr lang="en-US" altLang="en-US" sz="1800">
                <a:solidFill>
                  <a:srgbClr val="000000"/>
                </a:solidFill>
                <a:latin typeface="Arial" pitchFamily="34" charset="0"/>
                <a:cs typeface="Arial" pitchFamily="34" charset="0"/>
              </a:rPr>
              <a:t>w/ IPsec</a:t>
            </a:r>
          </a:p>
        </p:txBody>
      </p:sp>
      <p:sp>
        <p:nvSpPr>
          <p:cNvPr id="122899" name="Text Box 105"/>
          <p:cNvSpPr txBox="1">
            <a:spLocks noChangeArrowheads="1"/>
          </p:cNvSpPr>
          <p:nvPr/>
        </p:nvSpPr>
        <p:spPr bwMode="auto">
          <a:xfrm>
            <a:off x="1816100" y="3497263"/>
            <a:ext cx="1736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cs typeface="Arial" pitchFamily="34" charset="0"/>
              </a:rPr>
              <a:t>router w/</a:t>
            </a:r>
          </a:p>
          <a:p>
            <a:pPr eaLnBrk="1" hangingPunct="1"/>
            <a:r>
              <a:rPr lang="en-US" altLang="en-US" sz="1800">
                <a:solidFill>
                  <a:srgbClr val="000000"/>
                </a:solidFill>
                <a:latin typeface="Arial" pitchFamily="34" charset="0"/>
                <a:cs typeface="Arial" pitchFamily="34" charset="0"/>
              </a:rPr>
              <a:t>IPv4 and IPsec</a:t>
            </a:r>
          </a:p>
        </p:txBody>
      </p:sp>
      <p:grpSp>
        <p:nvGrpSpPr>
          <p:cNvPr id="122900" name="Group 542"/>
          <p:cNvGrpSpPr>
            <a:grpSpLocks/>
          </p:cNvGrpSpPr>
          <p:nvPr/>
        </p:nvGrpSpPr>
        <p:grpSpPr bwMode="auto">
          <a:xfrm>
            <a:off x="1236663" y="5454650"/>
            <a:ext cx="762000" cy="779463"/>
            <a:chOff x="-44" y="1473"/>
            <a:chExt cx="981" cy="1105"/>
          </a:xfrm>
        </p:grpSpPr>
        <p:pic>
          <p:nvPicPr>
            <p:cNvPr id="122999" name="Picture 5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0"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nvGrpSpPr>
          <p:cNvPr id="122901" name="Group 542"/>
          <p:cNvGrpSpPr>
            <a:grpSpLocks/>
          </p:cNvGrpSpPr>
          <p:nvPr/>
        </p:nvGrpSpPr>
        <p:grpSpPr bwMode="auto">
          <a:xfrm>
            <a:off x="2089150" y="5467350"/>
            <a:ext cx="760413" cy="777875"/>
            <a:chOff x="-44" y="1473"/>
            <a:chExt cx="981" cy="1105"/>
          </a:xfrm>
        </p:grpSpPr>
        <p:pic>
          <p:nvPicPr>
            <p:cNvPr id="122997" name="Picture 5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8"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nvGrpSpPr>
          <p:cNvPr id="122902" name="Group 542"/>
          <p:cNvGrpSpPr>
            <a:grpSpLocks/>
          </p:cNvGrpSpPr>
          <p:nvPr/>
        </p:nvGrpSpPr>
        <p:grpSpPr bwMode="auto">
          <a:xfrm>
            <a:off x="5962650" y="5372100"/>
            <a:ext cx="762000" cy="779463"/>
            <a:chOff x="-44" y="1473"/>
            <a:chExt cx="981" cy="1105"/>
          </a:xfrm>
        </p:grpSpPr>
        <p:pic>
          <p:nvPicPr>
            <p:cNvPr id="122995" name="Picture 5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6"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nvGrpSpPr>
          <p:cNvPr id="122903" name="Group 249"/>
          <p:cNvGrpSpPr>
            <a:grpSpLocks/>
          </p:cNvGrpSpPr>
          <p:nvPr/>
        </p:nvGrpSpPr>
        <p:grpSpPr bwMode="auto">
          <a:xfrm>
            <a:off x="5087938" y="5110163"/>
            <a:ext cx="400050" cy="819150"/>
            <a:chOff x="4140" y="429"/>
            <a:chExt cx="1425" cy="2396"/>
          </a:xfrm>
        </p:grpSpPr>
        <p:sp>
          <p:nvSpPr>
            <p:cNvPr id="122963" name="Freeform 250"/>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86101" name="Rectangle 251"/>
            <p:cNvSpPr>
              <a:spLocks noChangeArrowheads="1"/>
            </p:cNvSpPr>
            <p:nvPr/>
          </p:nvSpPr>
          <p:spPr bwMode="auto">
            <a:xfrm>
              <a:off x="4208"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122965" name="Freeform 252"/>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2966" name="Freeform 253"/>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86104" name="Rectangle 254"/>
            <p:cNvSpPr>
              <a:spLocks noChangeArrowheads="1"/>
            </p:cNvSpPr>
            <p:nvPr/>
          </p:nvSpPr>
          <p:spPr bwMode="auto">
            <a:xfrm>
              <a:off x="4214" y="694"/>
              <a:ext cx="594"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nvGrpSpPr>
            <p:cNvPr id="122968" name="Group 255"/>
            <p:cNvGrpSpPr>
              <a:grpSpLocks/>
            </p:cNvGrpSpPr>
            <p:nvPr/>
          </p:nvGrpSpPr>
          <p:grpSpPr bwMode="auto">
            <a:xfrm>
              <a:off x="4749" y="668"/>
              <a:ext cx="581" cy="145"/>
              <a:chOff x="614" y="2568"/>
              <a:chExt cx="725" cy="139"/>
            </a:xfrm>
          </p:grpSpPr>
          <p:sp>
            <p:nvSpPr>
              <p:cNvPr id="86130" name="AutoShape 256"/>
              <p:cNvSpPr>
                <a:spLocks noChangeArrowheads="1"/>
              </p:cNvSpPr>
              <p:nvPr/>
            </p:nvSpPr>
            <p:spPr bwMode="auto">
              <a:xfrm>
                <a:off x="616" y="2566"/>
                <a:ext cx="720" cy="14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131" name="AutoShape 257"/>
              <p:cNvSpPr>
                <a:spLocks noChangeArrowheads="1"/>
              </p:cNvSpPr>
              <p:nvPr/>
            </p:nvSpPr>
            <p:spPr bwMode="auto">
              <a:xfrm>
                <a:off x="630" y="2584"/>
                <a:ext cx="68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sp>
          <p:nvSpPr>
            <p:cNvPr id="86106" name="Rectangle 258"/>
            <p:cNvSpPr>
              <a:spLocks noChangeArrowheads="1"/>
            </p:cNvSpPr>
            <p:nvPr/>
          </p:nvSpPr>
          <p:spPr bwMode="auto">
            <a:xfrm>
              <a:off x="4225" y="1019"/>
              <a:ext cx="594"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nvGrpSpPr>
            <p:cNvPr id="122970" name="Group 259"/>
            <p:cNvGrpSpPr>
              <a:grpSpLocks/>
            </p:cNvGrpSpPr>
            <p:nvPr/>
          </p:nvGrpSpPr>
          <p:grpSpPr bwMode="auto">
            <a:xfrm>
              <a:off x="4747" y="994"/>
              <a:ext cx="581" cy="134"/>
              <a:chOff x="614" y="2568"/>
              <a:chExt cx="725" cy="139"/>
            </a:xfrm>
          </p:grpSpPr>
          <p:sp>
            <p:nvSpPr>
              <p:cNvPr id="86128" name="AutoShape 260"/>
              <p:cNvSpPr>
                <a:spLocks noChangeArrowheads="1"/>
              </p:cNvSpPr>
              <p:nvPr/>
            </p:nvSpPr>
            <p:spPr bwMode="auto">
              <a:xfrm>
                <a:off x="612" y="2570"/>
                <a:ext cx="727"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129" name="AutoShape 261"/>
              <p:cNvSpPr>
                <a:spLocks noChangeArrowheads="1"/>
              </p:cNvSpPr>
              <p:nvPr/>
            </p:nvSpPr>
            <p:spPr bwMode="auto">
              <a:xfrm>
                <a:off x="626" y="2584"/>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sp>
          <p:nvSpPr>
            <p:cNvPr id="86108" name="Rectangle 262"/>
            <p:cNvSpPr>
              <a:spLocks noChangeArrowheads="1"/>
            </p:cNvSpPr>
            <p:nvPr/>
          </p:nvSpPr>
          <p:spPr bwMode="auto">
            <a:xfrm>
              <a:off x="4219" y="1358"/>
              <a:ext cx="594"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109" name="Rectangle 263"/>
            <p:cNvSpPr>
              <a:spLocks noChangeArrowheads="1"/>
            </p:cNvSpPr>
            <p:nvPr/>
          </p:nvSpPr>
          <p:spPr bwMode="auto">
            <a:xfrm>
              <a:off x="4230" y="1655"/>
              <a:ext cx="594"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nvGrpSpPr>
            <p:cNvPr id="122973" name="Group 264"/>
            <p:cNvGrpSpPr>
              <a:grpSpLocks/>
            </p:cNvGrpSpPr>
            <p:nvPr/>
          </p:nvGrpSpPr>
          <p:grpSpPr bwMode="auto">
            <a:xfrm>
              <a:off x="4735" y="1627"/>
              <a:ext cx="582" cy="151"/>
              <a:chOff x="614" y="2568"/>
              <a:chExt cx="725" cy="139"/>
            </a:xfrm>
          </p:grpSpPr>
          <p:sp>
            <p:nvSpPr>
              <p:cNvPr id="86126" name="AutoShape 265"/>
              <p:cNvSpPr>
                <a:spLocks noChangeArrowheads="1"/>
              </p:cNvSpPr>
              <p:nvPr/>
            </p:nvSpPr>
            <p:spPr bwMode="auto">
              <a:xfrm>
                <a:off x="612" y="2568"/>
                <a:ext cx="726" cy="14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127" name="AutoShape 266"/>
              <p:cNvSpPr>
                <a:spLocks noChangeArrowheads="1"/>
              </p:cNvSpPr>
              <p:nvPr/>
            </p:nvSpPr>
            <p:spPr bwMode="auto">
              <a:xfrm>
                <a:off x="627" y="2585"/>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sp>
          <p:nvSpPr>
            <p:cNvPr id="122974" name="Freeform 267"/>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nvGrpSpPr>
            <p:cNvPr id="122975" name="Group 268"/>
            <p:cNvGrpSpPr>
              <a:grpSpLocks/>
            </p:cNvGrpSpPr>
            <p:nvPr/>
          </p:nvGrpSpPr>
          <p:grpSpPr bwMode="auto">
            <a:xfrm>
              <a:off x="4739" y="1327"/>
              <a:ext cx="582" cy="139"/>
              <a:chOff x="614" y="2568"/>
              <a:chExt cx="725" cy="139"/>
            </a:xfrm>
          </p:grpSpPr>
          <p:sp>
            <p:nvSpPr>
              <p:cNvPr id="86124" name="AutoShape 269"/>
              <p:cNvSpPr>
                <a:spLocks noChangeArrowheads="1"/>
              </p:cNvSpPr>
              <p:nvPr/>
            </p:nvSpPr>
            <p:spPr bwMode="auto">
              <a:xfrm>
                <a:off x="615" y="2566"/>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125" name="AutoShape 270"/>
              <p:cNvSpPr>
                <a:spLocks noChangeArrowheads="1"/>
              </p:cNvSpPr>
              <p:nvPr/>
            </p:nvSpPr>
            <p:spPr bwMode="auto">
              <a:xfrm>
                <a:off x="629" y="2580"/>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sp>
          <p:nvSpPr>
            <p:cNvPr id="86113" name="Rectangle 271"/>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122977" name="Freeform 272"/>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2978" name="Freeform 273"/>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86116" name="Oval 274"/>
            <p:cNvSpPr>
              <a:spLocks noChangeArrowheads="1"/>
            </p:cNvSpPr>
            <p:nvPr/>
          </p:nvSpPr>
          <p:spPr bwMode="auto">
            <a:xfrm>
              <a:off x="5520" y="2611"/>
              <a:ext cx="45"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122980" name="Freeform 275"/>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86118" name="AutoShape 276"/>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119" name="AutoShape 277"/>
            <p:cNvSpPr>
              <a:spLocks noChangeArrowheads="1"/>
            </p:cNvSpPr>
            <p:nvPr/>
          </p:nvSpPr>
          <p:spPr bwMode="auto">
            <a:xfrm>
              <a:off x="4208" y="2709"/>
              <a:ext cx="1069"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120" name="Oval 278"/>
            <p:cNvSpPr>
              <a:spLocks noChangeArrowheads="1"/>
            </p:cNvSpPr>
            <p:nvPr/>
          </p:nvSpPr>
          <p:spPr bwMode="auto">
            <a:xfrm>
              <a:off x="4310" y="2384"/>
              <a:ext cx="158"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121" name="Oval 279"/>
            <p:cNvSpPr>
              <a:spLocks noChangeArrowheads="1"/>
            </p:cNvSpPr>
            <p:nvPr/>
          </p:nvSpPr>
          <p:spPr bwMode="auto">
            <a:xfrm>
              <a:off x="4485" y="2384"/>
              <a:ext cx="158"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000">
                <a:solidFill>
                  <a:srgbClr val="FF0000"/>
                </a:solidFill>
                <a:latin typeface="Comic Sans MS" charset="0"/>
                <a:ea typeface="ＭＳ Ｐゴシック" charset="0"/>
              </a:endParaRPr>
            </a:p>
          </p:txBody>
        </p:sp>
        <p:sp>
          <p:nvSpPr>
            <p:cNvPr id="86122" name="Oval 280"/>
            <p:cNvSpPr>
              <a:spLocks noChangeArrowheads="1"/>
            </p:cNvSpPr>
            <p:nvPr/>
          </p:nvSpPr>
          <p:spPr bwMode="auto">
            <a:xfrm>
              <a:off x="4660" y="2379"/>
              <a:ext cx="158"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123" name="Rectangle 281"/>
            <p:cNvSpPr>
              <a:spLocks noChangeArrowheads="1"/>
            </p:cNvSpPr>
            <p:nvPr/>
          </p:nvSpPr>
          <p:spPr bwMode="auto">
            <a:xfrm>
              <a:off x="5062" y="1836"/>
              <a:ext cx="85" cy="76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grpSp>
        <p:nvGrpSpPr>
          <p:cNvPr id="122904" name="Group 249"/>
          <p:cNvGrpSpPr>
            <a:grpSpLocks/>
          </p:cNvGrpSpPr>
          <p:nvPr/>
        </p:nvGrpSpPr>
        <p:grpSpPr bwMode="auto">
          <a:xfrm>
            <a:off x="733425" y="5391150"/>
            <a:ext cx="398463" cy="820738"/>
            <a:chOff x="4140" y="429"/>
            <a:chExt cx="1425" cy="2396"/>
          </a:xfrm>
        </p:grpSpPr>
        <p:sp>
          <p:nvSpPr>
            <p:cNvPr id="122931" name="Freeform 250"/>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86069" name="Rectangle 251"/>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122933" name="Freeform 252"/>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2934" name="Freeform 253"/>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86072" name="Rectangle 254"/>
            <p:cNvSpPr>
              <a:spLocks noChangeArrowheads="1"/>
            </p:cNvSpPr>
            <p:nvPr/>
          </p:nvSpPr>
          <p:spPr bwMode="auto">
            <a:xfrm>
              <a:off x="4214" y="693"/>
              <a:ext cx="596"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nvGrpSpPr>
            <p:cNvPr id="122936" name="Group 255"/>
            <p:cNvGrpSpPr>
              <a:grpSpLocks/>
            </p:cNvGrpSpPr>
            <p:nvPr/>
          </p:nvGrpSpPr>
          <p:grpSpPr bwMode="auto">
            <a:xfrm>
              <a:off x="4749" y="668"/>
              <a:ext cx="581" cy="145"/>
              <a:chOff x="614" y="2568"/>
              <a:chExt cx="725" cy="139"/>
            </a:xfrm>
          </p:grpSpPr>
          <p:sp>
            <p:nvSpPr>
              <p:cNvPr id="86098" name="AutoShape 256"/>
              <p:cNvSpPr>
                <a:spLocks noChangeArrowheads="1"/>
              </p:cNvSpPr>
              <p:nvPr/>
            </p:nvSpPr>
            <p:spPr bwMode="auto">
              <a:xfrm>
                <a:off x="612" y="2570"/>
                <a:ext cx="730"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099" name="AutoShape 257"/>
              <p:cNvSpPr>
                <a:spLocks noChangeArrowheads="1"/>
              </p:cNvSpPr>
              <p:nvPr/>
            </p:nvSpPr>
            <p:spPr bwMode="auto">
              <a:xfrm>
                <a:off x="626" y="2588"/>
                <a:ext cx="694"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sp>
          <p:nvSpPr>
            <p:cNvPr id="86074" name="Rectangle 258"/>
            <p:cNvSpPr>
              <a:spLocks noChangeArrowheads="1"/>
            </p:cNvSpPr>
            <p:nvPr/>
          </p:nvSpPr>
          <p:spPr bwMode="auto">
            <a:xfrm>
              <a:off x="4225" y="1018"/>
              <a:ext cx="596"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nvGrpSpPr>
            <p:cNvPr id="122938" name="Group 259"/>
            <p:cNvGrpSpPr>
              <a:grpSpLocks/>
            </p:cNvGrpSpPr>
            <p:nvPr/>
          </p:nvGrpSpPr>
          <p:grpSpPr bwMode="auto">
            <a:xfrm>
              <a:off x="4747" y="994"/>
              <a:ext cx="581" cy="134"/>
              <a:chOff x="614" y="2568"/>
              <a:chExt cx="725" cy="139"/>
            </a:xfrm>
          </p:grpSpPr>
          <p:sp>
            <p:nvSpPr>
              <p:cNvPr id="86096" name="AutoShape 260"/>
              <p:cNvSpPr>
                <a:spLocks noChangeArrowheads="1"/>
              </p:cNvSpPr>
              <p:nvPr/>
            </p:nvSpPr>
            <p:spPr bwMode="auto">
              <a:xfrm>
                <a:off x="615" y="2568"/>
                <a:ext cx="723"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097" name="AutoShape 261"/>
              <p:cNvSpPr>
                <a:spLocks noChangeArrowheads="1"/>
              </p:cNvSpPr>
              <p:nvPr/>
            </p:nvSpPr>
            <p:spPr bwMode="auto">
              <a:xfrm>
                <a:off x="629" y="2583"/>
                <a:ext cx="687"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sp>
          <p:nvSpPr>
            <p:cNvPr id="86076" name="Rectangle 262"/>
            <p:cNvSpPr>
              <a:spLocks noChangeArrowheads="1"/>
            </p:cNvSpPr>
            <p:nvPr/>
          </p:nvSpPr>
          <p:spPr bwMode="auto">
            <a:xfrm>
              <a:off x="4219" y="1356"/>
              <a:ext cx="596"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077" name="Rectangle 263"/>
            <p:cNvSpPr>
              <a:spLocks noChangeArrowheads="1"/>
            </p:cNvSpPr>
            <p:nvPr/>
          </p:nvSpPr>
          <p:spPr bwMode="auto">
            <a:xfrm>
              <a:off x="4231" y="1657"/>
              <a:ext cx="590"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nvGrpSpPr>
            <p:cNvPr id="122941" name="Group 264"/>
            <p:cNvGrpSpPr>
              <a:grpSpLocks/>
            </p:cNvGrpSpPr>
            <p:nvPr/>
          </p:nvGrpSpPr>
          <p:grpSpPr bwMode="auto">
            <a:xfrm>
              <a:off x="4735" y="1627"/>
              <a:ext cx="582" cy="151"/>
              <a:chOff x="614" y="2568"/>
              <a:chExt cx="725" cy="139"/>
            </a:xfrm>
          </p:grpSpPr>
          <p:sp>
            <p:nvSpPr>
              <p:cNvPr id="86094" name="AutoShape 265"/>
              <p:cNvSpPr>
                <a:spLocks noChangeArrowheads="1"/>
              </p:cNvSpPr>
              <p:nvPr/>
            </p:nvSpPr>
            <p:spPr bwMode="auto">
              <a:xfrm>
                <a:off x="615" y="2570"/>
                <a:ext cx="721"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095" name="AutoShape 266"/>
              <p:cNvSpPr>
                <a:spLocks noChangeArrowheads="1"/>
              </p:cNvSpPr>
              <p:nvPr/>
            </p:nvSpPr>
            <p:spPr bwMode="auto">
              <a:xfrm>
                <a:off x="630" y="2587"/>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sp>
          <p:nvSpPr>
            <p:cNvPr id="122942" name="Freeform 267"/>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nvGrpSpPr>
            <p:cNvPr id="122943" name="Group 268"/>
            <p:cNvGrpSpPr>
              <a:grpSpLocks/>
            </p:cNvGrpSpPr>
            <p:nvPr/>
          </p:nvGrpSpPr>
          <p:grpSpPr bwMode="auto">
            <a:xfrm>
              <a:off x="4739" y="1327"/>
              <a:ext cx="582" cy="139"/>
              <a:chOff x="614" y="2568"/>
              <a:chExt cx="725" cy="139"/>
            </a:xfrm>
          </p:grpSpPr>
          <p:sp>
            <p:nvSpPr>
              <p:cNvPr id="86092" name="AutoShape 269"/>
              <p:cNvSpPr>
                <a:spLocks noChangeArrowheads="1"/>
              </p:cNvSpPr>
              <p:nvPr/>
            </p:nvSpPr>
            <p:spPr bwMode="auto">
              <a:xfrm>
                <a:off x="617" y="2569"/>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093" name="AutoShape 270"/>
              <p:cNvSpPr>
                <a:spLocks noChangeArrowheads="1"/>
              </p:cNvSpPr>
              <p:nvPr/>
            </p:nvSpPr>
            <p:spPr bwMode="auto">
              <a:xfrm>
                <a:off x="632" y="2583"/>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sp>
          <p:nvSpPr>
            <p:cNvPr id="86081" name="Rectangle 271"/>
            <p:cNvSpPr>
              <a:spLocks noChangeArrowheads="1"/>
            </p:cNvSpPr>
            <p:nvPr/>
          </p:nvSpPr>
          <p:spPr bwMode="auto">
            <a:xfrm>
              <a:off x="5253" y="429"/>
              <a:ext cx="6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122945" name="Freeform 272"/>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2946" name="Freeform 273"/>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86084" name="Oval 274"/>
            <p:cNvSpPr>
              <a:spLocks noChangeArrowheads="1"/>
            </p:cNvSpPr>
            <p:nvPr/>
          </p:nvSpPr>
          <p:spPr bwMode="auto">
            <a:xfrm>
              <a:off x="5520" y="2612"/>
              <a:ext cx="45"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122948" name="Freeform 275"/>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86086" name="AutoShape 276"/>
            <p:cNvSpPr>
              <a:spLocks noChangeArrowheads="1"/>
            </p:cNvSpPr>
            <p:nvPr/>
          </p:nvSpPr>
          <p:spPr bwMode="auto">
            <a:xfrm>
              <a:off x="4140" y="2677"/>
              <a:ext cx="1198"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087" name="AutoShape 277"/>
            <p:cNvSpPr>
              <a:spLocks noChangeArrowheads="1"/>
            </p:cNvSpPr>
            <p:nvPr/>
          </p:nvSpPr>
          <p:spPr bwMode="auto">
            <a:xfrm>
              <a:off x="4208" y="2709"/>
              <a:ext cx="1067"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088" name="Oval 278"/>
            <p:cNvSpPr>
              <a:spLocks noChangeArrowheads="1"/>
            </p:cNvSpPr>
            <p:nvPr/>
          </p:nvSpPr>
          <p:spPr bwMode="auto">
            <a:xfrm>
              <a:off x="4310" y="2385"/>
              <a:ext cx="153" cy="139"/>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089" name="Oval 279"/>
            <p:cNvSpPr>
              <a:spLocks noChangeArrowheads="1"/>
            </p:cNvSpPr>
            <p:nvPr/>
          </p:nvSpPr>
          <p:spPr bwMode="auto">
            <a:xfrm>
              <a:off x="4486" y="2385"/>
              <a:ext cx="159"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000">
                <a:solidFill>
                  <a:srgbClr val="FF0000"/>
                </a:solidFill>
                <a:latin typeface="Comic Sans MS" charset="0"/>
                <a:ea typeface="ＭＳ Ｐゴシック" charset="0"/>
              </a:endParaRPr>
            </a:p>
          </p:txBody>
        </p:sp>
        <p:sp>
          <p:nvSpPr>
            <p:cNvPr id="86090" name="Oval 280"/>
            <p:cNvSpPr>
              <a:spLocks noChangeArrowheads="1"/>
            </p:cNvSpPr>
            <p:nvPr/>
          </p:nvSpPr>
          <p:spPr bwMode="auto">
            <a:xfrm>
              <a:off x="4662" y="2380"/>
              <a:ext cx="159"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sp>
          <p:nvSpPr>
            <p:cNvPr id="86091" name="Rectangle 281"/>
            <p:cNvSpPr>
              <a:spLocks noChangeArrowheads="1"/>
            </p:cNvSpPr>
            <p:nvPr/>
          </p:nvSpPr>
          <p:spPr bwMode="auto">
            <a:xfrm>
              <a:off x="5060" y="1833"/>
              <a:ext cx="85"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a:solidFill>
                  <a:srgbClr val="000000"/>
                </a:solidFill>
                <a:latin typeface="Comic Sans MS" charset="0"/>
                <a:ea typeface="ＭＳ Ｐゴシック" charset="0"/>
              </a:endParaRPr>
            </a:p>
          </p:txBody>
        </p:sp>
      </p:grpSp>
      <p:grpSp>
        <p:nvGrpSpPr>
          <p:cNvPr id="122905" name="Group 332"/>
          <p:cNvGrpSpPr>
            <a:grpSpLocks/>
          </p:cNvGrpSpPr>
          <p:nvPr/>
        </p:nvGrpSpPr>
        <p:grpSpPr bwMode="auto">
          <a:xfrm>
            <a:off x="1366838" y="4092575"/>
            <a:ext cx="1146175" cy="473075"/>
            <a:chOff x="2356" y="1300"/>
            <a:chExt cx="555" cy="194"/>
          </a:xfrm>
        </p:grpSpPr>
        <p:sp>
          <p:nvSpPr>
            <p:cNvPr id="1229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229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229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22926" name="Group 329"/>
            <p:cNvGrpSpPr>
              <a:grpSpLocks/>
            </p:cNvGrpSpPr>
            <p:nvPr/>
          </p:nvGrpSpPr>
          <p:grpSpPr bwMode="auto">
            <a:xfrm>
              <a:off x="2468" y="1332"/>
              <a:ext cx="310" cy="60"/>
              <a:chOff x="2468" y="1332"/>
              <a:chExt cx="310" cy="60"/>
            </a:xfrm>
          </p:grpSpPr>
          <p:sp>
            <p:nvSpPr>
              <p:cNvPr id="122929"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2930"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86064"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86065"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grpSp>
      <p:grpSp>
        <p:nvGrpSpPr>
          <p:cNvPr id="122906" name="Group 332"/>
          <p:cNvGrpSpPr>
            <a:grpSpLocks/>
          </p:cNvGrpSpPr>
          <p:nvPr/>
        </p:nvGrpSpPr>
        <p:grpSpPr bwMode="auto">
          <a:xfrm>
            <a:off x="4251325" y="3954463"/>
            <a:ext cx="1146175" cy="473075"/>
            <a:chOff x="2356" y="1300"/>
            <a:chExt cx="555" cy="194"/>
          </a:xfrm>
        </p:grpSpPr>
        <p:sp>
          <p:nvSpPr>
            <p:cNvPr id="1229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229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229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22918" name="Group 329"/>
            <p:cNvGrpSpPr>
              <a:grpSpLocks/>
            </p:cNvGrpSpPr>
            <p:nvPr/>
          </p:nvGrpSpPr>
          <p:grpSpPr bwMode="auto">
            <a:xfrm>
              <a:off x="2468" y="1332"/>
              <a:ext cx="310" cy="60"/>
              <a:chOff x="2468" y="1332"/>
              <a:chExt cx="310" cy="60"/>
            </a:xfrm>
          </p:grpSpPr>
          <p:sp>
            <p:nvSpPr>
              <p:cNvPr id="122921"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2922"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86056"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86057"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grpSp>
      <p:sp>
        <p:nvSpPr>
          <p:cNvPr id="122907" name="Text Box 105"/>
          <p:cNvSpPr txBox="1">
            <a:spLocks noChangeArrowheads="1"/>
          </p:cNvSpPr>
          <p:nvPr/>
        </p:nvSpPr>
        <p:spPr bwMode="auto">
          <a:xfrm>
            <a:off x="5486400" y="3465513"/>
            <a:ext cx="1736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cs typeface="Arial" pitchFamily="34" charset="0"/>
              </a:rPr>
              <a:t>router w/</a:t>
            </a:r>
          </a:p>
          <a:p>
            <a:pPr eaLnBrk="1" hangingPunct="1"/>
            <a:r>
              <a:rPr lang="en-US" altLang="en-US" sz="1800">
                <a:solidFill>
                  <a:srgbClr val="000000"/>
                </a:solidFill>
                <a:latin typeface="Arial" pitchFamily="34" charset="0"/>
                <a:cs typeface="Arial" pitchFamily="34" charset="0"/>
              </a:rPr>
              <a:t>IPv4 and IPsec</a:t>
            </a:r>
          </a:p>
        </p:txBody>
      </p:sp>
      <p:grpSp>
        <p:nvGrpSpPr>
          <p:cNvPr id="122908" name="Group 356"/>
          <p:cNvGrpSpPr>
            <a:grpSpLocks/>
          </p:cNvGrpSpPr>
          <p:nvPr/>
        </p:nvGrpSpPr>
        <p:grpSpPr bwMode="auto">
          <a:xfrm>
            <a:off x="7337425" y="1806575"/>
            <a:ext cx="723900" cy="760413"/>
            <a:chOff x="313" y="1497"/>
            <a:chExt cx="1152" cy="1014"/>
          </a:xfrm>
        </p:grpSpPr>
        <p:pic>
          <p:nvPicPr>
            <p:cNvPr id="122913"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Picture 355"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2909" name="Freeform 2"/>
          <p:cNvSpPr>
            <a:spLocks/>
          </p:cNvSpPr>
          <p:nvPr/>
        </p:nvSpPr>
        <p:spPr bwMode="auto">
          <a:xfrm>
            <a:off x="1676400" y="1258888"/>
            <a:ext cx="2819400" cy="1162050"/>
          </a:xfrm>
          <a:custGeom>
            <a:avLst/>
            <a:gdLst>
              <a:gd name="T0" fmla="*/ 2147483647 w 1292"/>
              <a:gd name="T1" fmla="*/ 1715760 h 1255"/>
              <a:gd name="T2" fmla="*/ 819061886 w 1292"/>
              <a:gd name="T3" fmla="*/ 34315198 h 1255"/>
              <a:gd name="T4" fmla="*/ 680963659 w 1292"/>
              <a:gd name="T5" fmla="*/ 114955912 h 1255"/>
              <a:gd name="T6" fmla="*/ 1228592830 w 1292"/>
              <a:gd name="T7" fmla="*/ 181870547 h 1255"/>
              <a:gd name="T8" fmla="*/ 2147483647 w 1292"/>
              <a:gd name="T9" fmla="*/ 190449347 h 1255"/>
              <a:gd name="T10" fmla="*/ 2147483647 w 1292"/>
              <a:gd name="T11" fmla="*/ 247070349 h 1255"/>
              <a:gd name="T12" fmla="*/ 2147483647 w 1292"/>
              <a:gd name="T13" fmla="*/ 271090987 h 1255"/>
              <a:gd name="T14" fmla="*/ 2147483647 w 1292"/>
              <a:gd name="T15" fmla="*/ 223049710 h 1255"/>
              <a:gd name="T16" fmla="*/ 2147483647 w 1292"/>
              <a:gd name="T17" fmla="*/ 96940896 h 1255"/>
              <a:gd name="T18" fmla="*/ 2147483647 w 1292"/>
              <a:gd name="T19" fmla="*/ 47183860 h 1255"/>
              <a:gd name="T20" fmla="*/ 2147483647 w 1292"/>
              <a:gd name="T21" fmla="*/ 25736398 h 1255"/>
              <a:gd name="T22" fmla="*/ 2147483647 w 1292"/>
              <a:gd name="T23" fmla="*/ 1715760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22910" name="Text Box 103"/>
          <p:cNvSpPr txBox="1">
            <a:spLocks noChangeArrowheads="1"/>
          </p:cNvSpPr>
          <p:nvPr/>
        </p:nvSpPr>
        <p:spPr bwMode="auto">
          <a:xfrm>
            <a:off x="2700338" y="1476375"/>
            <a:ext cx="9667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FFFFFF"/>
                </a:solidFill>
                <a:latin typeface="Arial" pitchFamily="34" charset="0"/>
                <a:cs typeface="Arial" pitchFamily="34" charset="0"/>
              </a:rPr>
              <a:t>public</a:t>
            </a:r>
            <a:br>
              <a:rPr lang="en-US" altLang="en-US" sz="1800">
                <a:solidFill>
                  <a:srgbClr val="FFFFFF"/>
                </a:solidFill>
                <a:latin typeface="Arial" pitchFamily="34" charset="0"/>
                <a:cs typeface="Arial" pitchFamily="34" charset="0"/>
              </a:rPr>
            </a:br>
            <a:r>
              <a:rPr lang="en-US" altLang="en-US" sz="1800">
                <a:solidFill>
                  <a:srgbClr val="FFFFFF"/>
                </a:solidFill>
                <a:latin typeface="Arial" pitchFamily="34" charset="0"/>
                <a:cs typeface="Arial" pitchFamily="34" charset="0"/>
              </a:rPr>
              <a:t>Internet</a:t>
            </a:r>
          </a:p>
        </p:txBody>
      </p:sp>
      <p:sp>
        <p:nvSpPr>
          <p:cNvPr id="122911" name="Rectangle 2"/>
          <p:cNvSpPr txBox="1">
            <a:spLocks noChangeArrowheads="1"/>
          </p:cNvSpPr>
          <p:nvPr/>
        </p:nvSpPr>
        <p:spPr bwMode="auto">
          <a:xfrm>
            <a:off x="458788" y="236538"/>
            <a:ext cx="77724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4000">
                <a:solidFill>
                  <a:srgbClr val="000099"/>
                </a:solidFill>
                <a:latin typeface="Gill Sans MT" pitchFamily="34" charset="0"/>
              </a:rPr>
              <a:t>Virtual Private Networks (VPNs)</a:t>
            </a:r>
          </a:p>
        </p:txBody>
      </p:sp>
      <p:pic>
        <p:nvPicPr>
          <p:cNvPr id="122912" name="Picture 17"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513" y="823913"/>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076960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23906" name="Rectangle 2"/>
          <p:cNvSpPr>
            <a:spLocks noGrp="1" noChangeArrowheads="1"/>
          </p:cNvSpPr>
          <p:nvPr>
            <p:ph type="title"/>
          </p:nvPr>
        </p:nvSpPr>
        <p:spPr/>
        <p:txBody>
          <a:bodyPr/>
          <a:lstStyle/>
          <a:p>
            <a:r>
              <a:rPr lang="en-US" altLang="en-US" smtClean="0"/>
              <a:t>IPsec services</a:t>
            </a:r>
          </a:p>
        </p:txBody>
      </p:sp>
      <p:sp>
        <p:nvSpPr>
          <p:cNvPr id="123907" name="Rectangle 3"/>
          <p:cNvSpPr>
            <a:spLocks noGrp="1" noChangeArrowheads="1"/>
          </p:cNvSpPr>
          <p:nvPr>
            <p:ph type="body" idx="1"/>
          </p:nvPr>
        </p:nvSpPr>
        <p:spPr/>
        <p:txBody>
          <a:bodyPr/>
          <a:lstStyle/>
          <a:p>
            <a:r>
              <a:rPr lang="en-US" altLang="en-US" dirty="0" smtClean="0"/>
              <a:t>data integrity</a:t>
            </a:r>
          </a:p>
          <a:p>
            <a:r>
              <a:rPr lang="en-US" altLang="en-US" dirty="0" smtClean="0"/>
              <a:t>origin authentication</a:t>
            </a:r>
          </a:p>
          <a:p>
            <a:r>
              <a:rPr lang="en-US" altLang="en-US" dirty="0" smtClean="0"/>
              <a:t>replay attack prevention</a:t>
            </a:r>
          </a:p>
          <a:p>
            <a:r>
              <a:rPr lang="en-US" altLang="en-US" dirty="0" smtClean="0"/>
              <a:t>confidentiality </a:t>
            </a:r>
          </a:p>
          <a:p>
            <a:endParaRPr lang="en-US" altLang="en-US" dirty="0" smtClean="0"/>
          </a:p>
          <a:p>
            <a:r>
              <a:rPr lang="en-US" altLang="en-US" dirty="0" smtClean="0"/>
              <a:t>two protocols providing different service models:</a:t>
            </a:r>
          </a:p>
          <a:p>
            <a:pPr lvl="1"/>
            <a:r>
              <a:rPr lang="en-US" altLang="en-US" dirty="0" smtClean="0"/>
              <a:t>AH</a:t>
            </a:r>
          </a:p>
          <a:p>
            <a:pPr lvl="1"/>
            <a:r>
              <a:rPr lang="en-US" altLang="en-US" dirty="0" smtClean="0">
                <a:solidFill>
                  <a:srgbClr val="FF0000"/>
                </a:solidFill>
              </a:rPr>
              <a:t>ESP (Encapsulation </a:t>
            </a:r>
            <a:r>
              <a:rPr lang="en-US" altLang="en-US" dirty="0">
                <a:solidFill>
                  <a:srgbClr val="FF0000"/>
                </a:solidFill>
              </a:rPr>
              <a:t>Security </a:t>
            </a:r>
            <a:r>
              <a:rPr lang="en-US" altLang="en-US" dirty="0" smtClean="0">
                <a:solidFill>
                  <a:srgbClr val="FF0000"/>
                </a:solidFill>
              </a:rPr>
              <a:t>Protocol)</a:t>
            </a:r>
            <a:r>
              <a:rPr lang="en-US" altLang="en-US" dirty="0" smtClean="0"/>
              <a:t> </a:t>
            </a:r>
            <a:endParaRPr lang="en-US" altLang="en-US" dirty="0" smtClean="0">
              <a:solidFill>
                <a:srgbClr val="FF0000"/>
              </a:solidFill>
            </a:endParaRPr>
          </a:p>
          <a:p>
            <a:pPr>
              <a:buFont typeface="Wingdings" pitchFamily="2" charset="2"/>
              <a:buNone/>
            </a:pPr>
            <a:endParaRPr lang="en-US" altLang="en-US" dirty="0" smtClean="0"/>
          </a:p>
        </p:txBody>
      </p:sp>
      <p:pic>
        <p:nvPicPr>
          <p:cNvPr id="123908" name="Picture 2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052513"/>
            <a:ext cx="318770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823765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Picture 2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1031875"/>
            <a:ext cx="5154613"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24931" name="Rectangle 2"/>
          <p:cNvSpPr>
            <a:spLocks noGrp="1" noChangeArrowheads="1"/>
          </p:cNvSpPr>
          <p:nvPr>
            <p:ph type="title"/>
          </p:nvPr>
        </p:nvSpPr>
        <p:spPr/>
        <p:txBody>
          <a:bodyPr/>
          <a:lstStyle/>
          <a:p>
            <a:r>
              <a:rPr lang="en-US" altLang="en-US" smtClean="0"/>
              <a:t>IPsec transport mode</a:t>
            </a:r>
          </a:p>
        </p:txBody>
      </p:sp>
      <p:sp>
        <p:nvSpPr>
          <p:cNvPr id="124932" name="Rectangle 3"/>
          <p:cNvSpPr>
            <a:spLocks noGrp="1" noChangeArrowheads="1"/>
          </p:cNvSpPr>
          <p:nvPr>
            <p:ph type="body" idx="1"/>
          </p:nvPr>
        </p:nvSpPr>
        <p:spPr>
          <a:xfrm>
            <a:off x="533400" y="4233863"/>
            <a:ext cx="8169275" cy="1209675"/>
          </a:xfrm>
        </p:spPr>
        <p:txBody>
          <a:bodyPr/>
          <a:lstStyle/>
          <a:p>
            <a:r>
              <a:rPr lang="en-US" altLang="en-US" smtClean="0"/>
              <a:t>IPsec datagram emitted and received by end-system</a:t>
            </a:r>
          </a:p>
          <a:p>
            <a:r>
              <a:rPr lang="en-US" altLang="en-US" smtClean="0"/>
              <a:t>protects upper level protocols</a:t>
            </a:r>
          </a:p>
        </p:txBody>
      </p:sp>
      <p:sp>
        <p:nvSpPr>
          <p:cNvPr id="124933" name="Freeform 7"/>
          <p:cNvSpPr>
            <a:spLocks/>
          </p:cNvSpPr>
          <p:nvPr/>
        </p:nvSpPr>
        <p:spPr bwMode="auto">
          <a:xfrm>
            <a:off x="2617788" y="1652588"/>
            <a:ext cx="3348037" cy="2049462"/>
          </a:xfrm>
          <a:custGeom>
            <a:avLst/>
            <a:gdLst>
              <a:gd name="T0" fmla="*/ 2147483647 w 1292"/>
              <a:gd name="T1" fmla="*/ 18667251 h 1255"/>
              <a:gd name="T2" fmla="*/ 2147483647 w 1292"/>
              <a:gd name="T3" fmla="*/ 485359960 h 1255"/>
              <a:gd name="T4" fmla="*/ 2147483647 w 1292"/>
              <a:gd name="T5" fmla="*/ 1605421154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1368075491 h 1255"/>
              <a:gd name="T18" fmla="*/ 2147483647 w 1292"/>
              <a:gd name="T19" fmla="*/ 648034985 h 1255"/>
              <a:gd name="T20" fmla="*/ 2147483647 w 1292"/>
              <a:gd name="T21" fmla="*/ 352019186 h 1255"/>
              <a:gd name="T22" fmla="*/ 2147483647 w 1292"/>
              <a:gd name="T23" fmla="*/ 1866725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24934" name="Line 45"/>
          <p:cNvSpPr>
            <a:spLocks noChangeShapeType="1"/>
          </p:cNvSpPr>
          <p:nvPr/>
        </p:nvSpPr>
        <p:spPr bwMode="auto">
          <a:xfrm flipH="1">
            <a:off x="6245225" y="2665413"/>
            <a:ext cx="800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4935" name="Line 46"/>
          <p:cNvSpPr>
            <a:spLocks noChangeShapeType="1"/>
          </p:cNvSpPr>
          <p:nvPr/>
        </p:nvSpPr>
        <p:spPr bwMode="auto">
          <a:xfrm flipV="1">
            <a:off x="1419225" y="3013075"/>
            <a:ext cx="0" cy="500063"/>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4936" name="Line 47"/>
          <p:cNvSpPr>
            <a:spLocks noChangeShapeType="1"/>
          </p:cNvSpPr>
          <p:nvPr/>
        </p:nvSpPr>
        <p:spPr bwMode="auto">
          <a:xfrm flipV="1">
            <a:off x="7353300" y="3046413"/>
            <a:ext cx="0" cy="50006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4937" name="Text Box 48"/>
          <p:cNvSpPr txBox="1">
            <a:spLocks noChangeArrowheads="1"/>
          </p:cNvSpPr>
          <p:nvPr/>
        </p:nvSpPr>
        <p:spPr bwMode="auto">
          <a:xfrm>
            <a:off x="1022350" y="3446463"/>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C00000"/>
                </a:solidFill>
                <a:latin typeface="Arial" pitchFamily="34" charset="0"/>
                <a:cs typeface="Arial" pitchFamily="34" charset="0"/>
              </a:rPr>
              <a:t>IPsec</a:t>
            </a:r>
          </a:p>
        </p:txBody>
      </p:sp>
      <p:sp>
        <p:nvSpPr>
          <p:cNvPr id="124938" name="Text Box 49"/>
          <p:cNvSpPr txBox="1">
            <a:spLocks noChangeArrowheads="1"/>
          </p:cNvSpPr>
          <p:nvPr/>
        </p:nvSpPr>
        <p:spPr bwMode="auto">
          <a:xfrm>
            <a:off x="6929438" y="3522663"/>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C00000"/>
                </a:solidFill>
                <a:latin typeface="Arial" pitchFamily="34" charset="0"/>
                <a:cs typeface="Arial" pitchFamily="34" charset="0"/>
              </a:rPr>
              <a:t>IPsec</a:t>
            </a:r>
          </a:p>
        </p:txBody>
      </p:sp>
      <p:grpSp>
        <p:nvGrpSpPr>
          <p:cNvPr id="124939" name="Group 542"/>
          <p:cNvGrpSpPr>
            <a:grpSpLocks/>
          </p:cNvGrpSpPr>
          <p:nvPr/>
        </p:nvGrpSpPr>
        <p:grpSpPr bwMode="auto">
          <a:xfrm flipH="1">
            <a:off x="6918325" y="2206625"/>
            <a:ext cx="933450" cy="919163"/>
            <a:chOff x="-44" y="1473"/>
            <a:chExt cx="981" cy="1105"/>
          </a:xfrm>
        </p:grpSpPr>
        <p:pic>
          <p:nvPicPr>
            <p:cNvPr id="124964"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65"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nvGrpSpPr>
          <p:cNvPr id="124940" name="Group 2"/>
          <p:cNvGrpSpPr>
            <a:grpSpLocks/>
          </p:cNvGrpSpPr>
          <p:nvPr/>
        </p:nvGrpSpPr>
        <p:grpSpPr bwMode="auto">
          <a:xfrm>
            <a:off x="871538" y="2216150"/>
            <a:ext cx="2259012" cy="919163"/>
            <a:chOff x="871369" y="2216074"/>
            <a:chExt cx="2259107" cy="919069"/>
          </a:xfrm>
        </p:grpSpPr>
        <p:grpSp>
          <p:nvGrpSpPr>
            <p:cNvPr id="124950" name="Group 542"/>
            <p:cNvGrpSpPr>
              <a:grpSpLocks/>
            </p:cNvGrpSpPr>
            <p:nvPr/>
          </p:nvGrpSpPr>
          <p:grpSpPr bwMode="auto">
            <a:xfrm>
              <a:off x="871369" y="2216074"/>
              <a:ext cx="933394" cy="919069"/>
              <a:chOff x="-44" y="1473"/>
              <a:chExt cx="981" cy="1105"/>
            </a:xfrm>
          </p:grpSpPr>
          <p:pic>
            <p:nvPicPr>
              <p:cNvPr id="124962"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63"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nvGrpSpPr>
            <p:cNvPr id="124951" name="Group 1"/>
            <p:cNvGrpSpPr>
              <a:grpSpLocks/>
            </p:cNvGrpSpPr>
            <p:nvPr/>
          </p:nvGrpSpPr>
          <p:grpSpPr bwMode="auto">
            <a:xfrm>
              <a:off x="1725613" y="2431228"/>
              <a:ext cx="1404863" cy="380720"/>
              <a:chOff x="1725613" y="2431228"/>
              <a:chExt cx="1404863" cy="380720"/>
            </a:xfrm>
          </p:grpSpPr>
          <p:sp>
            <p:nvSpPr>
              <p:cNvPr id="124952" name="Line 40"/>
              <p:cNvSpPr>
                <a:spLocks noChangeShapeType="1"/>
              </p:cNvSpPr>
              <p:nvPr/>
            </p:nvSpPr>
            <p:spPr bwMode="auto">
              <a:xfrm>
                <a:off x="1725613" y="2619376"/>
                <a:ext cx="606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nvGrpSpPr>
              <p:cNvPr id="124953" name="Group 332"/>
              <p:cNvGrpSpPr>
                <a:grpSpLocks/>
              </p:cNvGrpSpPr>
              <p:nvPr/>
            </p:nvGrpSpPr>
            <p:grpSpPr bwMode="auto">
              <a:xfrm>
                <a:off x="2281639" y="2431228"/>
                <a:ext cx="848837" cy="380720"/>
                <a:chOff x="2356" y="1300"/>
                <a:chExt cx="555" cy="194"/>
              </a:xfrm>
            </p:grpSpPr>
            <p:sp>
              <p:nvSpPr>
                <p:cNvPr id="1249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249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249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24957" name="Group 329"/>
                <p:cNvGrpSpPr>
                  <a:grpSpLocks/>
                </p:cNvGrpSpPr>
                <p:nvPr/>
              </p:nvGrpSpPr>
              <p:grpSpPr bwMode="auto">
                <a:xfrm>
                  <a:off x="2468" y="1332"/>
                  <a:ext cx="310" cy="60"/>
                  <a:chOff x="2468" y="1332"/>
                  <a:chExt cx="310" cy="60"/>
                </a:xfrm>
              </p:grpSpPr>
              <p:sp>
                <p:nvSpPr>
                  <p:cNvPr id="124960"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4961"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88095"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88096" name="Line 331"/>
                <p:cNvSpPr>
                  <a:spLocks noChangeShapeType="1"/>
                </p:cNvSpPr>
                <p:nvPr/>
              </p:nvSpPr>
              <p:spPr bwMode="auto">
                <a:xfrm>
                  <a:off x="2907" y="1363"/>
                  <a:ext cx="0"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grpSp>
        </p:grpSp>
      </p:grpSp>
      <p:grpSp>
        <p:nvGrpSpPr>
          <p:cNvPr id="124941" name="Group 332"/>
          <p:cNvGrpSpPr>
            <a:grpSpLocks/>
          </p:cNvGrpSpPr>
          <p:nvPr/>
        </p:nvGrpSpPr>
        <p:grpSpPr bwMode="auto">
          <a:xfrm>
            <a:off x="5424488" y="2486025"/>
            <a:ext cx="849312" cy="381000"/>
            <a:chOff x="2356" y="1300"/>
            <a:chExt cx="555" cy="194"/>
          </a:xfrm>
        </p:grpSpPr>
        <p:sp>
          <p:nvSpPr>
            <p:cNvPr id="1249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249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249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24945" name="Group 329"/>
            <p:cNvGrpSpPr>
              <a:grpSpLocks/>
            </p:cNvGrpSpPr>
            <p:nvPr/>
          </p:nvGrpSpPr>
          <p:grpSpPr bwMode="auto">
            <a:xfrm>
              <a:off x="2468" y="1332"/>
              <a:ext cx="310" cy="60"/>
              <a:chOff x="2468" y="1332"/>
              <a:chExt cx="310" cy="60"/>
            </a:xfrm>
          </p:grpSpPr>
          <p:sp>
            <p:nvSpPr>
              <p:cNvPr id="124948"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4949"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88083"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88084"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grpSp>
    </p:spTree>
    <p:extLst>
      <p:ext uri="{BB962C8B-B14F-4D97-AF65-F5344CB8AC3E}">
        <p14:creationId xmlns:p14="http://schemas.microsoft.com/office/powerpoint/2010/main" val="141543487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2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031875"/>
            <a:ext cx="54848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25955" name="Rectangle 2"/>
          <p:cNvSpPr>
            <a:spLocks noGrp="1" noChangeArrowheads="1"/>
          </p:cNvSpPr>
          <p:nvPr>
            <p:ph type="title"/>
          </p:nvPr>
        </p:nvSpPr>
        <p:spPr/>
        <p:txBody>
          <a:bodyPr/>
          <a:lstStyle/>
          <a:p>
            <a:r>
              <a:rPr lang="en-US" altLang="en-US" smtClean="0"/>
              <a:t>IPsec – tunneling mode </a:t>
            </a:r>
          </a:p>
        </p:txBody>
      </p:sp>
      <p:sp>
        <p:nvSpPr>
          <p:cNvPr id="125956" name="Rectangle 3"/>
          <p:cNvSpPr>
            <a:spLocks noGrp="1" noChangeArrowheads="1"/>
          </p:cNvSpPr>
          <p:nvPr>
            <p:ph type="body" idx="1"/>
          </p:nvPr>
        </p:nvSpPr>
        <p:spPr>
          <a:xfrm>
            <a:off x="533400" y="3976688"/>
            <a:ext cx="4092575" cy="1295400"/>
          </a:xfrm>
        </p:spPr>
        <p:txBody>
          <a:bodyPr/>
          <a:lstStyle/>
          <a:p>
            <a:r>
              <a:rPr lang="en-US" altLang="en-US" smtClean="0"/>
              <a:t>edge routers IPsec-aware </a:t>
            </a:r>
          </a:p>
        </p:txBody>
      </p:sp>
      <p:sp>
        <p:nvSpPr>
          <p:cNvPr id="125957" name="Freeform 8"/>
          <p:cNvSpPr>
            <a:spLocks/>
          </p:cNvSpPr>
          <p:nvPr/>
        </p:nvSpPr>
        <p:spPr bwMode="auto">
          <a:xfrm>
            <a:off x="1509713" y="1641475"/>
            <a:ext cx="1325562" cy="20494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25958" name="Line 43"/>
          <p:cNvSpPr>
            <a:spLocks noChangeShapeType="1"/>
          </p:cNvSpPr>
          <p:nvPr/>
        </p:nvSpPr>
        <p:spPr bwMode="auto">
          <a:xfrm flipV="1">
            <a:off x="1463675" y="2693988"/>
            <a:ext cx="0" cy="50006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5959" name="Line 44"/>
          <p:cNvSpPr>
            <a:spLocks noChangeShapeType="1"/>
          </p:cNvSpPr>
          <p:nvPr/>
        </p:nvSpPr>
        <p:spPr bwMode="auto">
          <a:xfrm flipV="1">
            <a:off x="2944813" y="2703513"/>
            <a:ext cx="0" cy="50006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5960" name="Text Box 45"/>
          <p:cNvSpPr txBox="1">
            <a:spLocks noChangeArrowheads="1"/>
          </p:cNvSpPr>
          <p:nvPr/>
        </p:nvSpPr>
        <p:spPr bwMode="auto">
          <a:xfrm>
            <a:off x="1085850" y="3194050"/>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C00000"/>
                </a:solidFill>
                <a:latin typeface="Arial" pitchFamily="34" charset="0"/>
                <a:cs typeface="Arial" pitchFamily="34" charset="0"/>
              </a:rPr>
              <a:t>IPsec</a:t>
            </a:r>
          </a:p>
        </p:txBody>
      </p:sp>
      <p:sp>
        <p:nvSpPr>
          <p:cNvPr id="125961" name="Text Box 46"/>
          <p:cNvSpPr txBox="1">
            <a:spLocks noChangeArrowheads="1"/>
          </p:cNvSpPr>
          <p:nvPr/>
        </p:nvSpPr>
        <p:spPr bwMode="auto">
          <a:xfrm>
            <a:off x="2655888" y="3203575"/>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C00000"/>
                </a:solidFill>
                <a:latin typeface="Arial" pitchFamily="34" charset="0"/>
                <a:cs typeface="Arial" pitchFamily="34" charset="0"/>
              </a:rPr>
              <a:t>IPsec</a:t>
            </a:r>
          </a:p>
        </p:txBody>
      </p:sp>
      <p:sp>
        <p:nvSpPr>
          <p:cNvPr id="125962" name="Freeform 8"/>
          <p:cNvSpPr>
            <a:spLocks/>
          </p:cNvSpPr>
          <p:nvPr/>
        </p:nvSpPr>
        <p:spPr bwMode="auto">
          <a:xfrm>
            <a:off x="6107113" y="1620838"/>
            <a:ext cx="1325562"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25963" name="Line 43"/>
          <p:cNvSpPr>
            <a:spLocks noChangeShapeType="1"/>
          </p:cNvSpPr>
          <p:nvPr/>
        </p:nvSpPr>
        <p:spPr bwMode="auto">
          <a:xfrm flipV="1">
            <a:off x="5419725" y="2916238"/>
            <a:ext cx="0" cy="50006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5964" name="Line 44"/>
          <p:cNvSpPr>
            <a:spLocks noChangeShapeType="1"/>
          </p:cNvSpPr>
          <p:nvPr/>
        </p:nvSpPr>
        <p:spPr bwMode="auto">
          <a:xfrm flipV="1">
            <a:off x="8224838" y="2870200"/>
            <a:ext cx="0" cy="500063"/>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5965" name="Text Box 45"/>
          <p:cNvSpPr txBox="1">
            <a:spLocks noChangeArrowheads="1"/>
          </p:cNvSpPr>
          <p:nvPr/>
        </p:nvSpPr>
        <p:spPr bwMode="auto">
          <a:xfrm>
            <a:off x="5149850" y="3362325"/>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C00000"/>
                </a:solidFill>
                <a:latin typeface="Arial" pitchFamily="34" charset="0"/>
                <a:cs typeface="Arial" pitchFamily="34" charset="0"/>
              </a:rPr>
              <a:t>IPsec</a:t>
            </a:r>
          </a:p>
        </p:txBody>
      </p:sp>
      <p:sp>
        <p:nvSpPr>
          <p:cNvPr id="125966" name="Text Box 46"/>
          <p:cNvSpPr txBox="1">
            <a:spLocks noChangeArrowheads="1"/>
          </p:cNvSpPr>
          <p:nvPr/>
        </p:nvSpPr>
        <p:spPr bwMode="auto">
          <a:xfrm>
            <a:off x="7720013" y="3338513"/>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C00000"/>
                </a:solidFill>
                <a:latin typeface="Arial" pitchFamily="34" charset="0"/>
                <a:cs typeface="Arial" pitchFamily="34" charset="0"/>
              </a:rPr>
              <a:t>IPsec</a:t>
            </a:r>
          </a:p>
        </p:txBody>
      </p:sp>
      <p:sp>
        <p:nvSpPr>
          <p:cNvPr id="125967" name="Rectangle 3"/>
          <p:cNvSpPr>
            <a:spLocks noChangeArrowheads="1"/>
          </p:cNvSpPr>
          <p:nvPr/>
        </p:nvSpPr>
        <p:spPr bwMode="auto">
          <a:xfrm>
            <a:off x="4913313" y="3997325"/>
            <a:ext cx="40925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spcBef>
                <a:spcPct val="20000"/>
              </a:spcBef>
              <a:buClr>
                <a:srgbClr val="000099"/>
              </a:buClr>
              <a:buSzPct val="75000"/>
              <a:buFont typeface="Wingdings" pitchFamily="2" charset="2"/>
              <a:buChar char="v"/>
            </a:pPr>
            <a:r>
              <a:rPr lang="en-US" altLang="en-US" sz="2800">
                <a:solidFill>
                  <a:srgbClr val="000000"/>
                </a:solidFill>
                <a:latin typeface="Gill Sans MT" pitchFamily="34" charset="0"/>
              </a:rPr>
              <a:t>hosts IPsec-aware </a:t>
            </a:r>
          </a:p>
        </p:txBody>
      </p:sp>
      <p:grpSp>
        <p:nvGrpSpPr>
          <p:cNvPr id="125968" name="Group 1"/>
          <p:cNvGrpSpPr>
            <a:grpSpLocks/>
          </p:cNvGrpSpPr>
          <p:nvPr/>
        </p:nvGrpSpPr>
        <p:grpSpPr bwMode="auto">
          <a:xfrm>
            <a:off x="4948238" y="2227263"/>
            <a:ext cx="1647825" cy="747712"/>
            <a:chOff x="4690335" y="5723068"/>
            <a:chExt cx="1647710" cy="748738"/>
          </a:xfrm>
        </p:grpSpPr>
        <p:grpSp>
          <p:nvGrpSpPr>
            <p:cNvPr id="126014" name="Group 99"/>
            <p:cNvGrpSpPr>
              <a:grpSpLocks/>
            </p:cNvGrpSpPr>
            <p:nvPr/>
          </p:nvGrpSpPr>
          <p:grpSpPr bwMode="auto">
            <a:xfrm>
              <a:off x="5253179" y="5930622"/>
              <a:ext cx="1084866" cy="310161"/>
              <a:chOff x="1725613" y="2431228"/>
              <a:chExt cx="1404863" cy="380720"/>
            </a:xfrm>
          </p:grpSpPr>
          <p:sp>
            <p:nvSpPr>
              <p:cNvPr id="126018" name="Line 40"/>
              <p:cNvSpPr>
                <a:spLocks noChangeShapeType="1"/>
              </p:cNvSpPr>
              <p:nvPr/>
            </p:nvSpPr>
            <p:spPr bwMode="auto">
              <a:xfrm>
                <a:off x="1725613" y="2619374"/>
                <a:ext cx="552762" cy="19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nvGrpSpPr>
              <p:cNvPr id="126019" name="Group 332"/>
              <p:cNvGrpSpPr>
                <a:grpSpLocks/>
              </p:cNvGrpSpPr>
              <p:nvPr/>
            </p:nvGrpSpPr>
            <p:grpSpPr bwMode="auto">
              <a:xfrm>
                <a:off x="2281639" y="2431228"/>
                <a:ext cx="848837" cy="380720"/>
                <a:chOff x="2356" y="1300"/>
                <a:chExt cx="555" cy="194"/>
              </a:xfrm>
            </p:grpSpPr>
            <p:sp>
              <p:nvSpPr>
                <p:cNvPr id="1260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260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260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26023" name="Group 329"/>
                <p:cNvGrpSpPr>
                  <a:grpSpLocks/>
                </p:cNvGrpSpPr>
                <p:nvPr/>
              </p:nvGrpSpPr>
              <p:grpSpPr bwMode="auto">
                <a:xfrm>
                  <a:off x="2468" y="1332"/>
                  <a:ext cx="310" cy="60"/>
                  <a:chOff x="2468" y="1332"/>
                  <a:chExt cx="310" cy="60"/>
                </a:xfrm>
              </p:grpSpPr>
              <p:sp>
                <p:nvSpPr>
                  <p:cNvPr id="126026"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6027"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89161" name="Line 330"/>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89162" name="Line 331"/>
                <p:cNvSpPr>
                  <a:spLocks noChangeShapeType="1"/>
                </p:cNvSpPr>
                <p:nvPr/>
              </p:nvSpPr>
              <p:spPr bwMode="auto">
                <a:xfrm>
                  <a:off x="2907" y="1363"/>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grpSp>
        </p:grpSp>
        <p:grpSp>
          <p:nvGrpSpPr>
            <p:cNvPr id="126015" name="Group 542"/>
            <p:cNvGrpSpPr>
              <a:grpSpLocks/>
            </p:cNvGrpSpPr>
            <p:nvPr/>
          </p:nvGrpSpPr>
          <p:grpSpPr bwMode="auto">
            <a:xfrm>
              <a:off x="4690335" y="5723068"/>
              <a:ext cx="720787" cy="748738"/>
              <a:chOff x="-44" y="1473"/>
              <a:chExt cx="981" cy="1105"/>
            </a:xfrm>
          </p:grpSpPr>
          <p:pic>
            <p:nvPicPr>
              <p:cNvPr id="126016"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017"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grpSp>
        <p:nvGrpSpPr>
          <p:cNvPr id="125969" name="Group 114"/>
          <p:cNvGrpSpPr>
            <a:grpSpLocks/>
          </p:cNvGrpSpPr>
          <p:nvPr/>
        </p:nvGrpSpPr>
        <p:grpSpPr bwMode="auto">
          <a:xfrm>
            <a:off x="152400" y="2109788"/>
            <a:ext cx="1647825" cy="749300"/>
            <a:chOff x="4690335" y="5723068"/>
            <a:chExt cx="1647710" cy="748738"/>
          </a:xfrm>
        </p:grpSpPr>
        <p:grpSp>
          <p:nvGrpSpPr>
            <p:cNvPr id="126000" name="Group 115"/>
            <p:cNvGrpSpPr>
              <a:grpSpLocks/>
            </p:cNvGrpSpPr>
            <p:nvPr/>
          </p:nvGrpSpPr>
          <p:grpSpPr bwMode="auto">
            <a:xfrm>
              <a:off x="5253179" y="5930622"/>
              <a:ext cx="1084866" cy="310161"/>
              <a:chOff x="1725613" y="2431228"/>
              <a:chExt cx="1404863" cy="380720"/>
            </a:xfrm>
          </p:grpSpPr>
          <p:sp>
            <p:nvSpPr>
              <p:cNvPr id="126004" name="Line 40"/>
              <p:cNvSpPr>
                <a:spLocks noChangeShapeType="1"/>
              </p:cNvSpPr>
              <p:nvPr/>
            </p:nvSpPr>
            <p:spPr bwMode="auto">
              <a:xfrm>
                <a:off x="1725613" y="2619374"/>
                <a:ext cx="552762" cy="19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nvGrpSpPr>
              <p:cNvPr id="126005" name="Group 332"/>
              <p:cNvGrpSpPr>
                <a:grpSpLocks/>
              </p:cNvGrpSpPr>
              <p:nvPr/>
            </p:nvGrpSpPr>
            <p:grpSpPr bwMode="auto">
              <a:xfrm>
                <a:off x="2281639" y="2431228"/>
                <a:ext cx="848837" cy="380720"/>
                <a:chOff x="2356" y="1300"/>
                <a:chExt cx="555" cy="194"/>
              </a:xfrm>
            </p:grpSpPr>
            <p:sp>
              <p:nvSpPr>
                <p:cNvPr id="1260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260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260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26009" name="Group 329"/>
                <p:cNvGrpSpPr>
                  <a:grpSpLocks/>
                </p:cNvGrpSpPr>
                <p:nvPr/>
              </p:nvGrpSpPr>
              <p:grpSpPr bwMode="auto">
                <a:xfrm>
                  <a:off x="2468" y="1332"/>
                  <a:ext cx="310" cy="60"/>
                  <a:chOff x="2468" y="1332"/>
                  <a:chExt cx="310" cy="60"/>
                </a:xfrm>
              </p:grpSpPr>
              <p:sp>
                <p:nvSpPr>
                  <p:cNvPr id="126012"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6013"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89147"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89148"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grpSp>
        </p:grpSp>
        <p:grpSp>
          <p:nvGrpSpPr>
            <p:cNvPr id="126001" name="Group 542"/>
            <p:cNvGrpSpPr>
              <a:grpSpLocks/>
            </p:cNvGrpSpPr>
            <p:nvPr/>
          </p:nvGrpSpPr>
          <p:grpSpPr bwMode="auto">
            <a:xfrm>
              <a:off x="4690335" y="5723068"/>
              <a:ext cx="720787" cy="748738"/>
              <a:chOff x="-44" y="1473"/>
              <a:chExt cx="981" cy="1105"/>
            </a:xfrm>
          </p:grpSpPr>
          <p:pic>
            <p:nvPicPr>
              <p:cNvPr id="126002"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003"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grpSp>
        <p:nvGrpSpPr>
          <p:cNvPr id="125970" name="Group 129"/>
          <p:cNvGrpSpPr>
            <a:grpSpLocks/>
          </p:cNvGrpSpPr>
          <p:nvPr/>
        </p:nvGrpSpPr>
        <p:grpSpPr bwMode="auto">
          <a:xfrm flipH="1">
            <a:off x="2593975" y="2128838"/>
            <a:ext cx="1646238" cy="749300"/>
            <a:chOff x="4690335" y="5723068"/>
            <a:chExt cx="1647710" cy="748738"/>
          </a:xfrm>
        </p:grpSpPr>
        <p:grpSp>
          <p:nvGrpSpPr>
            <p:cNvPr id="125986" name="Group 130"/>
            <p:cNvGrpSpPr>
              <a:grpSpLocks/>
            </p:cNvGrpSpPr>
            <p:nvPr/>
          </p:nvGrpSpPr>
          <p:grpSpPr bwMode="auto">
            <a:xfrm>
              <a:off x="5253179" y="5930622"/>
              <a:ext cx="1084866" cy="310161"/>
              <a:chOff x="1725613" y="2431228"/>
              <a:chExt cx="1404863" cy="380720"/>
            </a:xfrm>
          </p:grpSpPr>
          <p:sp>
            <p:nvSpPr>
              <p:cNvPr id="125990" name="Line 40"/>
              <p:cNvSpPr>
                <a:spLocks noChangeShapeType="1"/>
              </p:cNvSpPr>
              <p:nvPr/>
            </p:nvSpPr>
            <p:spPr bwMode="auto">
              <a:xfrm>
                <a:off x="1725613" y="2619374"/>
                <a:ext cx="552762" cy="19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nvGrpSpPr>
              <p:cNvPr id="125991" name="Group 332"/>
              <p:cNvGrpSpPr>
                <a:grpSpLocks/>
              </p:cNvGrpSpPr>
              <p:nvPr/>
            </p:nvGrpSpPr>
            <p:grpSpPr bwMode="auto">
              <a:xfrm>
                <a:off x="2281639" y="2431228"/>
                <a:ext cx="848837" cy="380720"/>
                <a:chOff x="2356" y="1300"/>
                <a:chExt cx="555" cy="194"/>
              </a:xfrm>
            </p:grpSpPr>
            <p:sp>
              <p:nvSpPr>
                <p:cNvPr id="1259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259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259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25995" name="Group 329"/>
                <p:cNvGrpSpPr>
                  <a:grpSpLocks/>
                </p:cNvGrpSpPr>
                <p:nvPr/>
              </p:nvGrpSpPr>
              <p:grpSpPr bwMode="auto">
                <a:xfrm>
                  <a:off x="2468" y="1332"/>
                  <a:ext cx="310" cy="60"/>
                  <a:chOff x="2468" y="1332"/>
                  <a:chExt cx="310" cy="60"/>
                </a:xfrm>
              </p:grpSpPr>
              <p:sp>
                <p:nvSpPr>
                  <p:cNvPr id="125998"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5999"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89133"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89134"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grpSp>
        </p:grpSp>
        <p:grpSp>
          <p:nvGrpSpPr>
            <p:cNvPr id="125987" name="Group 542"/>
            <p:cNvGrpSpPr>
              <a:grpSpLocks/>
            </p:cNvGrpSpPr>
            <p:nvPr/>
          </p:nvGrpSpPr>
          <p:grpSpPr bwMode="auto">
            <a:xfrm>
              <a:off x="4690335" y="5723068"/>
              <a:ext cx="720787" cy="748738"/>
              <a:chOff x="-44" y="1473"/>
              <a:chExt cx="981" cy="1105"/>
            </a:xfrm>
          </p:grpSpPr>
          <p:pic>
            <p:nvPicPr>
              <p:cNvPr id="125988"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89"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grpSp>
        <p:nvGrpSpPr>
          <p:cNvPr id="125971" name="Group 144"/>
          <p:cNvGrpSpPr>
            <a:grpSpLocks/>
          </p:cNvGrpSpPr>
          <p:nvPr/>
        </p:nvGrpSpPr>
        <p:grpSpPr bwMode="auto">
          <a:xfrm flipH="1">
            <a:off x="7005638" y="2173288"/>
            <a:ext cx="1647825" cy="749300"/>
            <a:chOff x="4690335" y="5723068"/>
            <a:chExt cx="1647710" cy="748738"/>
          </a:xfrm>
        </p:grpSpPr>
        <p:grpSp>
          <p:nvGrpSpPr>
            <p:cNvPr id="125972" name="Group 145"/>
            <p:cNvGrpSpPr>
              <a:grpSpLocks/>
            </p:cNvGrpSpPr>
            <p:nvPr/>
          </p:nvGrpSpPr>
          <p:grpSpPr bwMode="auto">
            <a:xfrm>
              <a:off x="5253179" y="5930622"/>
              <a:ext cx="1084866" cy="310161"/>
              <a:chOff x="1725613" y="2431228"/>
              <a:chExt cx="1404863" cy="380720"/>
            </a:xfrm>
          </p:grpSpPr>
          <p:sp>
            <p:nvSpPr>
              <p:cNvPr id="125976" name="Line 40"/>
              <p:cNvSpPr>
                <a:spLocks noChangeShapeType="1"/>
              </p:cNvSpPr>
              <p:nvPr/>
            </p:nvSpPr>
            <p:spPr bwMode="auto">
              <a:xfrm>
                <a:off x="1725613" y="2619374"/>
                <a:ext cx="552762" cy="19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nvGrpSpPr>
              <p:cNvPr id="125977" name="Group 332"/>
              <p:cNvGrpSpPr>
                <a:grpSpLocks/>
              </p:cNvGrpSpPr>
              <p:nvPr/>
            </p:nvGrpSpPr>
            <p:grpSpPr bwMode="auto">
              <a:xfrm>
                <a:off x="2281639" y="2431228"/>
                <a:ext cx="848837" cy="380720"/>
                <a:chOff x="2356" y="1300"/>
                <a:chExt cx="555" cy="194"/>
              </a:xfrm>
            </p:grpSpPr>
            <p:sp>
              <p:nvSpPr>
                <p:cNvPr id="1259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259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259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25981" name="Group 329"/>
                <p:cNvGrpSpPr>
                  <a:grpSpLocks/>
                </p:cNvGrpSpPr>
                <p:nvPr/>
              </p:nvGrpSpPr>
              <p:grpSpPr bwMode="auto">
                <a:xfrm>
                  <a:off x="2468" y="1332"/>
                  <a:ext cx="310" cy="60"/>
                  <a:chOff x="2468" y="1332"/>
                  <a:chExt cx="310" cy="60"/>
                </a:xfrm>
              </p:grpSpPr>
              <p:sp>
                <p:nvSpPr>
                  <p:cNvPr id="125984"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25985"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89119"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sp>
              <p:nvSpPr>
                <p:cNvPr id="89120"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endParaRPr>
                </a:p>
              </p:txBody>
            </p:sp>
          </p:grpSp>
        </p:grpSp>
        <p:grpSp>
          <p:nvGrpSpPr>
            <p:cNvPr id="125973" name="Group 542"/>
            <p:cNvGrpSpPr>
              <a:grpSpLocks/>
            </p:cNvGrpSpPr>
            <p:nvPr/>
          </p:nvGrpSpPr>
          <p:grpSpPr bwMode="auto">
            <a:xfrm>
              <a:off x="4690335" y="5723068"/>
              <a:ext cx="720787" cy="748738"/>
              <a:chOff x="-44" y="1473"/>
              <a:chExt cx="981" cy="1105"/>
            </a:xfrm>
          </p:grpSpPr>
          <p:pic>
            <p:nvPicPr>
              <p:cNvPr id="125974"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75"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spTree>
    <p:extLst>
      <p:ext uri="{BB962C8B-B14F-4D97-AF65-F5344CB8AC3E}">
        <p14:creationId xmlns:p14="http://schemas.microsoft.com/office/powerpoint/2010/main" val="175225887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2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1050925"/>
            <a:ext cx="4710113"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26979" name="Title 1"/>
          <p:cNvSpPr>
            <a:spLocks noGrp="1"/>
          </p:cNvSpPr>
          <p:nvPr>
            <p:ph type="title"/>
          </p:nvPr>
        </p:nvSpPr>
        <p:spPr/>
        <p:txBody>
          <a:bodyPr/>
          <a:lstStyle/>
          <a:p>
            <a:r>
              <a:rPr lang="en-US" altLang="en-US" smtClean="0"/>
              <a:t>Two IPsec protocols</a:t>
            </a:r>
          </a:p>
        </p:txBody>
      </p:sp>
      <p:sp>
        <p:nvSpPr>
          <p:cNvPr id="126980" name="Content Placeholder 2"/>
          <p:cNvSpPr>
            <a:spLocks noGrp="1"/>
          </p:cNvSpPr>
          <p:nvPr>
            <p:ph idx="1"/>
          </p:nvPr>
        </p:nvSpPr>
        <p:spPr/>
        <p:txBody>
          <a:bodyPr/>
          <a:lstStyle/>
          <a:p>
            <a:r>
              <a:rPr lang="en-US" altLang="en-US" dirty="0" smtClean="0"/>
              <a:t>Authentication Header (AH) protocol</a:t>
            </a:r>
          </a:p>
          <a:p>
            <a:pPr lvl="1"/>
            <a:r>
              <a:rPr lang="en-US" altLang="en-US" dirty="0" smtClean="0"/>
              <a:t>provides source authentication &amp; data integrity but </a:t>
            </a:r>
            <a:r>
              <a:rPr lang="en-US" altLang="en-US" i="1" dirty="0" smtClean="0"/>
              <a:t>not </a:t>
            </a:r>
            <a:r>
              <a:rPr lang="en-US" altLang="en-US" dirty="0" smtClean="0"/>
              <a:t>confidentiality</a:t>
            </a:r>
            <a:endParaRPr lang="en-US" altLang="en-US" i="1" dirty="0" smtClean="0"/>
          </a:p>
          <a:p>
            <a:r>
              <a:rPr lang="en-US" altLang="en-US" b="1" dirty="0" smtClean="0">
                <a:solidFill>
                  <a:srgbClr val="0000FF"/>
                </a:solidFill>
              </a:rPr>
              <a:t>Encapsulation Security Protocol (ESP)</a:t>
            </a:r>
          </a:p>
          <a:p>
            <a:pPr lvl="1"/>
            <a:r>
              <a:rPr lang="en-US" altLang="en-US" dirty="0" smtClean="0"/>
              <a:t>provides </a:t>
            </a:r>
            <a:r>
              <a:rPr lang="en-US" altLang="en-US" dirty="0" smtClean="0">
                <a:solidFill>
                  <a:srgbClr val="FF0000"/>
                </a:solidFill>
              </a:rPr>
              <a:t>source authentication, data integrity, </a:t>
            </a:r>
            <a:r>
              <a:rPr lang="en-US" altLang="en-US" i="1" dirty="0" smtClean="0">
                <a:solidFill>
                  <a:srgbClr val="FF0000"/>
                </a:solidFill>
              </a:rPr>
              <a:t>and confidentiality</a:t>
            </a:r>
          </a:p>
          <a:p>
            <a:pPr lvl="1"/>
            <a:r>
              <a:rPr lang="en-US" altLang="en-US" dirty="0" smtClean="0">
                <a:solidFill>
                  <a:srgbClr val="FF0000"/>
                </a:solidFill>
              </a:rPr>
              <a:t>more widely </a:t>
            </a:r>
            <a:r>
              <a:rPr lang="en-US" altLang="en-US" dirty="0" smtClean="0"/>
              <a:t>used than AH</a:t>
            </a:r>
          </a:p>
        </p:txBody>
      </p:sp>
    </p:spTree>
    <p:extLst>
      <p:ext uri="{BB962C8B-B14F-4D97-AF65-F5344CB8AC3E}">
        <p14:creationId xmlns:p14="http://schemas.microsoft.com/office/powerpoint/2010/main" val="172455154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1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88" y="10398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28003" name="Rectangle 4"/>
          <p:cNvSpPr>
            <a:spLocks noGrp="1" noChangeArrowheads="1"/>
          </p:cNvSpPr>
          <p:nvPr>
            <p:ph type="title"/>
          </p:nvPr>
        </p:nvSpPr>
        <p:spPr/>
        <p:txBody>
          <a:bodyPr/>
          <a:lstStyle/>
          <a:p>
            <a:r>
              <a:rPr lang="en-US" altLang="en-US" smtClean="0"/>
              <a:t>Four combinations are possible!</a:t>
            </a:r>
          </a:p>
        </p:txBody>
      </p:sp>
      <p:graphicFrame>
        <p:nvGraphicFramePr>
          <p:cNvPr id="667664" name="Group 16"/>
          <p:cNvGraphicFramePr>
            <a:graphicFrameLocks noGrp="1"/>
          </p:cNvGraphicFramePr>
          <p:nvPr>
            <p:extLst>
              <p:ext uri="{D42A27DB-BD31-4B8C-83A1-F6EECF244321}">
                <p14:modId xmlns:p14="http://schemas.microsoft.com/office/powerpoint/2010/main" val="2517078574"/>
              </p:ext>
            </p:extLst>
          </p:nvPr>
        </p:nvGraphicFramePr>
        <p:xfrm>
          <a:off x="1558925" y="1627188"/>
          <a:ext cx="5473700" cy="3165476"/>
        </p:xfrm>
        <a:graphic>
          <a:graphicData uri="http://schemas.openxmlformats.org/drawingml/2006/table">
            <a:tbl>
              <a:tblPr/>
              <a:tblGrid>
                <a:gridCol w="2736850"/>
                <a:gridCol w="2736850"/>
              </a:tblGrid>
              <a:tr h="1582738">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2400" b="0" i="0" u="none" strike="noStrike" cap="none" normalizeH="0" baseline="0" dirty="0" smtClean="0">
                          <a:ln>
                            <a:noFill/>
                          </a:ln>
                          <a:solidFill>
                            <a:schemeClr val="tx1"/>
                          </a:solidFill>
                          <a:effectLst/>
                          <a:latin typeface="Arial" pitchFamily="34" charset="0"/>
                          <a:cs typeface="Arial" pitchFamily="34" charset="0"/>
                        </a:rPr>
                        <a:t>Host mode </a:t>
                      </a:r>
                      <a:br>
                        <a:rPr kumimoji="0" lang="en-US" sz="2400" b="0" i="0" u="none" strike="noStrike" cap="none" normalizeH="0" baseline="0" dirty="0" smtClean="0">
                          <a:ln>
                            <a:noFill/>
                          </a:ln>
                          <a:solidFill>
                            <a:schemeClr val="tx1"/>
                          </a:solidFill>
                          <a:effectLst/>
                          <a:latin typeface="Arial" pitchFamily="34" charset="0"/>
                          <a:cs typeface="Arial" pitchFamily="34" charset="0"/>
                        </a:rPr>
                      </a:br>
                      <a:r>
                        <a:rPr kumimoji="0" lang="en-US" sz="2400" b="0" i="0" u="none" strike="noStrike" cap="none" normalizeH="0" baseline="0" dirty="0" smtClean="0">
                          <a:ln>
                            <a:noFill/>
                          </a:ln>
                          <a:solidFill>
                            <a:schemeClr val="tx1"/>
                          </a:solidFill>
                          <a:effectLst/>
                          <a:latin typeface="Arial" pitchFamily="34" charset="0"/>
                          <a:cs typeface="Arial" pitchFamily="34" charset="0"/>
                        </a:rPr>
                        <a:t>with AH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24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2400" b="0" i="0" u="none" strike="noStrike" cap="none" normalizeH="0" baseline="0" smtClean="0">
                          <a:ln>
                            <a:noFill/>
                          </a:ln>
                          <a:solidFill>
                            <a:schemeClr val="tx1"/>
                          </a:solidFill>
                          <a:effectLst/>
                          <a:latin typeface="Arial" pitchFamily="34" charset="0"/>
                          <a:cs typeface="Arial" pitchFamily="34" charset="0"/>
                        </a:rPr>
                        <a:t>Host mode </a:t>
                      </a:r>
                      <a:br>
                        <a:rPr kumimoji="0" lang="en-US" sz="2400" b="0" i="0" u="none" strike="noStrike" cap="none" normalizeH="0" baseline="0" smtClean="0">
                          <a:ln>
                            <a:noFill/>
                          </a:ln>
                          <a:solidFill>
                            <a:schemeClr val="tx1"/>
                          </a:solidFill>
                          <a:effectLst/>
                          <a:latin typeface="Arial" pitchFamily="34" charset="0"/>
                          <a:cs typeface="Arial" pitchFamily="34" charset="0"/>
                        </a:rPr>
                      </a:br>
                      <a:r>
                        <a:rPr kumimoji="0" lang="en-US" sz="2400" b="0" i="0" u="none" strike="noStrike" cap="none" normalizeH="0" baseline="0" smtClean="0">
                          <a:ln>
                            <a:noFill/>
                          </a:ln>
                          <a:solidFill>
                            <a:schemeClr val="tx1"/>
                          </a:solidFill>
                          <a:effectLst/>
                          <a:latin typeface="Arial" pitchFamily="34" charset="0"/>
                          <a:cs typeface="Arial" pitchFamily="34" charset="0"/>
                        </a:rPr>
                        <a:t>with ESP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82738">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24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2400" b="0" i="0" u="none" strike="noStrike" cap="none" normalizeH="0" baseline="0" smtClean="0">
                          <a:ln>
                            <a:noFill/>
                          </a:ln>
                          <a:solidFill>
                            <a:schemeClr val="tx1"/>
                          </a:solidFill>
                          <a:effectLst/>
                          <a:latin typeface="Arial" pitchFamily="34" charset="0"/>
                          <a:cs typeface="Arial" pitchFamily="34" charset="0"/>
                        </a:rPr>
                        <a:t>Tunnel mode</a:t>
                      </a:r>
                      <a:br>
                        <a:rPr kumimoji="0" lang="en-US" sz="2400" b="0" i="0" u="none" strike="noStrike" cap="none" normalizeH="0" baseline="0" smtClean="0">
                          <a:ln>
                            <a:noFill/>
                          </a:ln>
                          <a:solidFill>
                            <a:schemeClr val="tx1"/>
                          </a:solidFill>
                          <a:effectLst/>
                          <a:latin typeface="Arial" pitchFamily="34" charset="0"/>
                          <a:cs typeface="Arial" pitchFamily="34" charset="0"/>
                        </a:rPr>
                      </a:br>
                      <a:r>
                        <a:rPr kumimoji="0" lang="en-US" sz="2400" b="0" i="0" u="none" strike="noStrike" cap="none" normalizeH="0" baseline="0" smtClean="0">
                          <a:ln>
                            <a:noFill/>
                          </a:ln>
                          <a:solidFill>
                            <a:schemeClr val="tx1"/>
                          </a:solidFill>
                          <a:effectLst/>
                          <a:latin typeface="Arial" pitchFamily="34" charset="0"/>
                          <a:cs typeface="Arial" pitchFamily="34" charset="0"/>
                        </a:rPr>
                        <a:t>with AH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2400" b="1" i="0" u="none" strike="noStrike" cap="none" normalizeH="0" baseline="0" dirty="0" smtClean="0">
                          <a:ln>
                            <a:noFill/>
                          </a:ln>
                          <a:solidFill>
                            <a:srgbClr val="FF0000"/>
                          </a:solidFill>
                          <a:effectLst>
                            <a:outerShdw blurRad="38100" dist="38100" dir="2700000" algn="tl">
                              <a:srgbClr val="000000">
                                <a:alpha val="43137"/>
                              </a:srgbClr>
                            </a:outerShdw>
                          </a:effectLst>
                          <a:latin typeface="Arial" pitchFamily="34" charset="0"/>
                          <a:cs typeface="Arial" pitchFamily="34" charset="0"/>
                        </a:rPr>
                        <a:t>Tunnel mode</a:t>
                      </a:r>
                      <a:br>
                        <a:rPr kumimoji="0" lang="en-US" sz="2400" b="1" i="0" u="none" strike="noStrike" cap="none" normalizeH="0" baseline="0" dirty="0" smtClean="0">
                          <a:ln>
                            <a:noFill/>
                          </a:ln>
                          <a:solidFill>
                            <a:srgbClr val="FF0000"/>
                          </a:solidFill>
                          <a:effectLst>
                            <a:outerShdw blurRad="38100" dist="38100" dir="2700000" algn="tl">
                              <a:srgbClr val="000000">
                                <a:alpha val="43137"/>
                              </a:srgbClr>
                            </a:outerShdw>
                          </a:effectLst>
                          <a:latin typeface="Arial" pitchFamily="34" charset="0"/>
                          <a:cs typeface="Arial" pitchFamily="34" charset="0"/>
                        </a:rPr>
                      </a:br>
                      <a:r>
                        <a:rPr kumimoji="0" lang="en-US" sz="2400" b="1" i="0" u="none" strike="noStrike" cap="none" normalizeH="0" baseline="0" dirty="0" smtClean="0">
                          <a:ln>
                            <a:noFill/>
                          </a:ln>
                          <a:solidFill>
                            <a:srgbClr val="FF0000"/>
                          </a:solidFill>
                          <a:effectLst>
                            <a:outerShdw blurRad="38100" dist="38100" dir="2700000" algn="tl">
                              <a:srgbClr val="000000">
                                <a:alpha val="43137"/>
                              </a:srgbClr>
                            </a:outerShdw>
                          </a:effectLst>
                          <a:latin typeface="Arial" pitchFamily="34" charset="0"/>
                          <a:cs typeface="Arial" pitchFamily="34" charset="0"/>
                        </a:rPr>
                        <a:t>with ESP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8015" name="Line 18"/>
          <p:cNvSpPr>
            <a:spLocks noChangeShapeType="1"/>
          </p:cNvSpPr>
          <p:nvPr/>
        </p:nvSpPr>
        <p:spPr bwMode="auto">
          <a:xfrm flipH="1" flipV="1">
            <a:off x="5624513" y="4418013"/>
            <a:ext cx="817562" cy="95726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28016" name="Text Box 19"/>
          <p:cNvSpPr txBox="1">
            <a:spLocks noChangeArrowheads="1"/>
          </p:cNvSpPr>
          <p:nvPr/>
        </p:nvSpPr>
        <p:spPr bwMode="auto">
          <a:xfrm>
            <a:off x="5448300" y="5365750"/>
            <a:ext cx="229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a:solidFill>
                  <a:srgbClr val="C00000"/>
                </a:solidFill>
                <a:latin typeface="Arial" pitchFamily="34" charset="0"/>
                <a:cs typeface="Arial" pitchFamily="34" charset="0"/>
              </a:rPr>
              <a:t>most common and</a:t>
            </a:r>
            <a:br>
              <a:rPr lang="en-US" altLang="en-US">
                <a:solidFill>
                  <a:srgbClr val="C00000"/>
                </a:solidFill>
                <a:latin typeface="Arial" pitchFamily="34" charset="0"/>
                <a:cs typeface="Arial" pitchFamily="34" charset="0"/>
              </a:rPr>
            </a:br>
            <a:r>
              <a:rPr lang="en-US" altLang="en-US">
                <a:solidFill>
                  <a:srgbClr val="C00000"/>
                </a:solidFill>
                <a:latin typeface="Arial" pitchFamily="34" charset="0"/>
                <a:cs typeface="Arial" pitchFamily="34" charset="0"/>
              </a:rPr>
              <a:t>most important</a:t>
            </a:r>
          </a:p>
        </p:txBody>
      </p:sp>
    </p:spTree>
    <p:extLst>
      <p:ext uri="{BB962C8B-B14F-4D97-AF65-F5344CB8AC3E}">
        <p14:creationId xmlns:p14="http://schemas.microsoft.com/office/powerpoint/2010/main" val="158065241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1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976313"/>
            <a:ext cx="63992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29027" name="Rectangle 2"/>
          <p:cNvSpPr>
            <a:spLocks noGrp="1" noChangeArrowheads="1"/>
          </p:cNvSpPr>
          <p:nvPr>
            <p:ph type="title"/>
          </p:nvPr>
        </p:nvSpPr>
        <p:spPr>
          <a:xfrm>
            <a:off x="339725" y="171450"/>
            <a:ext cx="7772400" cy="1143000"/>
          </a:xfrm>
        </p:spPr>
        <p:txBody>
          <a:bodyPr/>
          <a:lstStyle/>
          <a:p>
            <a:r>
              <a:rPr lang="en-US" altLang="en-US" smtClean="0"/>
              <a:t>Security associations (SAs) </a:t>
            </a:r>
          </a:p>
        </p:txBody>
      </p:sp>
      <p:sp>
        <p:nvSpPr>
          <p:cNvPr id="129028" name="Rectangle 3"/>
          <p:cNvSpPr>
            <a:spLocks noGrp="1" noChangeArrowheads="1"/>
          </p:cNvSpPr>
          <p:nvPr>
            <p:ph type="body" idx="1"/>
          </p:nvPr>
        </p:nvSpPr>
        <p:spPr>
          <a:xfrm>
            <a:off x="608013" y="1530350"/>
            <a:ext cx="8035925" cy="4510088"/>
          </a:xfrm>
        </p:spPr>
        <p:txBody>
          <a:bodyPr/>
          <a:lstStyle/>
          <a:p>
            <a:r>
              <a:rPr lang="en-US" altLang="en-US" smtClean="0"/>
              <a:t>before sending data, </a:t>
            </a:r>
            <a:r>
              <a:rPr lang="ja-JP" altLang="en-US" smtClean="0">
                <a:solidFill>
                  <a:srgbClr val="C00000"/>
                </a:solidFill>
              </a:rPr>
              <a:t>“</a:t>
            </a:r>
            <a:r>
              <a:rPr lang="en-US" altLang="ja-JP" smtClean="0">
                <a:solidFill>
                  <a:srgbClr val="C00000"/>
                </a:solidFill>
              </a:rPr>
              <a:t>security association (SA)</a:t>
            </a:r>
            <a:r>
              <a:rPr lang="ja-JP" altLang="en-US" smtClean="0">
                <a:solidFill>
                  <a:srgbClr val="C00000"/>
                </a:solidFill>
              </a:rPr>
              <a:t>”</a:t>
            </a:r>
            <a:r>
              <a:rPr lang="en-US" altLang="ja-JP" smtClean="0">
                <a:solidFill>
                  <a:srgbClr val="C00000"/>
                </a:solidFill>
              </a:rPr>
              <a:t>  </a:t>
            </a:r>
            <a:r>
              <a:rPr lang="en-US" altLang="ja-JP" smtClean="0"/>
              <a:t>established from sending to receiving entity </a:t>
            </a:r>
          </a:p>
          <a:p>
            <a:pPr lvl="1"/>
            <a:r>
              <a:rPr lang="en-US" altLang="en-US" smtClean="0"/>
              <a:t>SAs are simplex: for only one direction</a:t>
            </a:r>
          </a:p>
          <a:p>
            <a:r>
              <a:rPr lang="en-US" altLang="en-US" smtClean="0"/>
              <a:t>ending, receiving entitles maintain </a:t>
            </a:r>
            <a:r>
              <a:rPr lang="en-US" altLang="en-US" i="1" smtClean="0"/>
              <a:t>state information</a:t>
            </a:r>
            <a:r>
              <a:rPr lang="en-US" altLang="en-US" smtClean="0"/>
              <a:t> about SA</a:t>
            </a:r>
          </a:p>
          <a:p>
            <a:pPr lvl="1"/>
            <a:r>
              <a:rPr lang="en-US" altLang="en-US" smtClean="0"/>
              <a:t>recall: TCP endpoints also maintain state info</a:t>
            </a:r>
          </a:p>
          <a:p>
            <a:pPr lvl="1"/>
            <a:r>
              <a:rPr lang="en-US" altLang="en-US" smtClean="0"/>
              <a:t>IP is connectionless; IPsec is connection-oriented!</a:t>
            </a:r>
          </a:p>
          <a:p>
            <a:r>
              <a:rPr lang="en-US" altLang="en-US" smtClean="0"/>
              <a:t>how many SAs in VPN w/ headquarters, branch office, and n traveling salespeople?</a:t>
            </a:r>
          </a:p>
          <a:p>
            <a:pPr lvl="2">
              <a:buFontTx/>
              <a:buNone/>
            </a:pPr>
            <a:endParaRPr lang="en-US" altLang="en-US" smtClean="0"/>
          </a:p>
        </p:txBody>
      </p:sp>
    </p:spTree>
    <p:extLst>
      <p:ext uri="{BB962C8B-B14F-4D97-AF65-F5344CB8AC3E}">
        <p14:creationId xmlns:p14="http://schemas.microsoft.com/office/powerpoint/2010/main" val="1333569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2"/>
          <p:cNvSpPr/>
          <p:nvPr/>
        </p:nvSpPr>
        <p:spPr>
          <a:xfrm>
            <a:off x="2438400" y="2004433"/>
            <a:ext cx="4495800" cy="662567"/>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Cryptography</a:t>
            </a:r>
          </a:p>
        </p:txBody>
      </p:sp>
      <p:sp>
        <p:nvSpPr>
          <p:cNvPr id="5" name="Rounded Rectangle 4"/>
          <p:cNvSpPr/>
          <p:nvPr/>
        </p:nvSpPr>
        <p:spPr bwMode="auto">
          <a:xfrm>
            <a:off x="2133600" y="3810000"/>
            <a:ext cx="5105400" cy="838200"/>
          </a:xfrm>
          <a:prstGeom prst="roundRect">
            <a:avLst/>
          </a:prstGeom>
          <a:gradFill flip="none" rotWithShape="1">
            <a:gsLst>
              <a:gs pos="0">
                <a:srgbClr val="001E00"/>
              </a:gs>
              <a:gs pos="50000">
                <a:srgbClr val="FFC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pPr>
            <a:r>
              <a:rPr lang="en-US" sz="48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Block Cipher</a:t>
            </a:r>
          </a:p>
        </p:txBody>
      </p:sp>
      <p:sp>
        <p:nvSpPr>
          <p:cNvPr id="7" name="Rounded Rectangle 6"/>
          <p:cNvSpPr/>
          <p:nvPr/>
        </p:nvSpPr>
        <p:spPr bwMode="auto">
          <a:xfrm>
            <a:off x="2133600" y="2819400"/>
            <a:ext cx="5105400" cy="838200"/>
          </a:xfrm>
          <a:prstGeom prst="round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pPr>
            <a:r>
              <a:rPr lang="en-NZ" sz="4800" b="1" dirty="0">
                <a:ln w="18415" cmpd="sng">
                  <a:solidFill>
                    <a:srgbClr val="FFFFFF"/>
                  </a:solidFill>
                  <a:prstDash val="solid"/>
                </a:ln>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Symmetric Key</a:t>
            </a:r>
          </a:p>
        </p:txBody>
      </p:sp>
    </p:spTree>
    <p:extLst>
      <p:ext uri="{BB962C8B-B14F-4D97-AF65-F5344CB8AC3E}">
        <p14:creationId xmlns:p14="http://schemas.microsoft.com/office/powerpoint/2010/main" val="342592861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30050" name="Rectangle 58"/>
          <p:cNvSpPr>
            <a:spLocks noGrp="1" noChangeArrowheads="1"/>
          </p:cNvSpPr>
          <p:nvPr>
            <p:ph type="title"/>
          </p:nvPr>
        </p:nvSpPr>
        <p:spPr>
          <a:xfrm>
            <a:off x="512763" y="-61913"/>
            <a:ext cx="7772400" cy="1143001"/>
          </a:xfrm>
        </p:spPr>
        <p:txBody>
          <a:bodyPr/>
          <a:lstStyle/>
          <a:p>
            <a:r>
              <a:rPr lang="en-US" altLang="en-US" smtClean="0"/>
              <a:t>Example SA from R1 to R2</a:t>
            </a:r>
          </a:p>
        </p:txBody>
      </p:sp>
      <p:sp>
        <p:nvSpPr>
          <p:cNvPr id="130051" name="Rectangle 59"/>
          <p:cNvSpPr>
            <a:spLocks noGrp="1" noChangeArrowheads="1"/>
          </p:cNvSpPr>
          <p:nvPr>
            <p:ph type="body" idx="1"/>
          </p:nvPr>
        </p:nvSpPr>
        <p:spPr>
          <a:xfrm>
            <a:off x="738188" y="3519488"/>
            <a:ext cx="8161337" cy="3167062"/>
          </a:xfrm>
        </p:spPr>
        <p:txBody>
          <a:bodyPr/>
          <a:lstStyle/>
          <a:p>
            <a:pPr>
              <a:lnSpc>
                <a:spcPct val="90000"/>
              </a:lnSpc>
              <a:buFont typeface="Wingdings" pitchFamily="2" charset="2"/>
              <a:buNone/>
            </a:pPr>
            <a:r>
              <a:rPr lang="en-US" altLang="en-US" i="1" dirty="0" smtClean="0">
                <a:solidFill>
                  <a:srgbClr val="C00000"/>
                </a:solidFill>
              </a:rPr>
              <a:t>R1 </a:t>
            </a:r>
            <a:r>
              <a:rPr lang="en-US" altLang="en-US" i="1" dirty="0" smtClean="0">
                <a:solidFill>
                  <a:srgbClr val="CC0000"/>
                </a:solidFill>
              </a:rPr>
              <a:t>stores </a:t>
            </a:r>
            <a:r>
              <a:rPr lang="en-US" altLang="en-US" i="1" dirty="0" smtClean="0">
                <a:solidFill>
                  <a:srgbClr val="C00000"/>
                </a:solidFill>
              </a:rPr>
              <a:t>for SA:</a:t>
            </a:r>
          </a:p>
          <a:p>
            <a:pPr marL="457200" indent="-457200">
              <a:lnSpc>
                <a:spcPct val="90000"/>
              </a:lnSpc>
              <a:buFont typeface="+mj-lt"/>
              <a:buAutoNum type="arabicPeriod"/>
            </a:pPr>
            <a:r>
              <a:rPr lang="en-US" altLang="en-US" sz="2000" dirty="0" smtClean="0"/>
              <a:t>32-bit SA identifier: </a:t>
            </a:r>
            <a:r>
              <a:rPr lang="en-US" altLang="en-US" sz="2000" i="1" dirty="0" smtClean="0"/>
              <a:t>Security Parameter Index (SPI)</a:t>
            </a:r>
          </a:p>
          <a:p>
            <a:pPr marL="457200" indent="-457200">
              <a:lnSpc>
                <a:spcPct val="90000"/>
              </a:lnSpc>
              <a:buFont typeface="+mj-lt"/>
              <a:buAutoNum type="arabicPeriod"/>
            </a:pPr>
            <a:r>
              <a:rPr lang="en-US" altLang="en-US" sz="2000" dirty="0" smtClean="0"/>
              <a:t>origin SA interface (200.168.1.100)</a:t>
            </a:r>
          </a:p>
          <a:p>
            <a:pPr marL="457200" indent="-457200">
              <a:lnSpc>
                <a:spcPct val="90000"/>
              </a:lnSpc>
              <a:buFont typeface="+mj-lt"/>
              <a:buAutoNum type="arabicPeriod"/>
            </a:pPr>
            <a:r>
              <a:rPr lang="en-US" altLang="en-US" sz="2000" dirty="0" smtClean="0"/>
              <a:t>destination SA interface (193.68.2.23)</a:t>
            </a:r>
          </a:p>
          <a:p>
            <a:pPr marL="457200" indent="-457200">
              <a:lnSpc>
                <a:spcPct val="90000"/>
              </a:lnSpc>
              <a:buFont typeface="+mj-lt"/>
              <a:buAutoNum type="arabicPeriod"/>
            </a:pPr>
            <a:r>
              <a:rPr lang="en-US" altLang="en-US" sz="2000" dirty="0" smtClean="0"/>
              <a:t>type of encryption used (e.g., 3DES with CBC)</a:t>
            </a:r>
          </a:p>
          <a:p>
            <a:pPr marL="457200" indent="-457200">
              <a:lnSpc>
                <a:spcPct val="90000"/>
              </a:lnSpc>
              <a:buFont typeface="+mj-lt"/>
              <a:buAutoNum type="arabicPeriod"/>
            </a:pPr>
            <a:r>
              <a:rPr lang="en-US" altLang="en-US" sz="2000" dirty="0" smtClean="0"/>
              <a:t>encryption key</a:t>
            </a:r>
          </a:p>
          <a:p>
            <a:pPr marL="457200" indent="-457200">
              <a:lnSpc>
                <a:spcPct val="90000"/>
              </a:lnSpc>
              <a:buFont typeface="+mj-lt"/>
              <a:buAutoNum type="arabicPeriod"/>
            </a:pPr>
            <a:r>
              <a:rPr lang="en-US" altLang="en-US" sz="2000" dirty="0" smtClean="0"/>
              <a:t>type of integrity check used (e.g., HMAC with MD5)</a:t>
            </a:r>
          </a:p>
          <a:p>
            <a:pPr marL="457200" indent="-457200">
              <a:lnSpc>
                <a:spcPct val="90000"/>
              </a:lnSpc>
              <a:buFont typeface="+mj-lt"/>
              <a:buAutoNum type="arabicPeriod"/>
            </a:pPr>
            <a:r>
              <a:rPr lang="en-US" altLang="en-US" sz="2000" dirty="0" smtClean="0"/>
              <a:t>authentication key</a:t>
            </a:r>
          </a:p>
        </p:txBody>
      </p:sp>
      <p:pic>
        <p:nvPicPr>
          <p:cNvPr id="130052" name="Picture 1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88" y="760413"/>
            <a:ext cx="641985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0053" name="Group 3"/>
          <p:cNvGrpSpPr>
            <a:grpSpLocks/>
          </p:cNvGrpSpPr>
          <p:nvPr/>
        </p:nvGrpSpPr>
        <p:grpSpPr bwMode="auto">
          <a:xfrm>
            <a:off x="799646" y="970764"/>
            <a:ext cx="7435850" cy="2630487"/>
            <a:chOff x="803275" y="938213"/>
            <a:chExt cx="7435850" cy="2630487"/>
          </a:xfrm>
        </p:grpSpPr>
        <p:sp>
          <p:nvSpPr>
            <p:cNvPr id="130054" name="Freeform 2"/>
            <p:cNvSpPr>
              <a:spLocks/>
            </p:cNvSpPr>
            <p:nvPr/>
          </p:nvSpPr>
          <p:spPr bwMode="auto">
            <a:xfrm>
              <a:off x="6213475" y="1670050"/>
              <a:ext cx="2025650" cy="1633537"/>
            </a:xfrm>
            <a:custGeom>
              <a:avLst/>
              <a:gdLst>
                <a:gd name="T0" fmla="*/ 346493 w 1292"/>
                <a:gd name="T1" fmla="*/ 2603 h 1255"/>
                <a:gd name="T2" fmla="*/ 54874 w 1292"/>
                <a:gd name="T3" fmla="*/ 62478 h 1255"/>
                <a:gd name="T4" fmla="*/ 45467 w 1292"/>
                <a:gd name="T5" fmla="*/ 206958 h 1255"/>
                <a:gd name="T6" fmla="*/ 73689 w 1292"/>
                <a:gd name="T7" fmla="*/ 329311 h 1255"/>
                <a:gd name="T8" fmla="*/ 355900 w 1292"/>
                <a:gd name="T9" fmla="*/ 344930 h 1255"/>
                <a:gd name="T10" fmla="*/ 939136 w 1292"/>
                <a:gd name="T11" fmla="*/ 446457 h 1255"/>
                <a:gd name="T12" fmla="*/ 1447117 w 1292"/>
                <a:gd name="T13" fmla="*/ 489410 h 1255"/>
                <a:gd name="T14" fmla="*/ 1745007 w 1292"/>
                <a:gd name="T15" fmla="*/ 403503 h 1255"/>
                <a:gd name="T16" fmla="*/ 1848484 w 1292"/>
                <a:gd name="T17" fmla="*/ 175719 h 1255"/>
                <a:gd name="T18" fmla="*/ 1752846 w 1292"/>
                <a:gd name="T19" fmla="*/ 83304 h 1255"/>
                <a:gd name="T20" fmla="*/ 1089649 w 1292"/>
                <a:gd name="T21" fmla="*/ 45557 h 1255"/>
                <a:gd name="T22" fmla="*/ 346493 w 1292"/>
                <a:gd name="T23" fmla="*/ 260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30055" name="Freeform 3"/>
            <p:cNvSpPr>
              <a:spLocks/>
            </p:cNvSpPr>
            <p:nvPr/>
          </p:nvSpPr>
          <p:spPr bwMode="auto">
            <a:xfrm>
              <a:off x="803275" y="1546225"/>
              <a:ext cx="2133600" cy="1633537"/>
            </a:xfrm>
            <a:custGeom>
              <a:avLst/>
              <a:gdLst>
                <a:gd name="T0" fmla="*/ 500372 w 1292"/>
                <a:gd name="T1" fmla="*/ 2603 h 1255"/>
                <a:gd name="T2" fmla="*/ 72661 w 1292"/>
                <a:gd name="T3" fmla="*/ 62478 h 1255"/>
                <a:gd name="T4" fmla="*/ 57799 w 1292"/>
                <a:gd name="T5" fmla="*/ 206958 h 1255"/>
                <a:gd name="T6" fmla="*/ 108992 w 1292"/>
                <a:gd name="T7" fmla="*/ 329311 h 1255"/>
                <a:gd name="T8" fmla="*/ 513583 w 1292"/>
                <a:gd name="T9" fmla="*/ 344930 h 1255"/>
                <a:gd name="T10" fmla="*/ 1352491 w 1292"/>
                <a:gd name="T11" fmla="*/ 446457 h 1255"/>
                <a:gd name="T12" fmla="*/ 2082407 w 1292"/>
                <a:gd name="T13" fmla="*/ 489410 h 1255"/>
                <a:gd name="T14" fmla="*/ 2506815 w 1292"/>
                <a:gd name="T15" fmla="*/ 403503 h 1255"/>
                <a:gd name="T16" fmla="*/ 2658743 w 1292"/>
                <a:gd name="T17" fmla="*/ 175719 h 1255"/>
                <a:gd name="T18" fmla="*/ 2520026 w 1292"/>
                <a:gd name="T19" fmla="*/ 83304 h 1255"/>
                <a:gd name="T20" fmla="*/ 1567172 w 1292"/>
                <a:gd name="T21" fmla="*/ 45557 h 1255"/>
                <a:gd name="T22" fmla="*/ 500372 w 1292"/>
                <a:gd name="T23" fmla="*/ 260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30056" name="Freeform 4"/>
            <p:cNvSpPr>
              <a:spLocks/>
            </p:cNvSpPr>
            <p:nvPr/>
          </p:nvSpPr>
          <p:spPr bwMode="auto">
            <a:xfrm>
              <a:off x="3394075" y="1435100"/>
              <a:ext cx="2362200" cy="2133600"/>
            </a:xfrm>
            <a:custGeom>
              <a:avLst/>
              <a:gdLst>
                <a:gd name="T0" fmla="*/ 1018379 w 1292"/>
                <a:gd name="T1" fmla="*/ 11901 h 1255"/>
                <a:gd name="T2" fmla="*/ 148095 w 1292"/>
                <a:gd name="T3" fmla="*/ 404619 h 1255"/>
                <a:gd name="T4" fmla="*/ 124326 w 1292"/>
                <a:gd name="T5" fmla="*/ 1343063 h 1255"/>
                <a:gd name="T6" fmla="*/ 224884 w 1292"/>
                <a:gd name="T7" fmla="*/ 2125100 h 1255"/>
                <a:gd name="T8" fmla="*/ 1043975 w 1292"/>
                <a:gd name="T9" fmla="*/ 2233905 h 1255"/>
                <a:gd name="T10" fmla="*/ 2760776 w 1292"/>
                <a:gd name="T11" fmla="*/ 2895236 h 1255"/>
                <a:gd name="T12" fmla="*/ 4247206 w 1292"/>
                <a:gd name="T13" fmla="*/ 3174049 h 1255"/>
                <a:gd name="T14" fmla="*/ 5117491 w 1292"/>
                <a:gd name="T15" fmla="*/ 2618123 h 1255"/>
                <a:gd name="T16" fmla="*/ 5424650 w 1292"/>
                <a:gd name="T17" fmla="*/ 1144154 h 1255"/>
                <a:gd name="T18" fmla="*/ 5144915 w 1292"/>
                <a:gd name="T19" fmla="*/ 540625 h 1255"/>
                <a:gd name="T20" fmla="*/ 3197746 w 1292"/>
                <a:gd name="T21" fmla="*/ 294114 h 1255"/>
                <a:gd name="T22" fmla="*/ 1018379 w 1292"/>
                <a:gd name="T23" fmla="*/ 1190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30057" name="Line 39"/>
            <p:cNvSpPr>
              <a:spLocks noChangeShapeType="1"/>
            </p:cNvSpPr>
            <p:nvPr/>
          </p:nvSpPr>
          <p:spPr bwMode="auto">
            <a:xfrm>
              <a:off x="1898650" y="2238375"/>
              <a:ext cx="8032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0058" name="Line 40"/>
            <p:cNvSpPr>
              <a:spLocks noChangeShapeType="1"/>
            </p:cNvSpPr>
            <p:nvPr/>
          </p:nvSpPr>
          <p:spPr bwMode="auto">
            <a:xfrm>
              <a:off x="6373813" y="2376488"/>
              <a:ext cx="6921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0059" name="Line 41"/>
            <p:cNvSpPr>
              <a:spLocks noChangeShapeType="1"/>
            </p:cNvSpPr>
            <p:nvPr/>
          </p:nvSpPr>
          <p:spPr bwMode="auto">
            <a:xfrm>
              <a:off x="3284538" y="2279650"/>
              <a:ext cx="3873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0060" name="Line 42"/>
            <p:cNvSpPr>
              <a:spLocks noChangeShapeType="1"/>
            </p:cNvSpPr>
            <p:nvPr/>
          </p:nvSpPr>
          <p:spPr bwMode="auto">
            <a:xfrm flipH="1">
              <a:off x="5453433" y="2303754"/>
              <a:ext cx="2905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0061" name="Text Box 43"/>
            <p:cNvSpPr txBox="1">
              <a:spLocks noChangeArrowheads="1"/>
            </p:cNvSpPr>
            <p:nvPr/>
          </p:nvSpPr>
          <p:spPr bwMode="auto">
            <a:xfrm>
              <a:off x="4840118" y="195421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400">
                  <a:solidFill>
                    <a:srgbClr val="000000"/>
                  </a:solidFill>
                  <a:latin typeface="Arial" pitchFamily="34" charset="0"/>
                  <a:cs typeface="Arial" pitchFamily="34" charset="0"/>
                </a:rPr>
                <a:t>193.68.2.23</a:t>
              </a:r>
            </a:p>
          </p:txBody>
        </p:sp>
        <p:sp>
          <p:nvSpPr>
            <p:cNvPr id="130062" name="Text Box 44"/>
            <p:cNvSpPr txBox="1">
              <a:spLocks noChangeArrowheads="1"/>
            </p:cNvSpPr>
            <p:nvPr/>
          </p:nvSpPr>
          <p:spPr bwMode="auto">
            <a:xfrm>
              <a:off x="3337682" y="1942287"/>
              <a:ext cx="13328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400">
                  <a:solidFill>
                    <a:srgbClr val="000000"/>
                  </a:solidFill>
                  <a:latin typeface="Arial" pitchFamily="34" charset="0"/>
                  <a:cs typeface="Arial" pitchFamily="34" charset="0"/>
                </a:rPr>
                <a:t>200.168.1.100</a:t>
              </a:r>
            </a:p>
          </p:txBody>
        </p:sp>
        <p:sp>
          <p:nvSpPr>
            <p:cNvPr id="130063" name="Text Box 45"/>
            <p:cNvSpPr txBox="1">
              <a:spLocks noChangeArrowheads="1"/>
            </p:cNvSpPr>
            <p:nvPr/>
          </p:nvSpPr>
          <p:spPr bwMode="auto">
            <a:xfrm>
              <a:off x="1184275" y="2730500"/>
              <a:ext cx="1141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400">
                  <a:solidFill>
                    <a:srgbClr val="000000"/>
                  </a:solidFill>
                  <a:latin typeface="Arial" pitchFamily="34" charset="0"/>
                  <a:cs typeface="Arial" pitchFamily="34" charset="0"/>
                </a:rPr>
                <a:t>172.16.1/24</a:t>
              </a:r>
            </a:p>
          </p:txBody>
        </p:sp>
        <p:sp>
          <p:nvSpPr>
            <p:cNvPr id="130064" name="Text Box 46"/>
            <p:cNvSpPr txBox="1">
              <a:spLocks noChangeArrowheads="1"/>
            </p:cNvSpPr>
            <p:nvPr/>
          </p:nvSpPr>
          <p:spPr bwMode="auto">
            <a:xfrm>
              <a:off x="6823075" y="2882900"/>
              <a:ext cx="1169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400">
                  <a:solidFill>
                    <a:srgbClr val="000000"/>
                  </a:solidFill>
                  <a:latin typeface="Arial" pitchFamily="34" charset="0"/>
                  <a:cs typeface="Arial" pitchFamily="34" charset="0"/>
                </a:rPr>
                <a:t>172.16.2/24</a:t>
              </a:r>
            </a:p>
          </p:txBody>
        </p:sp>
        <p:sp>
          <p:nvSpPr>
            <p:cNvPr id="130065" name="Text Box 48"/>
            <p:cNvSpPr txBox="1">
              <a:spLocks noChangeArrowheads="1"/>
            </p:cNvSpPr>
            <p:nvPr/>
          </p:nvSpPr>
          <p:spPr bwMode="auto">
            <a:xfrm>
              <a:off x="3625901" y="2391586"/>
              <a:ext cx="22766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600" i="1">
                  <a:solidFill>
                    <a:srgbClr val="CC0000"/>
                  </a:solidFill>
                  <a:latin typeface="Arial" pitchFamily="34" charset="0"/>
                  <a:cs typeface="Arial" pitchFamily="34" charset="0"/>
                </a:rPr>
                <a:t>security association </a:t>
              </a:r>
            </a:p>
          </p:txBody>
        </p:sp>
        <p:sp>
          <p:nvSpPr>
            <p:cNvPr id="130066" name="Text Box 49"/>
            <p:cNvSpPr txBox="1">
              <a:spLocks noChangeArrowheads="1"/>
            </p:cNvSpPr>
            <p:nvPr/>
          </p:nvSpPr>
          <p:spPr bwMode="auto">
            <a:xfrm>
              <a:off x="4325673" y="1210025"/>
              <a:ext cx="95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Internet</a:t>
              </a:r>
            </a:p>
          </p:txBody>
        </p:sp>
        <p:sp>
          <p:nvSpPr>
            <p:cNvPr id="130067" name="Text Box 50"/>
            <p:cNvSpPr txBox="1">
              <a:spLocks noChangeArrowheads="1"/>
            </p:cNvSpPr>
            <p:nvPr/>
          </p:nvSpPr>
          <p:spPr bwMode="auto">
            <a:xfrm>
              <a:off x="939800" y="9382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endParaRPr lang="en-US" altLang="en-US" sz="1800">
                <a:solidFill>
                  <a:srgbClr val="000000"/>
                </a:solidFill>
                <a:latin typeface="Arial" pitchFamily="34" charset="0"/>
              </a:endParaRPr>
            </a:p>
          </p:txBody>
        </p:sp>
        <p:sp>
          <p:nvSpPr>
            <p:cNvPr id="130068" name="Text Box 51"/>
            <p:cNvSpPr txBox="1">
              <a:spLocks noChangeArrowheads="1"/>
            </p:cNvSpPr>
            <p:nvPr/>
          </p:nvSpPr>
          <p:spPr bwMode="auto">
            <a:xfrm>
              <a:off x="1361796" y="1245263"/>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headquarters</a:t>
              </a:r>
            </a:p>
          </p:txBody>
        </p:sp>
        <p:sp>
          <p:nvSpPr>
            <p:cNvPr id="130069" name="Text Box 52"/>
            <p:cNvSpPr txBox="1">
              <a:spLocks noChangeArrowheads="1"/>
            </p:cNvSpPr>
            <p:nvPr/>
          </p:nvSpPr>
          <p:spPr bwMode="auto">
            <a:xfrm>
              <a:off x="6531930" y="1384010"/>
              <a:ext cx="1527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branch office</a:t>
              </a:r>
            </a:p>
          </p:txBody>
        </p:sp>
        <p:sp>
          <p:nvSpPr>
            <p:cNvPr id="130070" name="Text Box 53"/>
            <p:cNvSpPr txBox="1">
              <a:spLocks noChangeArrowheads="1"/>
            </p:cNvSpPr>
            <p:nvPr/>
          </p:nvSpPr>
          <p:spPr bwMode="auto">
            <a:xfrm>
              <a:off x="2784475" y="2425700"/>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R1</a:t>
              </a:r>
            </a:p>
          </p:txBody>
        </p:sp>
        <p:sp>
          <p:nvSpPr>
            <p:cNvPr id="130071" name="Text Box 54"/>
            <p:cNvSpPr txBox="1">
              <a:spLocks noChangeArrowheads="1"/>
            </p:cNvSpPr>
            <p:nvPr/>
          </p:nvSpPr>
          <p:spPr bwMode="auto">
            <a:xfrm>
              <a:off x="5832475" y="2578100"/>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R2</a:t>
              </a:r>
            </a:p>
          </p:txBody>
        </p:sp>
        <p:grpSp>
          <p:nvGrpSpPr>
            <p:cNvPr id="130072" name="Group 542"/>
            <p:cNvGrpSpPr>
              <a:grpSpLocks/>
            </p:cNvGrpSpPr>
            <p:nvPr/>
          </p:nvGrpSpPr>
          <p:grpSpPr bwMode="auto">
            <a:xfrm>
              <a:off x="1119743" y="1870674"/>
              <a:ext cx="874568" cy="829136"/>
              <a:chOff x="-44" y="1473"/>
              <a:chExt cx="981" cy="1105"/>
            </a:xfrm>
          </p:grpSpPr>
          <p:pic>
            <p:nvPicPr>
              <p:cNvPr id="130095"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96"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nvGrpSpPr>
            <p:cNvPr id="130073" name="Group 542"/>
            <p:cNvGrpSpPr>
              <a:grpSpLocks/>
            </p:cNvGrpSpPr>
            <p:nvPr/>
          </p:nvGrpSpPr>
          <p:grpSpPr bwMode="auto">
            <a:xfrm flipH="1">
              <a:off x="6816238" y="2036728"/>
              <a:ext cx="874568" cy="829136"/>
              <a:chOff x="-44" y="1473"/>
              <a:chExt cx="981" cy="1105"/>
            </a:xfrm>
          </p:grpSpPr>
          <p:pic>
            <p:nvPicPr>
              <p:cNvPr id="130093"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94"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nvGrpSpPr>
            <p:cNvPr id="130074" name="Group 332"/>
            <p:cNvGrpSpPr>
              <a:grpSpLocks/>
            </p:cNvGrpSpPr>
            <p:nvPr/>
          </p:nvGrpSpPr>
          <p:grpSpPr bwMode="auto">
            <a:xfrm>
              <a:off x="5734462" y="2176433"/>
              <a:ext cx="693963" cy="287263"/>
              <a:chOff x="2356" y="1300"/>
              <a:chExt cx="555" cy="194"/>
            </a:xfrm>
          </p:grpSpPr>
          <p:sp>
            <p:nvSpPr>
              <p:cNvPr id="13008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3008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3008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a:effectLst>
                <a:glow rad="228600">
                  <a:schemeClr val="accent1">
                    <a:satMod val="175000"/>
                    <a:alpha val="40000"/>
                  </a:schemeClr>
                </a:glow>
              </a:effec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30088" name="Group 329"/>
              <p:cNvGrpSpPr>
                <a:grpSpLocks/>
              </p:cNvGrpSpPr>
              <p:nvPr/>
            </p:nvGrpSpPr>
            <p:grpSpPr bwMode="auto">
              <a:xfrm>
                <a:off x="2468" y="1332"/>
                <a:ext cx="310" cy="60"/>
                <a:chOff x="2468" y="1332"/>
                <a:chExt cx="310" cy="60"/>
              </a:xfrm>
            </p:grpSpPr>
            <p:sp>
              <p:nvSpPr>
                <p:cNvPr id="130091"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30092"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73"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cs typeface="Arial" charset="0"/>
                </a:endParaRPr>
              </a:p>
            </p:txBody>
          </p:sp>
          <p:sp>
            <p:nvSpPr>
              <p:cNvPr id="74"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cs typeface="Arial" charset="0"/>
                </a:endParaRPr>
              </a:p>
            </p:txBody>
          </p:sp>
        </p:grpSp>
        <p:grpSp>
          <p:nvGrpSpPr>
            <p:cNvPr id="130075" name="Group 332"/>
            <p:cNvGrpSpPr>
              <a:grpSpLocks/>
            </p:cNvGrpSpPr>
            <p:nvPr/>
          </p:nvGrpSpPr>
          <p:grpSpPr bwMode="auto">
            <a:xfrm>
              <a:off x="2675447" y="2110629"/>
              <a:ext cx="693963" cy="287263"/>
              <a:chOff x="2356" y="1300"/>
              <a:chExt cx="555" cy="194"/>
            </a:xfrm>
          </p:grpSpPr>
          <p:sp>
            <p:nvSpPr>
              <p:cNvPr id="1300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300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300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a:effectLst>
                <a:glow rad="228600">
                  <a:schemeClr val="accent1">
                    <a:satMod val="175000"/>
                    <a:alpha val="40000"/>
                  </a:schemeClr>
                </a:glow>
              </a:effec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30080" name="Group 329"/>
              <p:cNvGrpSpPr>
                <a:grpSpLocks/>
              </p:cNvGrpSpPr>
              <p:nvPr/>
            </p:nvGrpSpPr>
            <p:grpSpPr bwMode="auto">
              <a:xfrm>
                <a:off x="2468" y="1332"/>
                <a:ext cx="310" cy="60"/>
                <a:chOff x="2468" y="1332"/>
                <a:chExt cx="310" cy="60"/>
              </a:xfrm>
            </p:grpSpPr>
            <p:sp>
              <p:nvSpPr>
                <p:cNvPr id="130083"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30084"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82" name="Line 330"/>
              <p:cNvSpPr>
                <a:spLocks noChangeShapeType="1"/>
              </p:cNvSpPr>
              <p:nvPr/>
            </p:nvSpPr>
            <p:spPr bwMode="auto">
              <a:xfrm>
                <a:off x="2357" y="1362"/>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cs typeface="Arial" charset="0"/>
                </a:endParaRPr>
              </a:p>
            </p:txBody>
          </p:sp>
          <p:sp>
            <p:nvSpPr>
              <p:cNvPr id="83"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cs typeface="Arial" charset="0"/>
                </a:endParaRPr>
              </a:p>
            </p:txBody>
          </p:sp>
        </p:grpSp>
        <p:sp>
          <p:nvSpPr>
            <p:cNvPr id="130076" name="Right Arrow 2"/>
            <p:cNvSpPr>
              <a:spLocks noChangeArrowheads="1"/>
            </p:cNvSpPr>
            <p:nvPr/>
          </p:nvSpPr>
          <p:spPr bwMode="auto">
            <a:xfrm>
              <a:off x="3390448" y="2327496"/>
              <a:ext cx="2361006" cy="151063"/>
            </a:xfrm>
            <a:prstGeom prst="rightArrow">
              <a:avLst>
                <a:gd name="adj1" fmla="val 50000"/>
                <a:gd name="adj2" fmla="val 49999"/>
              </a:avLst>
            </a:prstGeom>
            <a:gradFill rotWithShape="1">
              <a:gsLst>
                <a:gs pos="0">
                  <a:srgbClr val="CC0000"/>
                </a:gs>
                <a:gs pos="100000">
                  <a:srgbClr val="FFFFFF"/>
                </a:gs>
              </a:gsLst>
              <a:lin ang="360000"/>
            </a:gradFill>
            <a:ln w="9525">
              <a:solidFill>
                <a:srgbClr val="800000"/>
              </a:solidFill>
              <a:round/>
              <a:headEnd/>
              <a:tailEnd/>
            </a:ln>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endParaRPr>
            </a:p>
          </p:txBody>
        </p:sp>
      </p:grpSp>
      <p:sp>
        <p:nvSpPr>
          <p:cNvPr id="2" name="Freeform 1"/>
          <p:cNvSpPr/>
          <p:nvPr/>
        </p:nvSpPr>
        <p:spPr bwMode="auto">
          <a:xfrm>
            <a:off x="1161143" y="2794000"/>
            <a:ext cx="1705428" cy="798286"/>
          </a:xfrm>
          <a:custGeom>
            <a:avLst/>
            <a:gdLst>
              <a:gd name="connsiteX0" fmla="*/ 1705428 w 1705428"/>
              <a:gd name="connsiteY0" fmla="*/ 0 h 798286"/>
              <a:gd name="connsiteX1" fmla="*/ 1139371 w 1705428"/>
              <a:gd name="connsiteY1" fmla="*/ 406400 h 798286"/>
              <a:gd name="connsiteX2" fmla="*/ 754743 w 1705428"/>
              <a:gd name="connsiteY2" fmla="*/ 406400 h 798286"/>
              <a:gd name="connsiteX3" fmla="*/ 0 w 1705428"/>
              <a:gd name="connsiteY3" fmla="*/ 798286 h 798286"/>
            </a:gdLst>
            <a:ahLst/>
            <a:cxnLst>
              <a:cxn ang="0">
                <a:pos x="connsiteX0" y="connsiteY0"/>
              </a:cxn>
              <a:cxn ang="0">
                <a:pos x="connsiteX1" y="connsiteY1"/>
              </a:cxn>
              <a:cxn ang="0">
                <a:pos x="connsiteX2" y="connsiteY2"/>
              </a:cxn>
              <a:cxn ang="0">
                <a:pos x="connsiteX3" y="connsiteY3"/>
              </a:cxn>
            </a:cxnLst>
            <a:rect l="l" t="t" r="r" b="b"/>
            <a:pathLst>
              <a:path w="1705428" h="798286">
                <a:moveTo>
                  <a:pt x="1705428" y="0"/>
                </a:moveTo>
                <a:cubicBezTo>
                  <a:pt x="1501623" y="169333"/>
                  <a:pt x="1297818" y="338667"/>
                  <a:pt x="1139371" y="406400"/>
                </a:cubicBezTo>
                <a:cubicBezTo>
                  <a:pt x="980923" y="474133"/>
                  <a:pt x="944638" y="341086"/>
                  <a:pt x="754743" y="406400"/>
                </a:cubicBezTo>
                <a:cubicBezTo>
                  <a:pt x="564848" y="471714"/>
                  <a:pt x="282424" y="635000"/>
                  <a:pt x="0" y="798286"/>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000" b="0" i="0" u="none" strike="noStrike" cap="none" normalizeH="0" baseline="0" smtClean="0">
              <a:ln>
                <a:noFill/>
              </a:ln>
              <a:solidFill>
                <a:schemeClr val="tx1"/>
              </a:solidFill>
              <a:effectLst/>
              <a:latin typeface="Comic Sans MS" pitchFamily="66" charset="0"/>
            </a:endParaRPr>
          </a:p>
        </p:txBody>
      </p:sp>
    </p:spTree>
    <p:extLst>
      <p:ext uri="{BB962C8B-B14F-4D97-AF65-F5344CB8AC3E}">
        <p14:creationId xmlns:p14="http://schemas.microsoft.com/office/powerpoint/2010/main" val="24086757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1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63" y="87630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31075" name="Rectangle 4"/>
          <p:cNvSpPr>
            <a:spLocks noChangeArrowheads="1"/>
          </p:cNvSpPr>
          <p:nvPr/>
        </p:nvSpPr>
        <p:spPr bwMode="auto">
          <a:xfrm>
            <a:off x="333375" y="155575"/>
            <a:ext cx="835342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4000">
                <a:solidFill>
                  <a:srgbClr val="3333CC"/>
                </a:solidFill>
                <a:latin typeface="Gill Sans MT" pitchFamily="34" charset="0"/>
              </a:rPr>
              <a:t>Security Association Database (SAD)</a:t>
            </a:r>
          </a:p>
        </p:txBody>
      </p:sp>
      <p:sp>
        <p:nvSpPr>
          <p:cNvPr id="131076" name="Rectangle 5"/>
          <p:cNvSpPr>
            <a:spLocks noChangeArrowheads="1"/>
          </p:cNvSpPr>
          <p:nvPr/>
        </p:nvSpPr>
        <p:spPr bwMode="auto">
          <a:xfrm>
            <a:off x="449263" y="1584325"/>
            <a:ext cx="7772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spcBef>
                <a:spcPct val="20000"/>
              </a:spcBef>
              <a:buClr>
                <a:srgbClr val="000099"/>
              </a:buClr>
              <a:buSzPct val="75000"/>
              <a:buFont typeface="Wingdings" pitchFamily="2" charset="2"/>
              <a:buChar char="v"/>
            </a:pPr>
            <a:r>
              <a:rPr lang="en-US" altLang="en-US" sz="2800" dirty="0">
                <a:solidFill>
                  <a:srgbClr val="000000"/>
                </a:solidFill>
                <a:latin typeface="Gill Sans MT" pitchFamily="34" charset="0"/>
              </a:rPr>
              <a:t>endpoint holds SA state in </a:t>
            </a:r>
            <a:r>
              <a:rPr lang="en-US" altLang="en-US" sz="2800" i="1" dirty="0">
                <a:solidFill>
                  <a:srgbClr val="CC0000"/>
                </a:solidFill>
                <a:latin typeface="Gill Sans MT" pitchFamily="34" charset="0"/>
              </a:rPr>
              <a:t>security association database (SAD)</a:t>
            </a:r>
            <a:r>
              <a:rPr lang="en-US" altLang="en-US" sz="2800" dirty="0">
                <a:solidFill>
                  <a:srgbClr val="000000"/>
                </a:solidFill>
                <a:latin typeface="Gill Sans MT" pitchFamily="34" charset="0"/>
              </a:rPr>
              <a:t>, where it can locate them during processing.</a:t>
            </a:r>
          </a:p>
          <a:p>
            <a:pPr>
              <a:spcBef>
                <a:spcPct val="20000"/>
              </a:spcBef>
              <a:buClr>
                <a:srgbClr val="000099"/>
              </a:buClr>
              <a:buSzPct val="75000"/>
              <a:buFont typeface="Wingdings" pitchFamily="2" charset="2"/>
              <a:buChar char="v"/>
            </a:pPr>
            <a:r>
              <a:rPr lang="en-US" altLang="en-US" sz="2800" dirty="0">
                <a:solidFill>
                  <a:srgbClr val="000000"/>
                </a:solidFill>
                <a:latin typeface="Gill Sans MT" pitchFamily="34" charset="0"/>
              </a:rPr>
              <a:t>with n salespersons, 2 + 2n SAs in </a:t>
            </a:r>
            <a:r>
              <a:rPr lang="en-US" altLang="en-US" sz="2800" dirty="0">
                <a:solidFill>
                  <a:srgbClr val="0000FF"/>
                </a:solidFill>
                <a:latin typeface="Gill Sans MT" pitchFamily="34" charset="0"/>
              </a:rPr>
              <a:t>R1</a:t>
            </a:r>
            <a:r>
              <a:rPr lang="ja-JP" altLang="en-US" sz="2800" dirty="0">
                <a:solidFill>
                  <a:srgbClr val="000000"/>
                </a:solidFill>
                <a:latin typeface="Gill Sans MT" pitchFamily="34" charset="0"/>
              </a:rPr>
              <a:t>’</a:t>
            </a:r>
            <a:r>
              <a:rPr lang="en-US" altLang="ja-JP" sz="2800" dirty="0">
                <a:solidFill>
                  <a:srgbClr val="000000"/>
                </a:solidFill>
                <a:latin typeface="Gill Sans MT" pitchFamily="34" charset="0"/>
              </a:rPr>
              <a:t>s SAD</a:t>
            </a:r>
          </a:p>
          <a:p>
            <a:pPr>
              <a:spcBef>
                <a:spcPct val="20000"/>
              </a:spcBef>
              <a:buClr>
                <a:srgbClr val="000099"/>
              </a:buClr>
              <a:buSzPct val="75000"/>
              <a:buFont typeface="Wingdings" pitchFamily="2" charset="2"/>
              <a:buChar char="v"/>
            </a:pPr>
            <a:r>
              <a:rPr lang="en-US" altLang="en-US" sz="2800" dirty="0">
                <a:solidFill>
                  <a:srgbClr val="000000"/>
                </a:solidFill>
                <a:latin typeface="Gill Sans MT" pitchFamily="34" charset="0"/>
              </a:rPr>
              <a:t>when sending IPsec datagram, </a:t>
            </a:r>
            <a:r>
              <a:rPr lang="en-US" altLang="en-US" sz="2800" dirty="0">
                <a:solidFill>
                  <a:srgbClr val="0000FF"/>
                </a:solidFill>
                <a:latin typeface="Gill Sans MT" pitchFamily="34" charset="0"/>
              </a:rPr>
              <a:t>R1</a:t>
            </a:r>
            <a:r>
              <a:rPr lang="en-US" altLang="en-US" sz="2800" dirty="0">
                <a:solidFill>
                  <a:srgbClr val="000000"/>
                </a:solidFill>
                <a:latin typeface="Gill Sans MT" pitchFamily="34" charset="0"/>
              </a:rPr>
              <a:t> accesses SAD to determine how to process datagram.</a:t>
            </a:r>
          </a:p>
          <a:p>
            <a:pPr>
              <a:spcBef>
                <a:spcPct val="20000"/>
              </a:spcBef>
              <a:buClr>
                <a:srgbClr val="000099"/>
              </a:buClr>
              <a:buSzPct val="75000"/>
              <a:buFont typeface="Wingdings" pitchFamily="2" charset="2"/>
              <a:buChar char="v"/>
            </a:pPr>
            <a:r>
              <a:rPr lang="en-US" altLang="en-US" sz="2800" dirty="0">
                <a:solidFill>
                  <a:srgbClr val="000000"/>
                </a:solidFill>
                <a:latin typeface="Gill Sans MT" pitchFamily="34" charset="0"/>
              </a:rPr>
              <a:t>when IPsec datagram arrives to </a:t>
            </a:r>
            <a:r>
              <a:rPr lang="en-US" altLang="en-US" sz="2800" dirty="0">
                <a:solidFill>
                  <a:srgbClr val="0000FF"/>
                </a:solidFill>
                <a:latin typeface="Gill Sans MT" pitchFamily="34" charset="0"/>
              </a:rPr>
              <a:t>R2</a:t>
            </a:r>
            <a:r>
              <a:rPr lang="en-US" altLang="en-US" sz="2800" dirty="0">
                <a:solidFill>
                  <a:srgbClr val="000000"/>
                </a:solidFill>
                <a:latin typeface="Gill Sans MT" pitchFamily="34" charset="0"/>
              </a:rPr>
              <a:t>, </a:t>
            </a:r>
            <a:r>
              <a:rPr lang="en-US" altLang="en-US" sz="2800" dirty="0">
                <a:solidFill>
                  <a:srgbClr val="0000FF"/>
                </a:solidFill>
                <a:latin typeface="Gill Sans MT" pitchFamily="34" charset="0"/>
              </a:rPr>
              <a:t>R2</a:t>
            </a:r>
            <a:r>
              <a:rPr lang="en-US" altLang="en-US" sz="2800" dirty="0">
                <a:solidFill>
                  <a:srgbClr val="000000"/>
                </a:solidFill>
                <a:latin typeface="Gill Sans MT" pitchFamily="34" charset="0"/>
              </a:rPr>
              <a:t> examines SPI in IPsec datagram, indexes SAD with SPI, and processes datagram accordingly.</a:t>
            </a:r>
          </a:p>
          <a:p>
            <a:pPr>
              <a:spcBef>
                <a:spcPct val="20000"/>
              </a:spcBef>
              <a:buClr>
                <a:srgbClr val="000099"/>
              </a:buClr>
              <a:buSzPct val="75000"/>
              <a:buFont typeface="Wingdings" pitchFamily="2" charset="2"/>
              <a:buChar char="v"/>
            </a:pPr>
            <a:endParaRPr lang="en-US" altLang="en-US" sz="2400" dirty="0">
              <a:solidFill>
                <a:srgbClr val="000000"/>
              </a:solidFill>
            </a:endParaRPr>
          </a:p>
          <a:p>
            <a:pPr>
              <a:spcBef>
                <a:spcPct val="20000"/>
              </a:spcBef>
              <a:buClr>
                <a:srgbClr val="3333CC"/>
              </a:buClr>
              <a:buSzPct val="85000"/>
              <a:buFont typeface="ZapfDingbats" pitchFamily="82" charset="2"/>
              <a:buChar char="r"/>
            </a:pPr>
            <a:endParaRPr lang="en-US" altLang="en-US" sz="2800" dirty="0">
              <a:solidFill>
                <a:srgbClr val="000000"/>
              </a:solidFill>
            </a:endParaRPr>
          </a:p>
          <a:p>
            <a:pPr>
              <a:spcBef>
                <a:spcPct val="20000"/>
              </a:spcBef>
              <a:buClr>
                <a:srgbClr val="3333CC"/>
              </a:buClr>
              <a:buSzPct val="85000"/>
              <a:buFont typeface="ZapfDingbats" pitchFamily="82" charset="2"/>
              <a:buChar char="r"/>
            </a:pPr>
            <a:endParaRPr lang="en-US" altLang="en-US" sz="2800" dirty="0">
              <a:solidFill>
                <a:srgbClr val="000000"/>
              </a:solidFill>
            </a:endParaRPr>
          </a:p>
        </p:txBody>
      </p:sp>
    </p:spTree>
    <p:extLst>
      <p:ext uri="{BB962C8B-B14F-4D97-AF65-F5344CB8AC3E}">
        <p14:creationId xmlns:p14="http://schemas.microsoft.com/office/powerpoint/2010/main" val="202358340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32098" name="Rectangle 2"/>
          <p:cNvSpPr>
            <a:spLocks noGrp="1" noChangeArrowheads="1"/>
          </p:cNvSpPr>
          <p:nvPr>
            <p:ph type="title"/>
          </p:nvPr>
        </p:nvSpPr>
        <p:spPr/>
        <p:txBody>
          <a:bodyPr/>
          <a:lstStyle/>
          <a:p>
            <a:r>
              <a:rPr lang="en-US" altLang="en-US" smtClean="0"/>
              <a:t>IPsec datagram</a:t>
            </a:r>
          </a:p>
        </p:txBody>
      </p:sp>
      <p:sp>
        <p:nvSpPr>
          <p:cNvPr id="132099" name="Rectangle 3"/>
          <p:cNvSpPr>
            <a:spLocks noGrp="1" noChangeArrowheads="1"/>
          </p:cNvSpPr>
          <p:nvPr>
            <p:ph type="body" idx="1"/>
          </p:nvPr>
        </p:nvSpPr>
        <p:spPr>
          <a:xfrm>
            <a:off x="76200" y="1531938"/>
            <a:ext cx="9067800" cy="4648200"/>
          </a:xfrm>
        </p:spPr>
        <p:txBody>
          <a:bodyPr/>
          <a:lstStyle/>
          <a:p>
            <a:pPr>
              <a:buNone/>
            </a:pPr>
            <a:r>
              <a:rPr lang="en-US" altLang="en-US" dirty="0" smtClean="0"/>
              <a:t>Tunnel mode with </a:t>
            </a:r>
            <a:r>
              <a:rPr lang="en-US" altLang="en-US" b="1" dirty="0">
                <a:solidFill>
                  <a:srgbClr val="0000FF"/>
                </a:solidFill>
              </a:rPr>
              <a:t>ESP</a:t>
            </a:r>
            <a:r>
              <a:rPr lang="en-US" altLang="en-US" sz="2400" b="1" dirty="0">
                <a:solidFill>
                  <a:srgbClr val="0000FF"/>
                </a:solidFill>
              </a:rPr>
              <a:t>(Encapsulation Security </a:t>
            </a:r>
            <a:r>
              <a:rPr lang="en-US" altLang="en-US" sz="2400" b="1" dirty="0" smtClean="0">
                <a:solidFill>
                  <a:srgbClr val="0000FF"/>
                </a:solidFill>
              </a:rPr>
              <a:t>Protocol)</a:t>
            </a:r>
            <a:endParaRPr lang="en-US" altLang="en-US" b="1" dirty="0" smtClean="0">
              <a:solidFill>
                <a:srgbClr val="0000FF"/>
              </a:solidFill>
            </a:endParaRPr>
          </a:p>
        </p:txBody>
      </p:sp>
      <p:grpSp>
        <p:nvGrpSpPr>
          <p:cNvPr id="132100" name="Group 4"/>
          <p:cNvGrpSpPr>
            <a:grpSpLocks/>
          </p:cNvGrpSpPr>
          <p:nvPr/>
        </p:nvGrpSpPr>
        <p:grpSpPr bwMode="auto">
          <a:xfrm>
            <a:off x="928688" y="2655888"/>
            <a:ext cx="6484937" cy="2603500"/>
            <a:chOff x="672" y="1044"/>
            <a:chExt cx="4085" cy="1640"/>
          </a:xfrm>
        </p:grpSpPr>
        <p:sp>
          <p:nvSpPr>
            <p:cNvPr id="132102" name="Rectangle 5"/>
            <p:cNvSpPr>
              <a:spLocks noChangeArrowheads="1"/>
            </p:cNvSpPr>
            <p:nvPr/>
          </p:nvSpPr>
          <p:spPr bwMode="auto">
            <a:xfrm>
              <a:off x="672" y="1590"/>
              <a:ext cx="71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new IP</a:t>
              </a:r>
              <a:br>
                <a:rPr lang="en-US" altLang="en-US" sz="1600">
                  <a:solidFill>
                    <a:srgbClr val="000000"/>
                  </a:solidFill>
                  <a:latin typeface="Arial" pitchFamily="34" charset="0"/>
                </a:rPr>
              </a:br>
              <a:r>
                <a:rPr lang="en-US" altLang="en-US" sz="1600">
                  <a:solidFill>
                    <a:srgbClr val="000000"/>
                  </a:solidFill>
                  <a:latin typeface="Arial" pitchFamily="34" charset="0"/>
                </a:rPr>
                <a:t>header</a:t>
              </a:r>
            </a:p>
          </p:txBody>
        </p:sp>
        <p:sp>
          <p:nvSpPr>
            <p:cNvPr id="132103" name="Rectangle 6"/>
            <p:cNvSpPr>
              <a:spLocks noChangeArrowheads="1"/>
            </p:cNvSpPr>
            <p:nvPr/>
          </p:nvSpPr>
          <p:spPr bwMode="auto">
            <a:xfrm>
              <a:off x="1383" y="1590"/>
              <a:ext cx="441" cy="384"/>
            </a:xfrm>
            <a:prstGeom prst="rect">
              <a:avLst/>
            </a:prstGeom>
            <a:solidFill>
              <a:srgbClr val="FF99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ESP</a:t>
              </a:r>
            </a:p>
            <a:p>
              <a:pPr algn="ctr" eaLnBrk="1" hangingPunct="1"/>
              <a:r>
                <a:rPr lang="en-US" altLang="en-US" sz="1600">
                  <a:solidFill>
                    <a:srgbClr val="000000"/>
                  </a:solidFill>
                  <a:latin typeface="Arial" pitchFamily="34" charset="0"/>
                </a:rPr>
                <a:t>hdr</a:t>
              </a:r>
            </a:p>
          </p:txBody>
        </p:sp>
        <p:sp>
          <p:nvSpPr>
            <p:cNvPr id="132104" name="Rectangle 7"/>
            <p:cNvSpPr>
              <a:spLocks noChangeArrowheads="1"/>
            </p:cNvSpPr>
            <p:nvPr/>
          </p:nvSpPr>
          <p:spPr bwMode="auto">
            <a:xfrm>
              <a:off x="1824" y="1590"/>
              <a:ext cx="615"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original</a:t>
              </a:r>
              <a:br>
                <a:rPr lang="en-US" altLang="en-US" sz="1600">
                  <a:solidFill>
                    <a:srgbClr val="000000"/>
                  </a:solidFill>
                  <a:latin typeface="Arial" pitchFamily="34" charset="0"/>
                </a:rPr>
              </a:br>
              <a:r>
                <a:rPr lang="en-US" altLang="en-US" sz="1600">
                  <a:solidFill>
                    <a:srgbClr val="000000"/>
                  </a:solidFill>
                  <a:latin typeface="Arial" pitchFamily="34" charset="0"/>
                </a:rPr>
                <a:t>IP hdr</a:t>
              </a:r>
            </a:p>
          </p:txBody>
        </p:sp>
        <p:sp>
          <p:nvSpPr>
            <p:cNvPr id="132105" name="Rectangle 8"/>
            <p:cNvSpPr>
              <a:spLocks noChangeArrowheads="1"/>
            </p:cNvSpPr>
            <p:nvPr/>
          </p:nvSpPr>
          <p:spPr bwMode="auto">
            <a:xfrm>
              <a:off x="2439" y="1590"/>
              <a:ext cx="1401"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Original IP</a:t>
              </a:r>
            </a:p>
            <a:p>
              <a:pPr algn="ctr" eaLnBrk="1" hangingPunct="1"/>
              <a:r>
                <a:rPr lang="en-US" altLang="en-US" sz="1600">
                  <a:solidFill>
                    <a:srgbClr val="000000"/>
                  </a:solidFill>
                  <a:latin typeface="Arial" pitchFamily="34" charset="0"/>
                </a:rPr>
                <a:t>datagram payload</a:t>
              </a:r>
            </a:p>
          </p:txBody>
        </p:sp>
        <p:sp>
          <p:nvSpPr>
            <p:cNvPr id="132106" name="Rectangle 9"/>
            <p:cNvSpPr>
              <a:spLocks noChangeArrowheads="1"/>
            </p:cNvSpPr>
            <p:nvPr/>
          </p:nvSpPr>
          <p:spPr bwMode="auto">
            <a:xfrm>
              <a:off x="3840" y="1593"/>
              <a:ext cx="441"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ESP</a:t>
              </a:r>
            </a:p>
            <a:p>
              <a:pPr algn="ctr" eaLnBrk="1" hangingPunct="1"/>
              <a:r>
                <a:rPr lang="en-US" altLang="en-US" sz="1600">
                  <a:solidFill>
                    <a:srgbClr val="000000"/>
                  </a:solidFill>
                  <a:latin typeface="Arial" pitchFamily="34" charset="0"/>
                </a:rPr>
                <a:t>trl</a:t>
              </a:r>
            </a:p>
          </p:txBody>
        </p:sp>
        <p:sp>
          <p:nvSpPr>
            <p:cNvPr id="132107" name="Rectangle 10"/>
            <p:cNvSpPr>
              <a:spLocks noChangeArrowheads="1"/>
            </p:cNvSpPr>
            <p:nvPr/>
          </p:nvSpPr>
          <p:spPr bwMode="auto">
            <a:xfrm>
              <a:off x="4285" y="1593"/>
              <a:ext cx="441" cy="384"/>
            </a:xfrm>
            <a:prstGeom prst="rect">
              <a:avLst/>
            </a:prstGeom>
            <a:solidFill>
              <a:srgbClr val="FFFF00"/>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ESP</a:t>
              </a:r>
            </a:p>
            <a:p>
              <a:pPr algn="ctr" eaLnBrk="1" hangingPunct="1"/>
              <a:r>
                <a:rPr lang="en-US" altLang="en-US" sz="1600">
                  <a:solidFill>
                    <a:srgbClr val="000000"/>
                  </a:solidFill>
                  <a:latin typeface="Arial" pitchFamily="34" charset="0"/>
                </a:rPr>
                <a:t>auth</a:t>
              </a:r>
            </a:p>
          </p:txBody>
        </p:sp>
        <p:grpSp>
          <p:nvGrpSpPr>
            <p:cNvPr id="132108" name="Group 11"/>
            <p:cNvGrpSpPr>
              <a:grpSpLocks/>
            </p:cNvGrpSpPr>
            <p:nvPr/>
          </p:nvGrpSpPr>
          <p:grpSpPr bwMode="auto">
            <a:xfrm>
              <a:off x="1370" y="1044"/>
              <a:ext cx="2871" cy="501"/>
              <a:chOff x="1388" y="992"/>
              <a:chExt cx="2871" cy="501"/>
            </a:xfrm>
          </p:grpSpPr>
          <p:sp>
            <p:nvSpPr>
              <p:cNvPr id="132121" name="Text Box 12"/>
              <p:cNvSpPr txBox="1">
                <a:spLocks noChangeArrowheads="1"/>
              </p:cNvSpPr>
              <p:nvPr/>
            </p:nvSpPr>
            <p:spPr bwMode="auto">
              <a:xfrm>
                <a:off x="2664" y="1262"/>
                <a:ext cx="7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encrypted</a:t>
                </a:r>
              </a:p>
            </p:txBody>
          </p:sp>
          <p:sp>
            <p:nvSpPr>
              <p:cNvPr id="132122" name="Line 13"/>
              <p:cNvSpPr>
                <a:spLocks noChangeShapeType="1"/>
              </p:cNvSpPr>
              <p:nvPr/>
            </p:nvSpPr>
            <p:spPr bwMode="auto">
              <a:xfrm>
                <a:off x="3422" y="1379"/>
                <a:ext cx="8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2123" name="Line 14"/>
              <p:cNvSpPr>
                <a:spLocks noChangeShapeType="1"/>
              </p:cNvSpPr>
              <p:nvPr/>
            </p:nvSpPr>
            <p:spPr bwMode="auto">
              <a:xfrm flipH="1" flipV="1">
                <a:off x="1876" y="1379"/>
                <a:ext cx="776"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2124" name="Text Box 15"/>
              <p:cNvSpPr txBox="1">
                <a:spLocks noChangeArrowheads="1"/>
              </p:cNvSpPr>
              <p:nvPr/>
            </p:nvSpPr>
            <p:spPr bwMode="auto">
              <a:xfrm>
                <a:off x="2018" y="992"/>
                <a:ext cx="17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ja-JP" altLang="en-US" sz="1800">
                    <a:solidFill>
                      <a:srgbClr val="000000"/>
                    </a:solidFill>
                    <a:latin typeface="Arial" pitchFamily="34" charset="0"/>
                  </a:rPr>
                  <a:t>“</a:t>
                </a:r>
                <a:r>
                  <a:rPr lang="en-US" altLang="ja-JP" sz="1800">
                    <a:solidFill>
                      <a:srgbClr val="000000"/>
                    </a:solidFill>
                    <a:latin typeface="Arial" pitchFamily="34" charset="0"/>
                  </a:rPr>
                  <a:t>enchilada</a:t>
                </a:r>
                <a:r>
                  <a:rPr lang="ja-JP" altLang="en-US" sz="1800">
                    <a:solidFill>
                      <a:srgbClr val="000000"/>
                    </a:solidFill>
                    <a:latin typeface="Arial" pitchFamily="34" charset="0"/>
                  </a:rPr>
                  <a:t>”</a:t>
                </a:r>
                <a:r>
                  <a:rPr lang="en-US" altLang="ja-JP" sz="1800">
                    <a:solidFill>
                      <a:srgbClr val="000000"/>
                    </a:solidFill>
                    <a:latin typeface="Arial" pitchFamily="34" charset="0"/>
                  </a:rPr>
                  <a:t> authenticated</a:t>
                </a:r>
                <a:endParaRPr lang="en-US" altLang="en-US" sz="1800">
                  <a:solidFill>
                    <a:srgbClr val="000000"/>
                  </a:solidFill>
                  <a:latin typeface="Arial" pitchFamily="34" charset="0"/>
                </a:endParaRPr>
              </a:p>
            </p:txBody>
          </p:sp>
          <p:sp>
            <p:nvSpPr>
              <p:cNvPr id="132125" name="Line 16"/>
              <p:cNvSpPr>
                <a:spLocks noChangeShapeType="1"/>
              </p:cNvSpPr>
              <p:nvPr/>
            </p:nvSpPr>
            <p:spPr bwMode="auto">
              <a:xfrm>
                <a:off x="3761" y="1108"/>
                <a:ext cx="498" cy="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2126" name="Line 17"/>
              <p:cNvSpPr>
                <a:spLocks noChangeShapeType="1"/>
              </p:cNvSpPr>
              <p:nvPr/>
            </p:nvSpPr>
            <p:spPr bwMode="auto">
              <a:xfrm flipH="1" flipV="1">
                <a:off x="1388" y="1091"/>
                <a:ext cx="672" cy="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grpSp>
          <p:nvGrpSpPr>
            <p:cNvPr id="132109" name="Group 18"/>
            <p:cNvGrpSpPr>
              <a:grpSpLocks/>
            </p:cNvGrpSpPr>
            <p:nvPr/>
          </p:nvGrpSpPr>
          <p:grpSpPr bwMode="auto">
            <a:xfrm>
              <a:off x="3320" y="2288"/>
              <a:ext cx="1437" cy="384"/>
              <a:chOff x="3346" y="2367"/>
              <a:chExt cx="1437" cy="384"/>
            </a:xfrm>
          </p:grpSpPr>
          <p:sp>
            <p:nvSpPr>
              <p:cNvPr id="132118" name="Rectangle 19"/>
              <p:cNvSpPr>
                <a:spLocks noChangeArrowheads="1"/>
              </p:cNvSpPr>
              <p:nvPr/>
            </p:nvSpPr>
            <p:spPr bwMode="auto">
              <a:xfrm>
                <a:off x="3346" y="2367"/>
                <a:ext cx="529"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padding</a:t>
                </a:r>
              </a:p>
            </p:txBody>
          </p:sp>
          <p:sp>
            <p:nvSpPr>
              <p:cNvPr id="132119" name="Rectangle 20"/>
              <p:cNvSpPr>
                <a:spLocks noChangeArrowheads="1"/>
              </p:cNvSpPr>
              <p:nvPr/>
            </p:nvSpPr>
            <p:spPr bwMode="auto">
              <a:xfrm>
                <a:off x="3878" y="2367"/>
                <a:ext cx="468"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pad</a:t>
                </a:r>
                <a:br>
                  <a:rPr lang="en-US" altLang="en-US" sz="1600">
                    <a:solidFill>
                      <a:srgbClr val="000000"/>
                    </a:solidFill>
                    <a:latin typeface="Arial" pitchFamily="34" charset="0"/>
                  </a:rPr>
                </a:br>
                <a:r>
                  <a:rPr lang="en-US" altLang="en-US" sz="1600">
                    <a:solidFill>
                      <a:srgbClr val="000000"/>
                    </a:solidFill>
                    <a:latin typeface="Arial" pitchFamily="34" charset="0"/>
                  </a:rPr>
                  <a:t>length</a:t>
                </a:r>
              </a:p>
            </p:txBody>
          </p:sp>
          <p:sp>
            <p:nvSpPr>
              <p:cNvPr id="132120" name="Rectangle 21"/>
              <p:cNvSpPr>
                <a:spLocks noChangeArrowheads="1"/>
              </p:cNvSpPr>
              <p:nvPr/>
            </p:nvSpPr>
            <p:spPr bwMode="auto">
              <a:xfrm>
                <a:off x="4341" y="2367"/>
                <a:ext cx="442"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next</a:t>
                </a:r>
                <a:br>
                  <a:rPr lang="en-US" altLang="en-US" sz="1600">
                    <a:solidFill>
                      <a:srgbClr val="000000"/>
                    </a:solidFill>
                    <a:latin typeface="Arial" pitchFamily="34" charset="0"/>
                  </a:rPr>
                </a:br>
                <a:r>
                  <a:rPr lang="en-US" altLang="en-US" sz="1600">
                    <a:solidFill>
                      <a:srgbClr val="000000"/>
                    </a:solidFill>
                    <a:latin typeface="Arial" pitchFamily="34" charset="0"/>
                  </a:rPr>
                  <a:t>header</a:t>
                </a:r>
              </a:p>
            </p:txBody>
          </p:sp>
        </p:grpSp>
        <p:sp>
          <p:nvSpPr>
            <p:cNvPr id="132110" name="Line 22"/>
            <p:cNvSpPr>
              <a:spLocks noChangeShapeType="1"/>
            </p:cNvSpPr>
            <p:nvPr/>
          </p:nvSpPr>
          <p:spPr bwMode="auto">
            <a:xfrm flipV="1">
              <a:off x="3334" y="2007"/>
              <a:ext cx="506"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2111" name="Line 23"/>
            <p:cNvSpPr>
              <a:spLocks noChangeShapeType="1"/>
            </p:cNvSpPr>
            <p:nvPr/>
          </p:nvSpPr>
          <p:spPr bwMode="auto">
            <a:xfrm flipH="1" flipV="1">
              <a:off x="4277" y="1998"/>
              <a:ext cx="471"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nvGrpSpPr>
            <p:cNvPr id="132112" name="Group 24"/>
            <p:cNvGrpSpPr>
              <a:grpSpLocks/>
            </p:cNvGrpSpPr>
            <p:nvPr/>
          </p:nvGrpSpPr>
          <p:grpSpPr bwMode="auto">
            <a:xfrm>
              <a:off x="1182" y="2290"/>
              <a:ext cx="877" cy="394"/>
              <a:chOff x="1409" y="2193"/>
              <a:chExt cx="877" cy="386"/>
            </a:xfrm>
          </p:grpSpPr>
          <p:sp>
            <p:nvSpPr>
              <p:cNvPr id="132116" name="Rectangle 25"/>
              <p:cNvSpPr>
                <a:spLocks noChangeArrowheads="1"/>
              </p:cNvSpPr>
              <p:nvPr/>
            </p:nvSpPr>
            <p:spPr bwMode="auto">
              <a:xfrm>
                <a:off x="1409" y="2193"/>
                <a:ext cx="441" cy="384"/>
              </a:xfrm>
              <a:prstGeom prst="rect">
                <a:avLst/>
              </a:prstGeom>
              <a:solidFill>
                <a:srgbClr val="FF99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SPI</a:t>
                </a:r>
              </a:p>
            </p:txBody>
          </p:sp>
          <p:sp>
            <p:nvSpPr>
              <p:cNvPr id="132117" name="Rectangle 26"/>
              <p:cNvSpPr>
                <a:spLocks noChangeArrowheads="1"/>
              </p:cNvSpPr>
              <p:nvPr/>
            </p:nvSpPr>
            <p:spPr bwMode="auto">
              <a:xfrm>
                <a:off x="1845" y="2195"/>
                <a:ext cx="441" cy="384"/>
              </a:xfrm>
              <a:prstGeom prst="rect">
                <a:avLst/>
              </a:prstGeom>
              <a:solidFill>
                <a:srgbClr val="FF99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Seq</a:t>
                </a:r>
              </a:p>
              <a:p>
                <a:pPr algn="ctr" eaLnBrk="1" hangingPunct="1"/>
                <a:r>
                  <a:rPr lang="en-US" altLang="en-US" sz="1600">
                    <a:solidFill>
                      <a:srgbClr val="000000"/>
                    </a:solidFill>
                    <a:latin typeface="Arial" pitchFamily="34" charset="0"/>
                  </a:rPr>
                  <a:t>#</a:t>
                </a:r>
              </a:p>
            </p:txBody>
          </p:sp>
        </p:grpSp>
        <p:sp>
          <p:nvSpPr>
            <p:cNvPr id="132113" name="Line 27"/>
            <p:cNvSpPr>
              <a:spLocks noChangeShapeType="1"/>
            </p:cNvSpPr>
            <p:nvPr/>
          </p:nvSpPr>
          <p:spPr bwMode="auto">
            <a:xfrm flipV="1">
              <a:off x="1178" y="1999"/>
              <a:ext cx="201" cy="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2114" name="Line 28"/>
            <p:cNvSpPr>
              <a:spLocks noChangeShapeType="1"/>
            </p:cNvSpPr>
            <p:nvPr/>
          </p:nvSpPr>
          <p:spPr bwMode="auto">
            <a:xfrm>
              <a:off x="1824" y="202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2115" name="Line 29"/>
            <p:cNvSpPr>
              <a:spLocks noChangeShapeType="1"/>
            </p:cNvSpPr>
            <p:nvPr/>
          </p:nvSpPr>
          <p:spPr bwMode="auto">
            <a:xfrm>
              <a:off x="1815" y="1999"/>
              <a:ext cx="227" cy="2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pic>
        <p:nvPicPr>
          <p:cNvPr id="132101" name="Picture 2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052513"/>
            <a:ext cx="34877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6934200" y="5486400"/>
            <a:ext cx="1752600" cy="304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NZ" sz="1800" b="0" i="0" u="none" strike="noStrike" cap="none" normalizeH="0" baseline="0" dirty="0" smtClean="0">
                <a:ln>
                  <a:noFill/>
                </a:ln>
                <a:solidFill>
                  <a:srgbClr val="0000FF"/>
                </a:solidFill>
                <a:effectLst/>
                <a:latin typeface="Comic Sans MS" pitchFamily="66" charset="0"/>
              </a:rPr>
              <a:t>UDP, TCP, etc.</a:t>
            </a:r>
          </a:p>
        </p:txBody>
      </p:sp>
      <p:sp>
        <p:nvSpPr>
          <p:cNvPr id="3" name="Freeform 2"/>
          <p:cNvSpPr/>
          <p:nvPr/>
        </p:nvSpPr>
        <p:spPr bwMode="auto">
          <a:xfrm>
            <a:off x="6995886" y="5225143"/>
            <a:ext cx="145143" cy="246743"/>
          </a:xfrm>
          <a:custGeom>
            <a:avLst/>
            <a:gdLst>
              <a:gd name="connsiteX0" fmla="*/ 0 w 145143"/>
              <a:gd name="connsiteY0" fmla="*/ 0 h 246743"/>
              <a:gd name="connsiteX1" fmla="*/ 145143 w 145143"/>
              <a:gd name="connsiteY1" fmla="*/ 246743 h 246743"/>
              <a:gd name="connsiteX2" fmla="*/ 145143 w 145143"/>
              <a:gd name="connsiteY2" fmla="*/ 246743 h 246743"/>
            </a:gdLst>
            <a:ahLst/>
            <a:cxnLst>
              <a:cxn ang="0">
                <a:pos x="connsiteX0" y="connsiteY0"/>
              </a:cxn>
              <a:cxn ang="0">
                <a:pos x="connsiteX1" y="connsiteY1"/>
              </a:cxn>
              <a:cxn ang="0">
                <a:pos x="connsiteX2" y="connsiteY2"/>
              </a:cxn>
            </a:cxnLst>
            <a:rect l="l" t="t" r="r" b="b"/>
            <a:pathLst>
              <a:path w="145143" h="246743">
                <a:moveTo>
                  <a:pt x="0" y="0"/>
                </a:moveTo>
                <a:lnTo>
                  <a:pt x="145143" y="246743"/>
                </a:lnTo>
                <a:lnTo>
                  <a:pt x="145143" y="246743"/>
                </a:ln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000" b="0" i="0" u="none" strike="noStrike" cap="none" normalizeH="0" baseline="0" smtClean="0">
              <a:ln>
                <a:noFill/>
              </a:ln>
              <a:solidFill>
                <a:schemeClr val="tx1"/>
              </a:solidFill>
              <a:effectLst/>
              <a:latin typeface="Comic Sans MS" pitchFamily="66" charset="0"/>
            </a:endParaRPr>
          </a:p>
        </p:txBody>
      </p:sp>
    </p:spTree>
    <p:extLst>
      <p:ext uri="{BB962C8B-B14F-4D97-AF65-F5344CB8AC3E}">
        <p14:creationId xmlns:p14="http://schemas.microsoft.com/office/powerpoint/2010/main" val="298976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33122" name="Rectangle 4"/>
          <p:cNvSpPr>
            <a:spLocks noGrp="1" noChangeArrowheads="1"/>
          </p:cNvSpPr>
          <p:nvPr>
            <p:ph type="title"/>
          </p:nvPr>
        </p:nvSpPr>
        <p:spPr>
          <a:xfrm>
            <a:off x="533400" y="0"/>
            <a:ext cx="7772400" cy="1143000"/>
          </a:xfrm>
        </p:spPr>
        <p:txBody>
          <a:bodyPr/>
          <a:lstStyle/>
          <a:p>
            <a:r>
              <a:rPr lang="en-US" altLang="en-US" smtClean="0"/>
              <a:t>What happens?</a:t>
            </a:r>
          </a:p>
        </p:txBody>
      </p:sp>
      <p:grpSp>
        <p:nvGrpSpPr>
          <p:cNvPr id="133123" name="Group 59"/>
          <p:cNvGrpSpPr>
            <a:grpSpLocks/>
          </p:cNvGrpSpPr>
          <p:nvPr/>
        </p:nvGrpSpPr>
        <p:grpSpPr bwMode="auto">
          <a:xfrm>
            <a:off x="928688" y="3875088"/>
            <a:ext cx="6484937" cy="2603500"/>
            <a:chOff x="672" y="1044"/>
            <a:chExt cx="4085" cy="1640"/>
          </a:xfrm>
        </p:grpSpPr>
        <p:sp>
          <p:nvSpPr>
            <p:cNvPr id="133169" name="Rectangle 60"/>
            <p:cNvSpPr>
              <a:spLocks noChangeArrowheads="1"/>
            </p:cNvSpPr>
            <p:nvPr/>
          </p:nvSpPr>
          <p:spPr bwMode="auto">
            <a:xfrm>
              <a:off x="672" y="1590"/>
              <a:ext cx="71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new IP</a:t>
              </a:r>
              <a:br>
                <a:rPr lang="en-US" altLang="en-US" sz="1600">
                  <a:solidFill>
                    <a:srgbClr val="000000"/>
                  </a:solidFill>
                  <a:latin typeface="Arial" pitchFamily="34" charset="0"/>
                </a:rPr>
              </a:br>
              <a:r>
                <a:rPr lang="en-US" altLang="en-US" sz="1600">
                  <a:solidFill>
                    <a:srgbClr val="000000"/>
                  </a:solidFill>
                  <a:latin typeface="Arial" pitchFamily="34" charset="0"/>
                </a:rPr>
                <a:t>header</a:t>
              </a:r>
            </a:p>
          </p:txBody>
        </p:sp>
        <p:sp>
          <p:nvSpPr>
            <p:cNvPr id="133170" name="Rectangle 61"/>
            <p:cNvSpPr>
              <a:spLocks noChangeArrowheads="1"/>
            </p:cNvSpPr>
            <p:nvPr/>
          </p:nvSpPr>
          <p:spPr bwMode="auto">
            <a:xfrm>
              <a:off x="1383" y="1590"/>
              <a:ext cx="441" cy="384"/>
            </a:xfrm>
            <a:prstGeom prst="rect">
              <a:avLst/>
            </a:prstGeom>
            <a:solidFill>
              <a:srgbClr val="FF99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ESP</a:t>
              </a:r>
            </a:p>
            <a:p>
              <a:pPr algn="ctr" eaLnBrk="1" hangingPunct="1"/>
              <a:r>
                <a:rPr lang="en-US" altLang="en-US" sz="1600">
                  <a:solidFill>
                    <a:srgbClr val="000000"/>
                  </a:solidFill>
                  <a:latin typeface="Arial" pitchFamily="34" charset="0"/>
                </a:rPr>
                <a:t>hdr</a:t>
              </a:r>
            </a:p>
          </p:txBody>
        </p:sp>
        <p:sp>
          <p:nvSpPr>
            <p:cNvPr id="133171" name="Rectangle 62"/>
            <p:cNvSpPr>
              <a:spLocks noChangeArrowheads="1"/>
            </p:cNvSpPr>
            <p:nvPr/>
          </p:nvSpPr>
          <p:spPr bwMode="auto">
            <a:xfrm>
              <a:off x="1824" y="1590"/>
              <a:ext cx="615"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original</a:t>
              </a:r>
              <a:br>
                <a:rPr lang="en-US" altLang="en-US" sz="1600">
                  <a:solidFill>
                    <a:srgbClr val="000000"/>
                  </a:solidFill>
                  <a:latin typeface="Arial" pitchFamily="34" charset="0"/>
                </a:rPr>
              </a:br>
              <a:r>
                <a:rPr lang="en-US" altLang="en-US" sz="1600">
                  <a:solidFill>
                    <a:srgbClr val="000000"/>
                  </a:solidFill>
                  <a:latin typeface="Arial" pitchFamily="34" charset="0"/>
                </a:rPr>
                <a:t>IP hdr</a:t>
              </a:r>
            </a:p>
          </p:txBody>
        </p:sp>
        <p:sp>
          <p:nvSpPr>
            <p:cNvPr id="133172" name="Rectangle 63"/>
            <p:cNvSpPr>
              <a:spLocks noChangeArrowheads="1"/>
            </p:cNvSpPr>
            <p:nvPr/>
          </p:nvSpPr>
          <p:spPr bwMode="auto">
            <a:xfrm>
              <a:off x="2439" y="1590"/>
              <a:ext cx="1401"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Original IP</a:t>
              </a:r>
            </a:p>
            <a:p>
              <a:pPr algn="ctr" eaLnBrk="1" hangingPunct="1"/>
              <a:r>
                <a:rPr lang="en-US" altLang="en-US" sz="1600">
                  <a:solidFill>
                    <a:srgbClr val="000000"/>
                  </a:solidFill>
                  <a:latin typeface="Arial" pitchFamily="34" charset="0"/>
                </a:rPr>
                <a:t>datagram payload</a:t>
              </a:r>
            </a:p>
          </p:txBody>
        </p:sp>
        <p:sp>
          <p:nvSpPr>
            <p:cNvPr id="133173" name="Rectangle 64"/>
            <p:cNvSpPr>
              <a:spLocks noChangeArrowheads="1"/>
            </p:cNvSpPr>
            <p:nvPr/>
          </p:nvSpPr>
          <p:spPr bwMode="auto">
            <a:xfrm>
              <a:off x="3840" y="1593"/>
              <a:ext cx="441"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ESP</a:t>
              </a:r>
            </a:p>
            <a:p>
              <a:pPr algn="ctr" eaLnBrk="1" hangingPunct="1"/>
              <a:r>
                <a:rPr lang="en-US" altLang="en-US" sz="1600">
                  <a:solidFill>
                    <a:srgbClr val="000000"/>
                  </a:solidFill>
                  <a:latin typeface="Arial" pitchFamily="34" charset="0"/>
                </a:rPr>
                <a:t>trl</a:t>
              </a:r>
            </a:p>
          </p:txBody>
        </p:sp>
        <p:sp>
          <p:nvSpPr>
            <p:cNvPr id="133174" name="Rectangle 65"/>
            <p:cNvSpPr>
              <a:spLocks noChangeArrowheads="1"/>
            </p:cNvSpPr>
            <p:nvPr/>
          </p:nvSpPr>
          <p:spPr bwMode="auto">
            <a:xfrm>
              <a:off x="4285" y="1593"/>
              <a:ext cx="441" cy="384"/>
            </a:xfrm>
            <a:prstGeom prst="rect">
              <a:avLst/>
            </a:prstGeom>
            <a:solidFill>
              <a:srgbClr val="FFFF00"/>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ESP</a:t>
              </a:r>
            </a:p>
            <a:p>
              <a:pPr algn="ctr" eaLnBrk="1" hangingPunct="1"/>
              <a:r>
                <a:rPr lang="en-US" altLang="en-US" sz="1600">
                  <a:solidFill>
                    <a:srgbClr val="000000"/>
                  </a:solidFill>
                  <a:latin typeface="Arial" pitchFamily="34" charset="0"/>
                </a:rPr>
                <a:t>auth</a:t>
              </a:r>
            </a:p>
          </p:txBody>
        </p:sp>
        <p:grpSp>
          <p:nvGrpSpPr>
            <p:cNvPr id="133175" name="Group 66"/>
            <p:cNvGrpSpPr>
              <a:grpSpLocks/>
            </p:cNvGrpSpPr>
            <p:nvPr/>
          </p:nvGrpSpPr>
          <p:grpSpPr bwMode="auto">
            <a:xfrm>
              <a:off x="1370" y="1044"/>
              <a:ext cx="2871" cy="501"/>
              <a:chOff x="1388" y="992"/>
              <a:chExt cx="2871" cy="501"/>
            </a:xfrm>
          </p:grpSpPr>
          <p:sp>
            <p:nvSpPr>
              <p:cNvPr id="133188" name="Text Box 67"/>
              <p:cNvSpPr txBox="1">
                <a:spLocks noChangeArrowheads="1"/>
              </p:cNvSpPr>
              <p:nvPr/>
            </p:nvSpPr>
            <p:spPr bwMode="auto">
              <a:xfrm>
                <a:off x="2664" y="1262"/>
                <a:ext cx="7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encrypted</a:t>
                </a:r>
              </a:p>
            </p:txBody>
          </p:sp>
          <p:sp>
            <p:nvSpPr>
              <p:cNvPr id="133189" name="Line 68"/>
              <p:cNvSpPr>
                <a:spLocks noChangeShapeType="1"/>
              </p:cNvSpPr>
              <p:nvPr/>
            </p:nvSpPr>
            <p:spPr bwMode="auto">
              <a:xfrm>
                <a:off x="3422" y="1379"/>
                <a:ext cx="8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90" name="Line 69"/>
              <p:cNvSpPr>
                <a:spLocks noChangeShapeType="1"/>
              </p:cNvSpPr>
              <p:nvPr/>
            </p:nvSpPr>
            <p:spPr bwMode="auto">
              <a:xfrm flipH="1" flipV="1">
                <a:off x="1876" y="1379"/>
                <a:ext cx="776"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91" name="Text Box 70"/>
              <p:cNvSpPr txBox="1">
                <a:spLocks noChangeArrowheads="1"/>
              </p:cNvSpPr>
              <p:nvPr/>
            </p:nvSpPr>
            <p:spPr bwMode="auto">
              <a:xfrm>
                <a:off x="2018" y="992"/>
                <a:ext cx="17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ja-JP" altLang="en-US" sz="1800">
                    <a:solidFill>
                      <a:srgbClr val="000000"/>
                    </a:solidFill>
                    <a:latin typeface="Arial" pitchFamily="34" charset="0"/>
                  </a:rPr>
                  <a:t>“</a:t>
                </a:r>
                <a:r>
                  <a:rPr lang="en-US" altLang="ja-JP" sz="1800">
                    <a:solidFill>
                      <a:srgbClr val="000000"/>
                    </a:solidFill>
                    <a:latin typeface="Arial" pitchFamily="34" charset="0"/>
                  </a:rPr>
                  <a:t>enchilada</a:t>
                </a:r>
                <a:r>
                  <a:rPr lang="ja-JP" altLang="en-US" sz="1800">
                    <a:solidFill>
                      <a:srgbClr val="000000"/>
                    </a:solidFill>
                    <a:latin typeface="Arial" pitchFamily="34" charset="0"/>
                  </a:rPr>
                  <a:t>”</a:t>
                </a:r>
                <a:r>
                  <a:rPr lang="en-US" altLang="ja-JP" sz="1800">
                    <a:solidFill>
                      <a:srgbClr val="000000"/>
                    </a:solidFill>
                    <a:latin typeface="Arial" pitchFamily="34" charset="0"/>
                  </a:rPr>
                  <a:t> authenticated</a:t>
                </a:r>
                <a:endParaRPr lang="en-US" altLang="en-US" sz="1800">
                  <a:solidFill>
                    <a:srgbClr val="000000"/>
                  </a:solidFill>
                  <a:latin typeface="Arial" pitchFamily="34" charset="0"/>
                </a:endParaRPr>
              </a:p>
            </p:txBody>
          </p:sp>
          <p:sp>
            <p:nvSpPr>
              <p:cNvPr id="133192" name="Line 71"/>
              <p:cNvSpPr>
                <a:spLocks noChangeShapeType="1"/>
              </p:cNvSpPr>
              <p:nvPr/>
            </p:nvSpPr>
            <p:spPr bwMode="auto">
              <a:xfrm>
                <a:off x="3761" y="1108"/>
                <a:ext cx="498" cy="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93" name="Line 72"/>
              <p:cNvSpPr>
                <a:spLocks noChangeShapeType="1"/>
              </p:cNvSpPr>
              <p:nvPr/>
            </p:nvSpPr>
            <p:spPr bwMode="auto">
              <a:xfrm flipH="1" flipV="1">
                <a:off x="1388" y="1091"/>
                <a:ext cx="672" cy="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grpSp>
          <p:nvGrpSpPr>
            <p:cNvPr id="133176" name="Group 73"/>
            <p:cNvGrpSpPr>
              <a:grpSpLocks/>
            </p:cNvGrpSpPr>
            <p:nvPr/>
          </p:nvGrpSpPr>
          <p:grpSpPr bwMode="auto">
            <a:xfrm>
              <a:off x="3320" y="2288"/>
              <a:ext cx="1437" cy="384"/>
              <a:chOff x="3346" y="2367"/>
              <a:chExt cx="1437" cy="384"/>
            </a:xfrm>
          </p:grpSpPr>
          <p:sp>
            <p:nvSpPr>
              <p:cNvPr id="133185" name="Rectangle 74"/>
              <p:cNvSpPr>
                <a:spLocks noChangeArrowheads="1"/>
              </p:cNvSpPr>
              <p:nvPr/>
            </p:nvSpPr>
            <p:spPr bwMode="auto">
              <a:xfrm>
                <a:off x="3346" y="2367"/>
                <a:ext cx="529"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padding</a:t>
                </a:r>
              </a:p>
            </p:txBody>
          </p:sp>
          <p:sp>
            <p:nvSpPr>
              <p:cNvPr id="133186" name="Rectangle 75"/>
              <p:cNvSpPr>
                <a:spLocks noChangeArrowheads="1"/>
              </p:cNvSpPr>
              <p:nvPr/>
            </p:nvSpPr>
            <p:spPr bwMode="auto">
              <a:xfrm>
                <a:off x="3878" y="2367"/>
                <a:ext cx="468"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pad</a:t>
                </a:r>
                <a:br>
                  <a:rPr lang="en-US" altLang="en-US" sz="1600">
                    <a:solidFill>
                      <a:srgbClr val="000000"/>
                    </a:solidFill>
                    <a:latin typeface="Arial" pitchFamily="34" charset="0"/>
                  </a:rPr>
                </a:br>
                <a:r>
                  <a:rPr lang="en-US" altLang="en-US" sz="1600">
                    <a:solidFill>
                      <a:srgbClr val="000000"/>
                    </a:solidFill>
                    <a:latin typeface="Arial" pitchFamily="34" charset="0"/>
                  </a:rPr>
                  <a:t>length</a:t>
                </a:r>
              </a:p>
            </p:txBody>
          </p:sp>
          <p:sp>
            <p:nvSpPr>
              <p:cNvPr id="133187" name="Rectangle 76"/>
              <p:cNvSpPr>
                <a:spLocks noChangeArrowheads="1"/>
              </p:cNvSpPr>
              <p:nvPr/>
            </p:nvSpPr>
            <p:spPr bwMode="auto">
              <a:xfrm>
                <a:off x="4341" y="2367"/>
                <a:ext cx="442"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next</a:t>
                </a:r>
                <a:br>
                  <a:rPr lang="en-US" altLang="en-US" sz="1600">
                    <a:solidFill>
                      <a:srgbClr val="000000"/>
                    </a:solidFill>
                    <a:latin typeface="Arial" pitchFamily="34" charset="0"/>
                  </a:rPr>
                </a:br>
                <a:r>
                  <a:rPr lang="en-US" altLang="en-US" sz="1600">
                    <a:solidFill>
                      <a:srgbClr val="000000"/>
                    </a:solidFill>
                    <a:latin typeface="Arial" pitchFamily="34" charset="0"/>
                  </a:rPr>
                  <a:t>header</a:t>
                </a:r>
              </a:p>
            </p:txBody>
          </p:sp>
        </p:grpSp>
        <p:sp>
          <p:nvSpPr>
            <p:cNvPr id="133177" name="Line 77"/>
            <p:cNvSpPr>
              <a:spLocks noChangeShapeType="1"/>
            </p:cNvSpPr>
            <p:nvPr/>
          </p:nvSpPr>
          <p:spPr bwMode="auto">
            <a:xfrm flipV="1">
              <a:off x="3334" y="2007"/>
              <a:ext cx="506"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78" name="Line 78"/>
            <p:cNvSpPr>
              <a:spLocks noChangeShapeType="1"/>
            </p:cNvSpPr>
            <p:nvPr/>
          </p:nvSpPr>
          <p:spPr bwMode="auto">
            <a:xfrm flipH="1" flipV="1">
              <a:off x="4277" y="1998"/>
              <a:ext cx="471"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nvGrpSpPr>
            <p:cNvPr id="133179" name="Group 79"/>
            <p:cNvGrpSpPr>
              <a:grpSpLocks/>
            </p:cNvGrpSpPr>
            <p:nvPr/>
          </p:nvGrpSpPr>
          <p:grpSpPr bwMode="auto">
            <a:xfrm>
              <a:off x="1182" y="2290"/>
              <a:ext cx="877" cy="394"/>
              <a:chOff x="1409" y="2193"/>
              <a:chExt cx="877" cy="386"/>
            </a:xfrm>
          </p:grpSpPr>
          <p:sp>
            <p:nvSpPr>
              <p:cNvPr id="133183" name="Rectangle 80"/>
              <p:cNvSpPr>
                <a:spLocks noChangeArrowheads="1"/>
              </p:cNvSpPr>
              <p:nvPr/>
            </p:nvSpPr>
            <p:spPr bwMode="auto">
              <a:xfrm>
                <a:off x="1409" y="2193"/>
                <a:ext cx="441" cy="384"/>
              </a:xfrm>
              <a:prstGeom prst="rect">
                <a:avLst/>
              </a:prstGeom>
              <a:solidFill>
                <a:srgbClr val="FF99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SPI</a:t>
                </a:r>
              </a:p>
            </p:txBody>
          </p:sp>
          <p:sp>
            <p:nvSpPr>
              <p:cNvPr id="133184" name="Rectangle 81"/>
              <p:cNvSpPr>
                <a:spLocks noChangeArrowheads="1"/>
              </p:cNvSpPr>
              <p:nvPr/>
            </p:nvSpPr>
            <p:spPr bwMode="auto">
              <a:xfrm>
                <a:off x="1845" y="2195"/>
                <a:ext cx="441" cy="384"/>
              </a:xfrm>
              <a:prstGeom prst="rect">
                <a:avLst/>
              </a:prstGeom>
              <a:solidFill>
                <a:srgbClr val="FF99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Seq</a:t>
                </a:r>
              </a:p>
              <a:p>
                <a:pPr algn="ctr" eaLnBrk="1" hangingPunct="1"/>
                <a:r>
                  <a:rPr lang="en-US" altLang="en-US" sz="1600">
                    <a:solidFill>
                      <a:srgbClr val="000000"/>
                    </a:solidFill>
                    <a:latin typeface="Arial" pitchFamily="34" charset="0"/>
                  </a:rPr>
                  <a:t>#</a:t>
                </a:r>
              </a:p>
            </p:txBody>
          </p:sp>
        </p:grpSp>
        <p:sp>
          <p:nvSpPr>
            <p:cNvPr id="133180" name="Line 82"/>
            <p:cNvSpPr>
              <a:spLocks noChangeShapeType="1"/>
            </p:cNvSpPr>
            <p:nvPr/>
          </p:nvSpPr>
          <p:spPr bwMode="auto">
            <a:xfrm flipV="1">
              <a:off x="1178" y="1999"/>
              <a:ext cx="201" cy="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81" name="Line 83"/>
            <p:cNvSpPr>
              <a:spLocks noChangeShapeType="1"/>
            </p:cNvSpPr>
            <p:nvPr/>
          </p:nvSpPr>
          <p:spPr bwMode="auto">
            <a:xfrm>
              <a:off x="1824" y="202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82" name="Line 84"/>
            <p:cNvSpPr>
              <a:spLocks noChangeShapeType="1"/>
            </p:cNvSpPr>
            <p:nvPr/>
          </p:nvSpPr>
          <p:spPr bwMode="auto">
            <a:xfrm>
              <a:off x="1815" y="1999"/>
              <a:ext cx="227" cy="2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pic>
        <p:nvPicPr>
          <p:cNvPr id="133124" name="Picture 2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823913"/>
            <a:ext cx="346710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25" name="Group 84"/>
          <p:cNvGrpSpPr>
            <a:grpSpLocks/>
          </p:cNvGrpSpPr>
          <p:nvPr/>
        </p:nvGrpSpPr>
        <p:grpSpPr bwMode="auto">
          <a:xfrm>
            <a:off x="803275" y="938213"/>
            <a:ext cx="7435850" cy="2630487"/>
            <a:chOff x="803275" y="938213"/>
            <a:chExt cx="7435850" cy="2630487"/>
          </a:xfrm>
        </p:grpSpPr>
        <p:sp>
          <p:nvSpPr>
            <p:cNvPr id="133126" name="Freeform 2"/>
            <p:cNvSpPr>
              <a:spLocks/>
            </p:cNvSpPr>
            <p:nvPr/>
          </p:nvSpPr>
          <p:spPr bwMode="auto">
            <a:xfrm>
              <a:off x="6213475" y="1670050"/>
              <a:ext cx="2025650" cy="1633537"/>
            </a:xfrm>
            <a:custGeom>
              <a:avLst/>
              <a:gdLst>
                <a:gd name="T0" fmla="*/ 346493 w 1292"/>
                <a:gd name="T1" fmla="*/ 2603 h 1255"/>
                <a:gd name="T2" fmla="*/ 54874 w 1292"/>
                <a:gd name="T3" fmla="*/ 62478 h 1255"/>
                <a:gd name="T4" fmla="*/ 45467 w 1292"/>
                <a:gd name="T5" fmla="*/ 206958 h 1255"/>
                <a:gd name="T6" fmla="*/ 73689 w 1292"/>
                <a:gd name="T7" fmla="*/ 329311 h 1255"/>
                <a:gd name="T8" fmla="*/ 355900 w 1292"/>
                <a:gd name="T9" fmla="*/ 344930 h 1255"/>
                <a:gd name="T10" fmla="*/ 939136 w 1292"/>
                <a:gd name="T11" fmla="*/ 446457 h 1255"/>
                <a:gd name="T12" fmla="*/ 1447117 w 1292"/>
                <a:gd name="T13" fmla="*/ 489410 h 1255"/>
                <a:gd name="T14" fmla="*/ 1745007 w 1292"/>
                <a:gd name="T15" fmla="*/ 403503 h 1255"/>
                <a:gd name="T16" fmla="*/ 1848484 w 1292"/>
                <a:gd name="T17" fmla="*/ 175719 h 1255"/>
                <a:gd name="T18" fmla="*/ 1752846 w 1292"/>
                <a:gd name="T19" fmla="*/ 83304 h 1255"/>
                <a:gd name="T20" fmla="*/ 1089649 w 1292"/>
                <a:gd name="T21" fmla="*/ 45557 h 1255"/>
                <a:gd name="T22" fmla="*/ 346493 w 1292"/>
                <a:gd name="T23" fmla="*/ 260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33127" name="Freeform 3"/>
            <p:cNvSpPr>
              <a:spLocks/>
            </p:cNvSpPr>
            <p:nvPr/>
          </p:nvSpPr>
          <p:spPr bwMode="auto">
            <a:xfrm>
              <a:off x="803275" y="1546225"/>
              <a:ext cx="2133600" cy="1633537"/>
            </a:xfrm>
            <a:custGeom>
              <a:avLst/>
              <a:gdLst>
                <a:gd name="T0" fmla="*/ 500372 w 1292"/>
                <a:gd name="T1" fmla="*/ 2603 h 1255"/>
                <a:gd name="T2" fmla="*/ 72661 w 1292"/>
                <a:gd name="T3" fmla="*/ 62478 h 1255"/>
                <a:gd name="T4" fmla="*/ 57799 w 1292"/>
                <a:gd name="T5" fmla="*/ 206958 h 1255"/>
                <a:gd name="T6" fmla="*/ 108992 w 1292"/>
                <a:gd name="T7" fmla="*/ 329311 h 1255"/>
                <a:gd name="T8" fmla="*/ 513583 w 1292"/>
                <a:gd name="T9" fmla="*/ 344930 h 1255"/>
                <a:gd name="T10" fmla="*/ 1352491 w 1292"/>
                <a:gd name="T11" fmla="*/ 446457 h 1255"/>
                <a:gd name="T12" fmla="*/ 2082407 w 1292"/>
                <a:gd name="T13" fmla="*/ 489410 h 1255"/>
                <a:gd name="T14" fmla="*/ 2506815 w 1292"/>
                <a:gd name="T15" fmla="*/ 403503 h 1255"/>
                <a:gd name="T16" fmla="*/ 2658743 w 1292"/>
                <a:gd name="T17" fmla="*/ 175719 h 1255"/>
                <a:gd name="T18" fmla="*/ 2520026 w 1292"/>
                <a:gd name="T19" fmla="*/ 83304 h 1255"/>
                <a:gd name="T20" fmla="*/ 1567172 w 1292"/>
                <a:gd name="T21" fmla="*/ 45557 h 1255"/>
                <a:gd name="T22" fmla="*/ 500372 w 1292"/>
                <a:gd name="T23" fmla="*/ 260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33128" name="Freeform 4"/>
            <p:cNvSpPr>
              <a:spLocks/>
            </p:cNvSpPr>
            <p:nvPr/>
          </p:nvSpPr>
          <p:spPr bwMode="auto">
            <a:xfrm>
              <a:off x="3394075" y="1435100"/>
              <a:ext cx="2362200" cy="2133600"/>
            </a:xfrm>
            <a:custGeom>
              <a:avLst/>
              <a:gdLst>
                <a:gd name="T0" fmla="*/ 1018379 w 1292"/>
                <a:gd name="T1" fmla="*/ 11901 h 1255"/>
                <a:gd name="T2" fmla="*/ 148095 w 1292"/>
                <a:gd name="T3" fmla="*/ 404619 h 1255"/>
                <a:gd name="T4" fmla="*/ 124326 w 1292"/>
                <a:gd name="T5" fmla="*/ 1343063 h 1255"/>
                <a:gd name="T6" fmla="*/ 224884 w 1292"/>
                <a:gd name="T7" fmla="*/ 2125100 h 1255"/>
                <a:gd name="T8" fmla="*/ 1043975 w 1292"/>
                <a:gd name="T9" fmla="*/ 2233905 h 1255"/>
                <a:gd name="T10" fmla="*/ 2760776 w 1292"/>
                <a:gd name="T11" fmla="*/ 2895236 h 1255"/>
                <a:gd name="T12" fmla="*/ 4247206 w 1292"/>
                <a:gd name="T13" fmla="*/ 3174049 h 1255"/>
                <a:gd name="T14" fmla="*/ 5117491 w 1292"/>
                <a:gd name="T15" fmla="*/ 2618123 h 1255"/>
                <a:gd name="T16" fmla="*/ 5424650 w 1292"/>
                <a:gd name="T17" fmla="*/ 1144154 h 1255"/>
                <a:gd name="T18" fmla="*/ 5144915 w 1292"/>
                <a:gd name="T19" fmla="*/ 540625 h 1255"/>
                <a:gd name="T20" fmla="*/ 3197746 w 1292"/>
                <a:gd name="T21" fmla="*/ 294114 h 1255"/>
                <a:gd name="T22" fmla="*/ 1018379 w 1292"/>
                <a:gd name="T23" fmla="*/ 1190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sz="2000">
                <a:solidFill>
                  <a:srgbClr val="000000"/>
                </a:solidFill>
                <a:latin typeface="Comic Sans MS" pitchFamily="66" charset="0"/>
                <a:ea typeface="MS PGothic" pitchFamily="34" charset="-128"/>
              </a:endParaRPr>
            </a:p>
          </p:txBody>
        </p:sp>
        <p:sp>
          <p:nvSpPr>
            <p:cNvPr id="133129" name="Line 39"/>
            <p:cNvSpPr>
              <a:spLocks noChangeShapeType="1"/>
            </p:cNvSpPr>
            <p:nvPr/>
          </p:nvSpPr>
          <p:spPr bwMode="auto">
            <a:xfrm>
              <a:off x="1898650" y="2238375"/>
              <a:ext cx="8032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30" name="Line 40"/>
            <p:cNvSpPr>
              <a:spLocks noChangeShapeType="1"/>
            </p:cNvSpPr>
            <p:nvPr/>
          </p:nvSpPr>
          <p:spPr bwMode="auto">
            <a:xfrm>
              <a:off x="6373813" y="2376488"/>
              <a:ext cx="6921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31" name="Line 41"/>
            <p:cNvSpPr>
              <a:spLocks noChangeShapeType="1"/>
            </p:cNvSpPr>
            <p:nvPr/>
          </p:nvSpPr>
          <p:spPr bwMode="auto">
            <a:xfrm>
              <a:off x="3284538" y="2279650"/>
              <a:ext cx="3873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32" name="Line 42"/>
            <p:cNvSpPr>
              <a:spLocks noChangeShapeType="1"/>
            </p:cNvSpPr>
            <p:nvPr/>
          </p:nvSpPr>
          <p:spPr bwMode="auto">
            <a:xfrm flipH="1">
              <a:off x="5453433" y="2303754"/>
              <a:ext cx="2905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3133" name="Text Box 43"/>
            <p:cNvSpPr txBox="1">
              <a:spLocks noChangeArrowheads="1"/>
            </p:cNvSpPr>
            <p:nvPr/>
          </p:nvSpPr>
          <p:spPr bwMode="auto">
            <a:xfrm>
              <a:off x="4840118" y="195421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400">
                  <a:solidFill>
                    <a:srgbClr val="000000"/>
                  </a:solidFill>
                  <a:latin typeface="Arial" pitchFamily="34" charset="0"/>
                  <a:cs typeface="Arial" pitchFamily="34" charset="0"/>
                </a:rPr>
                <a:t>193.68.2.23</a:t>
              </a:r>
            </a:p>
          </p:txBody>
        </p:sp>
        <p:sp>
          <p:nvSpPr>
            <p:cNvPr id="133134" name="Text Box 44"/>
            <p:cNvSpPr txBox="1">
              <a:spLocks noChangeArrowheads="1"/>
            </p:cNvSpPr>
            <p:nvPr/>
          </p:nvSpPr>
          <p:spPr bwMode="auto">
            <a:xfrm>
              <a:off x="3337682" y="1942287"/>
              <a:ext cx="13328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400">
                  <a:solidFill>
                    <a:srgbClr val="000000"/>
                  </a:solidFill>
                  <a:latin typeface="Arial" pitchFamily="34" charset="0"/>
                  <a:cs typeface="Arial" pitchFamily="34" charset="0"/>
                </a:rPr>
                <a:t>200.168.1.100</a:t>
              </a:r>
            </a:p>
          </p:txBody>
        </p:sp>
        <p:sp>
          <p:nvSpPr>
            <p:cNvPr id="133135" name="Text Box 45"/>
            <p:cNvSpPr txBox="1">
              <a:spLocks noChangeArrowheads="1"/>
            </p:cNvSpPr>
            <p:nvPr/>
          </p:nvSpPr>
          <p:spPr bwMode="auto">
            <a:xfrm>
              <a:off x="1184275" y="2730500"/>
              <a:ext cx="1141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400">
                  <a:solidFill>
                    <a:srgbClr val="000000"/>
                  </a:solidFill>
                  <a:latin typeface="Arial" pitchFamily="34" charset="0"/>
                  <a:cs typeface="Arial" pitchFamily="34" charset="0"/>
                </a:rPr>
                <a:t>172.16.1/24</a:t>
              </a:r>
            </a:p>
          </p:txBody>
        </p:sp>
        <p:sp>
          <p:nvSpPr>
            <p:cNvPr id="133136" name="Text Box 46"/>
            <p:cNvSpPr txBox="1">
              <a:spLocks noChangeArrowheads="1"/>
            </p:cNvSpPr>
            <p:nvPr/>
          </p:nvSpPr>
          <p:spPr bwMode="auto">
            <a:xfrm>
              <a:off x="6823075" y="2882900"/>
              <a:ext cx="1169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r>
                <a:rPr lang="en-US" altLang="en-US" sz="1400">
                  <a:solidFill>
                    <a:srgbClr val="000000"/>
                  </a:solidFill>
                  <a:latin typeface="Arial" pitchFamily="34" charset="0"/>
                  <a:cs typeface="Arial" pitchFamily="34" charset="0"/>
                </a:rPr>
                <a:t>172.16.2/24</a:t>
              </a:r>
            </a:p>
          </p:txBody>
        </p:sp>
        <p:sp>
          <p:nvSpPr>
            <p:cNvPr id="133137" name="Text Box 48"/>
            <p:cNvSpPr txBox="1">
              <a:spLocks noChangeArrowheads="1"/>
            </p:cNvSpPr>
            <p:nvPr/>
          </p:nvSpPr>
          <p:spPr bwMode="auto">
            <a:xfrm>
              <a:off x="3625901" y="2391586"/>
              <a:ext cx="22766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600" i="1">
                  <a:solidFill>
                    <a:srgbClr val="CC0000"/>
                  </a:solidFill>
                  <a:latin typeface="Arial" pitchFamily="34" charset="0"/>
                  <a:cs typeface="Arial" pitchFamily="34" charset="0"/>
                </a:rPr>
                <a:t>security association </a:t>
              </a:r>
            </a:p>
          </p:txBody>
        </p:sp>
        <p:sp>
          <p:nvSpPr>
            <p:cNvPr id="133138" name="Text Box 49"/>
            <p:cNvSpPr txBox="1">
              <a:spLocks noChangeArrowheads="1"/>
            </p:cNvSpPr>
            <p:nvPr/>
          </p:nvSpPr>
          <p:spPr bwMode="auto">
            <a:xfrm>
              <a:off x="4325673" y="1210025"/>
              <a:ext cx="95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Internet</a:t>
              </a:r>
            </a:p>
          </p:txBody>
        </p:sp>
        <p:sp>
          <p:nvSpPr>
            <p:cNvPr id="133139" name="Text Box 50"/>
            <p:cNvSpPr txBox="1">
              <a:spLocks noChangeArrowheads="1"/>
            </p:cNvSpPr>
            <p:nvPr/>
          </p:nvSpPr>
          <p:spPr bwMode="auto">
            <a:xfrm>
              <a:off x="939800" y="9382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endParaRPr lang="en-US" altLang="en-US" sz="1800">
                <a:solidFill>
                  <a:srgbClr val="000000"/>
                </a:solidFill>
                <a:latin typeface="Arial" pitchFamily="34" charset="0"/>
              </a:endParaRPr>
            </a:p>
          </p:txBody>
        </p:sp>
        <p:sp>
          <p:nvSpPr>
            <p:cNvPr id="133140" name="Text Box 51"/>
            <p:cNvSpPr txBox="1">
              <a:spLocks noChangeArrowheads="1"/>
            </p:cNvSpPr>
            <p:nvPr/>
          </p:nvSpPr>
          <p:spPr bwMode="auto">
            <a:xfrm>
              <a:off x="1361796" y="1245263"/>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headquarters</a:t>
              </a:r>
            </a:p>
          </p:txBody>
        </p:sp>
        <p:sp>
          <p:nvSpPr>
            <p:cNvPr id="133141" name="Text Box 52"/>
            <p:cNvSpPr txBox="1">
              <a:spLocks noChangeArrowheads="1"/>
            </p:cNvSpPr>
            <p:nvPr/>
          </p:nvSpPr>
          <p:spPr bwMode="auto">
            <a:xfrm>
              <a:off x="6531930" y="1384010"/>
              <a:ext cx="1527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branch office</a:t>
              </a:r>
            </a:p>
          </p:txBody>
        </p:sp>
        <p:sp>
          <p:nvSpPr>
            <p:cNvPr id="133142" name="Text Box 53"/>
            <p:cNvSpPr txBox="1">
              <a:spLocks noChangeArrowheads="1"/>
            </p:cNvSpPr>
            <p:nvPr/>
          </p:nvSpPr>
          <p:spPr bwMode="auto">
            <a:xfrm>
              <a:off x="2784475" y="2425700"/>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R1</a:t>
              </a:r>
            </a:p>
          </p:txBody>
        </p:sp>
        <p:sp>
          <p:nvSpPr>
            <p:cNvPr id="133143" name="Text Box 54"/>
            <p:cNvSpPr txBox="1">
              <a:spLocks noChangeArrowheads="1"/>
            </p:cNvSpPr>
            <p:nvPr/>
          </p:nvSpPr>
          <p:spPr bwMode="auto">
            <a:xfrm>
              <a:off x="5832475" y="2578100"/>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R2</a:t>
              </a:r>
            </a:p>
          </p:txBody>
        </p:sp>
        <p:grpSp>
          <p:nvGrpSpPr>
            <p:cNvPr id="133144" name="Group 542"/>
            <p:cNvGrpSpPr>
              <a:grpSpLocks/>
            </p:cNvGrpSpPr>
            <p:nvPr/>
          </p:nvGrpSpPr>
          <p:grpSpPr bwMode="auto">
            <a:xfrm>
              <a:off x="1119743" y="1870674"/>
              <a:ext cx="874568" cy="829136"/>
              <a:chOff x="-44" y="1473"/>
              <a:chExt cx="981" cy="1105"/>
            </a:xfrm>
          </p:grpSpPr>
          <p:pic>
            <p:nvPicPr>
              <p:cNvPr id="133167"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8"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nvGrpSpPr>
            <p:cNvPr id="133145" name="Group 542"/>
            <p:cNvGrpSpPr>
              <a:grpSpLocks/>
            </p:cNvGrpSpPr>
            <p:nvPr/>
          </p:nvGrpSpPr>
          <p:grpSpPr bwMode="auto">
            <a:xfrm flipH="1">
              <a:off x="6816238" y="2036728"/>
              <a:ext cx="874568" cy="829136"/>
              <a:chOff x="-44" y="1473"/>
              <a:chExt cx="981" cy="1105"/>
            </a:xfrm>
          </p:grpSpPr>
          <p:pic>
            <p:nvPicPr>
              <p:cNvPr id="133165"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6" name="Freeform 530"/>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NZ" sz="2000">
                  <a:solidFill>
                    <a:srgbClr val="000000"/>
                  </a:solidFill>
                  <a:latin typeface="Comic Sans MS" pitchFamily="66" charset="0"/>
                  <a:ea typeface="MS PGothic" pitchFamily="34" charset="-128"/>
                </a:endParaRPr>
              </a:p>
            </p:txBody>
          </p:sp>
        </p:grpSp>
        <p:grpSp>
          <p:nvGrpSpPr>
            <p:cNvPr id="133146" name="Group 332"/>
            <p:cNvGrpSpPr>
              <a:grpSpLocks/>
            </p:cNvGrpSpPr>
            <p:nvPr/>
          </p:nvGrpSpPr>
          <p:grpSpPr bwMode="auto">
            <a:xfrm>
              <a:off x="5734462" y="2176433"/>
              <a:ext cx="693963" cy="287263"/>
              <a:chOff x="2356" y="1300"/>
              <a:chExt cx="555" cy="194"/>
            </a:xfrm>
          </p:grpSpPr>
          <p:sp>
            <p:nvSpPr>
              <p:cNvPr id="13315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3315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3315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33160" name="Group 329"/>
              <p:cNvGrpSpPr>
                <a:grpSpLocks/>
              </p:cNvGrpSpPr>
              <p:nvPr/>
            </p:nvGrpSpPr>
            <p:grpSpPr bwMode="auto">
              <a:xfrm>
                <a:off x="2468" y="1332"/>
                <a:ext cx="310" cy="60"/>
                <a:chOff x="2468" y="1332"/>
                <a:chExt cx="310" cy="60"/>
              </a:xfrm>
            </p:grpSpPr>
            <p:sp>
              <p:nvSpPr>
                <p:cNvPr id="133163"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33164"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121"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cs typeface="Arial" charset="0"/>
                </a:endParaRPr>
              </a:p>
            </p:txBody>
          </p:sp>
          <p:sp>
            <p:nvSpPr>
              <p:cNvPr id="122"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cs typeface="Arial" charset="0"/>
                </a:endParaRPr>
              </a:p>
            </p:txBody>
          </p:sp>
        </p:grpSp>
        <p:grpSp>
          <p:nvGrpSpPr>
            <p:cNvPr id="133147" name="Group 332"/>
            <p:cNvGrpSpPr>
              <a:grpSpLocks/>
            </p:cNvGrpSpPr>
            <p:nvPr/>
          </p:nvGrpSpPr>
          <p:grpSpPr bwMode="auto">
            <a:xfrm>
              <a:off x="2675447" y="2110629"/>
              <a:ext cx="693963" cy="287263"/>
              <a:chOff x="2356" y="1300"/>
              <a:chExt cx="555" cy="194"/>
            </a:xfrm>
          </p:grpSpPr>
          <p:sp>
            <p:nvSpPr>
              <p:cNvPr id="1331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sp>
            <p:nvSpPr>
              <p:cNvPr id="1331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endParaRPr lang="en-US" altLang="en-US" sz="2400">
                  <a:solidFill>
                    <a:srgbClr val="000000"/>
                  </a:solidFill>
                  <a:latin typeface="Times New Roman" pitchFamily="18" charset="0"/>
                </a:endParaRPr>
              </a:p>
            </p:txBody>
          </p:sp>
          <p:sp>
            <p:nvSpPr>
              <p:cNvPr id="1331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sz="2400">
                  <a:solidFill>
                    <a:srgbClr val="000000"/>
                  </a:solidFill>
                  <a:latin typeface="Times New Roman" pitchFamily="18" charset="0"/>
                </a:endParaRPr>
              </a:p>
            </p:txBody>
          </p:sp>
          <p:grpSp>
            <p:nvGrpSpPr>
              <p:cNvPr id="133152" name="Group 329"/>
              <p:cNvGrpSpPr>
                <a:grpSpLocks/>
              </p:cNvGrpSpPr>
              <p:nvPr/>
            </p:nvGrpSpPr>
            <p:grpSpPr bwMode="auto">
              <a:xfrm>
                <a:off x="2468" y="1332"/>
                <a:ext cx="310" cy="60"/>
                <a:chOff x="2468" y="1332"/>
                <a:chExt cx="310" cy="60"/>
              </a:xfrm>
            </p:grpSpPr>
            <p:sp>
              <p:nvSpPr>
                <p:cNvPr id="133155"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sp>
              <p:nvSpPr>
                <p:cNvPr id="133156"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sz="2000">
                    <a:solidFill>
                      <a:srgbClr val="000000"/>
                    </a:solidFill>
                    <a:latin typeface="Comic Sans MS" pitchFamily="66" charset="0"/>
                    <a:ea typeface="MS PGothic" pitchFamily="34" charset="-128"/>
                  </a:endParaRPr>
                </a:p>
              </p:txBody>
            </p:sp>
          </p:grpSp>
          <p:sp>
            <p:nvSpPr>
              <p:cNvPr id="113" name="Line 330"/>
              <p:cNvSpPr>
                <a:spLocks noChangeShapeType="1"/>
              </p:cNvSpPr>
              <p:nvPr/>
            </p:nvSpPr>
            <p:spPr bwMode="auto">
              <a:xfrm>
                <a:off x="2357" y="1362"/>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cs typeface="Arial" charset="0"/>
                </a:endParaRPr>
              </a:p>
            </p:txBody>
          </p:sp>
          <p:sp>
            <p:nvSpPr>
              <p:cNvPr id="114"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000">
                  <a:solidFill>
                    <a:srgbClr val="000000"/>
                  </a:solidFill>
                  <a:latin typeface="Comic Sans MS" charset="0"/>
                  <a:ea typeface="ＭＳ Ｐゴシック" charset="0"/>
                  <a:cs typeface="Arial" charset="0"/>
                </a:endParaRPr>
              </a:p>
            </p:txBody>
          </p:sp>
        </p:grpSp>
        <p:sp>
          <p:nvSpPr>
            <p:cNvPr id="133148" name="Right Arrow 107"/>
            <p:cNvSpPr>
              <a:spLocks noChangeArrowheads="1"/>
            </p:cNvSpPr>
            <p:nvPr/>
          </p:nvSpPr>
          <p:spPr bwMode="auto">
            <a:xfrm>
              <a:off x="3390448" y="2327496"/>
              <a:ext cx="2361006" cy="151063"/>
            </a:xfrm>
            <a:prstGeom prst="rightArrow">
              <a:avLst>
                <a:gd name="adj1" fmla="val 50000"/>
                <a:gd name="adj2" fmla="val 49999"/>
              </a:avLst>
            </a:prstGeom>
            <a:gradFill rotWithShape="1">
              <a:gsLst>
                <a:gs pos="0">
                  <a:srgbClr val="CC0000"/>
                </a:gs>
                <a:gs pos="100000">
                  <a:srgbClr val="FFFFFF"/>
                </a:gs>
              </a:gsLst>
              <a:lin ang="360000"/>
            </a:gradFill>
            <a:ln w="9525">
              <a:solidFill>
                <a:srgbClr val="800000"/>
              </a:solidFill>
              <a:round/>
              <a:headEnd/>
              <a:tailEnd/>
            </a:ln>
          </p:spPr>
          <p:txBody>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endParaRPr lang="en-US" altLang="en-US">
                <a:solidFill>
                  <a:srgbClr val="000000"/>
                </a:solidFill>
              </a:endParaRPr>
            </a:p>
          </p:txBody>
        </p:sp>
      </p:grpSp>
    </p:spTree>
    <p:extLst>
      <p:ext uri="{BB962C8B-B14F-4D97-AF65-F5344CB8AC3E}">
        <p14:creationId xmlns:p14="http://schemas.microsoft.com/office/powerpoint/2010/main" val="28514952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34146" name="Rectangle 2"/>
          <p:cNvSpPr>
            <a:spLocks noGrp="1" noChangeArrowheads="1"/>
          </p:cNvSpPr>
          <p:nvPr>
            <p:ph type="title"/>
          </p:nvPr>
        </p:nvSpPr>
        <p:spPr>
          <a:xfrm>
            <a:off x="231775" y="0"/>
            <a:ext cx="9197975" cy="1143000"/>
          </a:xfrm>
        </p:spPr>
        <p:txBody>
          <a:bodyPr/>
          <a:lstStyle/>
          <a:p>
            <a:r>
              <a:rPr lang="en-US" altLang="en-US" sz="3600" smtClean="0"/>
              <a:t>R1: </a:t>
            </a:r>
            <a:r>
              <a:rPr lang="en-US" altLang="en-US" sz="3200" smtClean="0"/>
              <a:t>convert original datagram to IPsec datagram</a:t>
            </a:r>
          </a:p>
        </p:txBody>
      </p:sp>
      <p:sp>
        <p:nvSpPr>
          <p:cNvPr id="134147" name="Rectangle 3"/>
          <p:cNvSpPr>
            <a:spLocks noGrp="1" noChangeArrowheads="1"/>
          </p:cNvSpPr>
          <p:nvPr>
            <p:ph type="body" idx="1"/>
          </p:nvPr>
        </p:nvSpPr>
        <p:spPr>
          <a:xfrm>
            <a:off x="533400" y="1600200"/>
            <a:ext cx="8328025" cy="4648200"/>
          </a:xfrm>
        </p:spPr>
        <p:txBody>
          <a:bodyPr/>
          <a:lstStyle/>
          <a:p>
            <a:r>
              <a:rPr lang="en-US" altLang="en-US" sz="2400" smtClean="0"/>
              <a:t>appends to back of original datagram (which includes original header fields!) an </a:t>
            </a:r>
            <a:r>
              <a:rPr lang="ja-JP" altLang="en-US" sz="2400" smtClean="0"/>
              <a:t>“</a:t>
            </a:r>
            <a:r>
              <a:rPr lang="en-US" altLang="ja-JP" sz="2400" smtClean="0"/>
              <a:t>ESP trailer</a:t>
            </a:r>
            <a:r>
              <a:rPr lang="ja-JP" altLang="en-US" sz="2400" smtClean="0"/>
              <a:t>”</a:t>
            </a:r>
            <a:r>
              <a:rPr lang="en-US" altLang="ja-JP" sz="2400" smtClean="0"/>
              <a:t> field. </a:t>
            </a:r>
          </a:p>
          <a:p>
            <a:r>
              <a:rPr lang="en-US" altLang="en-US" sz="2400" smtClean="0"/>
              <a:t>encrypts result using algorithm &amp; key specified by SA.</a:t>
            </a:r>
          </a:p>
          <a:p>
            <a:r>
              <a:rPr lang="en-US" altLang="en-US" sz="2400" smtClean="0"/>
              <a:t>appends to front of this encrypted quantity the </a:t>
            </a:r>
            <a:r>
              <a:rPr lang="ja-JP" altLang="en-US" sz="2400" smtClean="0"/>
              <a:t>“</a:t>
            </a:r>
            <a:r>
              <a:rPr lang="en-US" altLang="ja-JP" sz="2400" smtClean="0"/>
              <a:t>ESP header, creating </a:t>
            </a:r>
            <a:r>
              <a:rPr lang="ja-JP" altLang="en-US" sz="2400" smtClean="0"/>
              <a:t>“</a:t>
            </a:r>
            <a:r>
              <a:rPr lang="en-US" altLang="ja-JP" sz="2400" smtClean="0"/>
              <a:t>enchilada</a:t>
            </a:r>
            <a:r>
              <a:rPr lang="ja-JP" altLang="en-US" sz="2400" smtClean="0"/>
              <a:t>”</a:t>
            </a:r>
            <a:r>
              <a:rPr lang="en-US" altLang="ja-JP" sz="2400" smtClean="0"/>
              <a:t>. </a:t>
            </a:r>
          </a:p>
          <a:p>
            <a:r>
              <a:rPr lang="en-US" altLang="en-US" sz="2400" smtClean="0"/>
              <a:t>creates authentication MAC over the </a:t>
            </a:r>
            <a:r>
              <a:rPr lang="en-US" altLang="en-US" sz="2400" i="1" smtClean="0"/>
              <a:t>whole enchilada</a:t>
            </a:r>
            <a:r>
              <a:rPr lang="en-US" altLang="en-US" sz="2400" smtClean="0"/>
              <a:t>, using algorithm and key specified in SA; </a:t>
            </a:r>
          </a:p>
          <a:p>
            <a:r>
              <a:rPr lang="en-US" altLang="en-US" sz="2400" smtClean="0"/>
              <a:t>appends MAC to back of enchilada, forming </a:t>
            </a:r>
            <a:r>
              <a:rPr lang="en-US" altLang="en-US" sz="2400" i="1" smtClean="0"/>
              <a:t>payload</a:t>
            </a:r>
            <a:r>
              <a:rPr lang="en-US" altLang="en-US" sz="2400" smtClean="0"/>
              <a:t>;</a:t>
            </a:r>
          </a:p>
          <a:p>
            <a:r>
              <a:rPr lang="en-US" altLang="en-US" sz="2400" smtClean="0"/>
              <a:t>creates brand new IP header, with all the classic IPv4 header fields, which it appends before payload. </a:t>
            </a:r>
          </a:p>
          <a:p>
            <a:endParaRPr lang="en-US" altLang="en-US" sz="2400" smtClean="0"/>
          </a:p>
        </p:txBody>
      </p:sp>
      <p:pic>
        <p:nvPicPr>
          <p:cNvPr id="134148" name="Picture 6"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38" y="795338"/>
            <a:ext cx="8228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57043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135170" name="Rectangle 2"/>
          <p:cNvSpPr>
            <a:spLocks noGrp="1" noChangeArrowheads="1"/>
          </p:cNvSpPr>
          <p:nvPr>
            <p:ph type="title"/>
          </p:nvPr>
        </p:nvSpPr>
        <p:spPr>
          <a:xfrm>
            <a:off x="533400" y="0"/>
            <a:ext cx="7772400" cy="1143000"/>
          </a:xfrm>
        </p:spPr>
        <p:txBody>
          <a:bodyPr/>
          <a:lstStyle/>
          <a:p>
            <a:r>
              <a:rPr lang="en-US" altLang="en-US" smtClean="0"/>
              <a:t>Inside the enchilada:</a:t>
            </a:r>
          </a:p>
        </p:txBody>
      </p:sp>
      <p:sp>
        <p:nvSpPr>
          <p:cNvPr id="135171" name="Rectangle 3"/>
          <p:cNvSpPr>
            <a:spLocks noGrp="1" noChangeArrowheads="1"/>
          </p:cNvSpPr>
          <p:nvPr>
            <p:ph type="body" idx="1"/>
          </p:nvPr>
        </p:nvSpPr>
        <p:spPr>
          <a:xfrm>
            <a:off x="366713" y="4064000"/>
            <a:ext cx="7772400" cy="2363788"/>
          </a:xfrm>
        </p:spPr>
        <p:txBody>
          <a:bodyPr/>
          <a:lstStyle/>
          <a:p>
            <a:pPr>
              <a:lnSpc>
                <a:spcPct val="90000"/>
              </a:lnSpc>
            </a:pPr>
            <a:r>
              <a:rPr lang="en-US" altLang="en-US" sz="2400" smtClean="0"/>
              <a:t>ESP trailer: Padding for block ciphers</a:t>
            </a:r>
          </a:p>
          <a:p>
            <a:pPr>
              <a:lnSpc>
                <a:spcPct val="90000"/>
              </a:lnSpc>
            </a:pPr>
            <a:r>
              <a:rPr lang="en-US" altLang="en-US" sz="2400" smtClean="0"/>
              <a:t>ESP header: </a:t>
            </a:r>
          </a:p>
          <a:p>
            <a:pPr lvl="1">
              <a:lnSpc>
                <a:spcPct val="90000"/>
              </a:lnSpc>
            </a:pPr>
            <a:r>
              <a:rPr lang="en-US" altLang="en-US" sz="2000" smtClean="0"/>
              <a:t>SPI, so receiving entity knows what to do</a:t>
            </a:r>
          </a:p>
          <a:p>
            <a:pPr lvl="1">
              <a:lnSpc>
                <a:spcPct val="90000"/>
              </a:lnSpc>
            </a:pPr>
            <a:r>
              <a:rPr lang="en-US" altLang="en-US" sz="2000" smtClean="0"/>
              <a:t>Sequence number, to thwart replay attacks</a:t>
            </a:r>
          </a:p>
          <a:p>
            <a:pPr>
              <a:lnSpc>
                <a:spcPct val="90000"/>
              </a:lnSpc>
            </a:pPr>
            <a:r>
              <a:rPr lang="en-US" altLang="en-US" sz="2400" smtClean="0"/>
              <a:t>MAC in ESP auth field is created with shared secret key</a:t>
            </a:r>
          </a:p>
        </p:txBody>
      </p:sp>
      <p:grpSp>
        <p:nvGrpSpPr>
          <p:cNvPr id="135172" name="Group 4"/>
          <p:cNvGrpSpPr>
            <a:grpSpLocks/>
          </p:cNvGrpSpPr>
          <p:nvPr/>
        </p:nvGrpSpPr>
        <p:grpSpPr bwMode="auto">
          <a:xfrm>
            <a:off x="955675" y="1241425"/>
            <a:ext cx="6484938" cy="2603500"/>
            <a:chOff x="672" y="1044"/>
            <a:chExt cx="4085" cy="1640"/>
          </a:xfrm>
        </p:grpSpPr>
        <p:sp>
          <p:nvSpPr>
            <p:cNvPr id="135174" name="Rectangle 5"/>
            <p:cNvSpPr>
              <a:spLocks noChangeArrowheads="1"/>
            </p:cNvSpPr>
            <p:nvPr/>
          </p:nvSpPr>
          <p:spPr bwMode="auto">
            <a:xfrm>
              <a:off x="672" y="1590"/>
              <a:ext cx="71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new IP</a:t>
              </a:r>
              <a:br>
                <a:rPr lang="en-US" altLang="en-US" sz="1600">
                  <a:solidFill>
                    <a:srgbClr val="000000"/>
                  </a:solidFill>
                  <a:latin typeface="Arial" pitchFamily="34" charset="0"/>
                </a:rPr>
              </a:br>
              <a:r>
                <a:rPr lang="en-US" altLang="en-US" sz="1600">
                  <a:solidFill>
                    <a:srgbClr val="000000"/>
                  </a:solidFill>
                  <a:latin typeface="Arial" pitchFamily="34" charset="0"/>
                </a:rPr>
                <a:t>header</a:t>
              </a:r>
            </a:p>
          </p:txBody>
        </p:sp>
        <p:sp>
          <p:nvSpPr>
            <p:cNvPr id="135175" name="Rectangle 6"/>
            <p:cNvSpPr>
              <a:spLocks noChangeArrowheads="1"/>
            </p:cNvSpPr>
            <p:nvPr/>
          </p:nvSpPr>
          <p:spPr bwMode="auto">
            <a:xfrm>
              <a:off x="1383" y="1590"/>
              <a:ext cx="441" cy="384"/>
            </a:xfrm>
            <a:prstGeom prst="rect">
              <a:avLst/>
            </a:prstGeom>
            <a:solidFill>
              <a:srgbClr val="FF99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ESP</a:t>
              </a:r>
            </a:p>
            <a:p>
              <a:pPr algn="ctr" eaLnBrk="1" hangingPunct="1"/>
              <a:r>
                <a:rPr lang="en-US" altLang="en-US" sz="1600">
                  <a:solidFill>
                    <a:srgbClr val="000000"/>
                  </a:solidFill>
                  <a:latin typeface="Arial" pitchFamily="34" charset="0"/>
                </a:rPr>
                <a:t>hdr</a:t>
              </a:r>
            </a:p>
          </p:txBody>
        </p:sp>
        <p:sp>
          <p:nvSpPr>
            <p:cNvPr id="135176" name="Rectangle 7"/>
            <p:cNvSpPr>
              <a:spLocks noChangeArrowheads="1"/>
            </p:cNvSpPr>
            <p:nvPr/>
          </p:nvSpPr>
          <p:spPr bwMode="auto">
            <a:xfrm>
              <a:off x="1824" y="1590"/>
              <a:ext cx="615"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original</a:t>
              </a:r>
              <a:br>
                <a:rPr lang="en-US" altLang="en-US" sz="1600">
                  <a:solidFill>
                    <a:srgbClr val="000000"/>
                  </a:solidFill>
                  <a:latin typeface="Arial" pitchFamily="34" charset="0"/>
                </a:rPr>
              </a:br>
              <a:r>
                <a:rPr lang="en-US" altLang="en-US" sz="1600">
                  <a:solidFill>
                    <a:srgbClr val="000000"/>
                  </a:solidFill>
                  <a:latin typeface="Arial" pitchFamily="34" charset="0"/>
                </a:rPr>
                <a:t>IP hdr</a:t>
              </a:r>
            </a:p>
          </p:txBody>
        </p:sp>
        <p:sp>
          <p:nvSpPr>
            <p:cNvPr id="135177" name="Rectangle 8"/>
            <p:cNvSpPr>
              <a:spLocks noChangeArrowheads="1"/>
            </p:cNvSpPr>
            <p:nvPr/>
          </p:nvSpPr>
          <p:spPr bwMode="auto">
            <a:xfrm>
              <a:off x="2439" y="1590"/>
              <a:ext cx="1401"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Original IP</a:t>
              </a:r>
            </a:p>
            <a:p>
              <a:pPr algn="ctr" eaLnBrk="1" hangingPunct="1"/>
              <a:r>
                <a:rPr lang="en-US" altLang="en-US" sz="1600">
                  <a:solidFill>
                    <a:srgbClr val="000000"/>
                  </a:solidFill>
                  <a:latin typeface="Arial" pitchFamily="34" charset="0"/>
                </a:rPr>
                <a:t>datagram payload</a:t>
              </a:r>
            </a:p>
          </p:txBody>
        </p:sp>
        <p:sp>
          <p:nvSpPr>
            <p:cNvPr id="135178" name="Rectangle 9"/>
            <p:cNvSpPr>
              <a:spLocks noChangeArrowheads="1"/>
            </p:cNvSpPr>
            <p:nvPr/>
          </p:nvSpPr>
          <p:spPr bwMode="auto">
            <a:xfrm>
              <a:off x="3840" y="1593"/>
              <a:ext cx="441"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ESP</a:t>
              </a:r>
            </a:p>
            <a:p>
              <a:pPr algn="ctr" eaLnBrk="1" hangingPunct="1"/>
              <a:r>
                <a:rPr lang="en-US" altLang="en-US" sz="1600">
                  <a:solidFill>
                    <a:srgbClr val="000000"/>
                  </a:solidFill>
                  <a:latin typeface="Arial" pitchFamily="34" charset="0"/>
                </a:rPr>
                <a:t>trl</a:t>
              </a:r>
            </a:p>
          </p:txBody>
        </p:sp>
        <p:sp>
          <p:nvSpPr>
            <p:cNvPr id="135179" name="Rectangle 10"/>
            <p:cNvSpPr>
              <a:spLocks noChangeArrowheads="1"/>
            </p:cNvSpPr>
            <p:nvPr/>
          </p:nvSpPr>
          <p:spPr bwMode="auto">
            <a:xfrm>
              <a:off x="4285" y="1593"/>
              <a:ext cx="441" cy="384"/>
            </a:xfrm>
            <a:prstGeom prst="rect">
              <a:avLst/>
            </a:prstGeom>
            <a:solidFill>
              <a:srgbClr val="FFFF00"/>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ESP</a:t>
              </a:r>
            </a:p>
            <a:p>
              <a:pPr algn="ctr" eaLnBrk="1" hangingPunct="1"/>
              <a:r>
                <a:rPr lang="en-US" altLang="en-US" sz="1600">
                  <a:solidFill>
                    <a:srgbClr val="000000"/>
                  </a:solidFill>
                  <a:latin typeface="Arial" pitchFamily="34" charset="0"/>
                </a:rPr>
                <a:t>auth</a:t>
              </a:r>
            </a:p>
          </p:txBody>
        </p:sp>
        <p:grpSp>
          <p:nvGrpSpPr>
            <p:cNvPr id="135180" name="Group 11"/>
            <p:cNvGrpSpPr>
              <a:grpSpLocks/>
            </p:cNvGrpSpPr>
            <p:nvPr/>
          </p:nvGrpSpPr>
          <p:grpSpPr bwMode="auto">
            <a:xfrm>
              <a:off x="1370" y="1044"/>
              <a:ext cx="2871" cy="501"/>
              <a:chOff x="1388" y="992"/>
              <a:chExt cx="2871" cy="501"/>
            </a:xfrm>
          </p:grpSpPr>
          <p:sp>
            <p:nvSpPr>
              <p:cNvPr id="135193" name="Text Box 12"/>
              <p:cNvSpPr txBox="1">
                <a:spLocks noChangeArrowheads="1"/>
              </p:cNvSpPr>
              <p:nvPr/>
            </p:nvSpPr>
            <p:spPr bwMode="auto">
              <a:xfrm>
                <a:off x="2664" y="1262"/>
                <a:ext cx="7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en-US" altLang="en-US" sz="1800">
                    <a:solidFill>
                      <a:srgbClr val="000000"/>
                    </a:solidFill>
                    <a:latin typeface="Arial" pitchFamily="34" charset="0"/>
                  </a:rPr>
                  <a:t>encrypted</a:t>
                </a:r>
              </a:p>
            </p:txBody>
          </p:sp>
          <p:sp>
            <p:nvSpPr>
              <p:cNvPr id="135194" name="Line 13"/>
              <p:cNvSpPr>
                <a:spLocks noChangeShapeType="1"/>
              </p:cNvSpPr>
              <p:nvPr/>
            </p:nvSpPr>
            <p:spPr bwMode="auto">
              <a:xfrm>
                <a:off x="3422" y="1379"/>
                <a:ext cx="8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5195" name="Line 14"/>
              <p:cNvSpPr>
                <a:spLocks noChangeShapeType="1"/>
              </p:cNvSpPr>
              <p:nvPr/>
            </p:nvSpPr>
            <p:spPr bwMode="auto">
              <a:xfrm flipH="1" flipV="1">
                <a:off x="1876" y="1379"/>
                <a:ext cx="776"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5196" name="Text Box 15"/>
              <p:cNvSpPr txBox="1">
                <a:spLocks noChangeArrowheads="1"/>
              </p:cNvSpPr>
              <p:nvPr/>
            </p:nvSpPr>
            <p:spPr bwMode="auto">
              <a:xfrm>
                <a:off x="2018" y="992"/>
                <a:ext cx="17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eaLnBrk="1" hangingPunct="1"/>
                <a:r>
                  <a:rPr lang="ja-JP" altLang="en-US" sz="1800">
                    <a:solidFill>
                      <a:srgbClr val="000000"/>
                    </a:solidFill>
                    <a:latin typeface="Arial" pitchFamily="34" charset="0"/>
                  </a:rPr>
                  <a:t>“</a:t>
                </a:r>
                <a:r>
                  <a:rPr lang="en-US" altLang="ja-JP" sz="1800">
                    <a:solidFill>
                      <a:srgbClr val="000000"/>
                    </a:solidFill>
                    <a:latin typeface="Arial" pitchFamily="34" charset="0"/>
                  </a:rPr>
                  <a:t>enchilada</a:t>
                </a:r>
                <a:r>
                  <a:rPr lang="ja-JP" altLang="en-US" sz="1800">
                    <a:solidFill>
                      <a:srgbClr val="000000"/>
                    </a:solidFill>
                    <a:latin typeface="Arial" pitchFamily="34" charset="0"/>
                  </a:rPr>
                  <a:t>”</a:t>
                </a:r>
                <a:r>
                  <a:rPr lang="en-US" altLang="ja-JP" sz="1800">
                    <a:solidFill>
                      <a:srgbClr val="000000"/>
                    </a:solidFill>
                    <a:latin typeface="Arial" pitchFamily="34" charset="0"/>
                  </a:rPr>
                  <a:t> authenticated</a:t>
                </a:r>
                <a:endParaRPr lang="en-US" altLang="en-US" sz="1800">
                  <a:solidFill>
                    <a:srgbClr val="000000"/>
                  </a:solidFill>
                  <a:latin typeface="Arial" pitchFamily="34" charset="0"/>
                </a:endParaRPr>
              </a:p>
            </p:txBody>
          </p:sp>
          <p:sp>
            <p:nvSpPr>
              <p:cNvPr id="135197" name="Line 16"/>
              <p:cNvSpPr>
                <a:spLocks noChangeShapeType="1"/>
              </p:cNvSpPr>
              <p:nvPr/>
            </p:nvSpPr>
            <p:spPr bwMode="auto">
              <a:xfrm>
                <a:off x="3761" y="1108"/>
                <a:ext cx="498" cy="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5198" name="Line 17"/>
              <p:cNvSpPr>
                <a:spLocks noChangeShapeType="1"/>
              </p:cNvSpPr>
              <p:nvPr/>
            </p:nvSpPr>
            <p:spPr bwMode="auto">
              <a:xfrm flipH="1" flipV="1">
                <a:off x="1388" y="1091"/>
                <a:ext cx="672" cy="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grpSp>
          <p:nvGrpSpPr>
            <p:cNvPr id="135181" name="Group 18"/>
            <p:cNvGrpSpPr>
              <a:grpSpLocks/>
            </p:cNvGrpSpPr>
            <p:nvPr/>
          </p:nvGrpSpPr>
          <p:grpSpPr bwMode="auto">
            <a:xfrm>
              <a:off x="3320" y="2288"/>
              <a:ext cx="1437" cy="384"/>
              <a:chOff x="3346" y="2367"/>
              <a:chExt cx="1437" cy="384"/>
            </a:xfrm>
          </p:grpSpPr>
          <p:sp>
            <p:nvSpPr>
              <p:cNvPr id="135190" name="Rectangle 19"/>
              <p:cNvSpPr>
                <a:spLocks noChangeArrowheads="1"/>
              </p:cNvSpPr>
              <p:nvPr/>
            </p:nvSpPr>
            <p:spPr bwMode="auto">
              <a:xfrm>
                <a:off x="3346" y="2367"/>
                <a:ext cx="529"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padding</a:t>
                </a:r>
              </a:p>
            </p:txBody>
          </p:sp>
          <p:sp>
            <p:nvSpPr>
              <p:cNvPr id="135191" name="Rectangle 20"/>
              <p:cNvSpPr>
                <a:spLocks noChangeArrowheads="1"/>
              </p:cNvSpPr>
              <p:nvPr/>
            </p:nvSpPr>
            <p:spPr bwMode="auto">
              <a:xfrm>
                <a:off x="3878" y="2367"/>
                <a:ext cx="468"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pad</a:t>
                </a:r>
                <a:br>
                  <a:rPr lang="en-US" altLang="en-US" sz="1600">
                    <a:solidFill>
                      <a:srgbClr val="000000"/>
                    </a:solidFill>
                    <a:latin typeface="Arial" pitchFamily="34" charset="0"/>
                  </a:rPr>
                </a:br>
                <a:r>
                  <a:rPr lang="en-US" altLang="en-US" sz="1600">
                    <a:solidFill>
                      <a:srgbClr val="000000"/>
                    </a:solidFill>
                    <a:latin typeface="Arial" pitchFamily="34" charset="0"/>
                  </a:rPr>
                  <a:t>length</a:t>
                </a:r>
              </a:p>
            </p:txBody>
          </p:sp>
          <p:sp>
            <p:nvSpPr>
              <p:cNvPr id="135192" name="Rectangle 21"/>
              <p:cNvSpPr>
                <a:spLocks noChangeArrowheads="1"/>
              </p:cNvSpPr>
              <p:nvPr/>
            </p:nvSpPr>
            <p:spPr bwMode="auto">
              <a:xfrm>
                <a:off x="4341" y="2367"/>
                <a:ext cx="442" cy="384"/>
              </a:xfrm>
              <a:prstGeom prst="rect">
                <a:avLst/>
              </a:prstGeom>
              <a:solidFill>
                <a:schemeClr val="accent1"/>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next</a:t>
                </a:r>
                <a:br>
                  <a:rPr lang="en-US" altLang="en-US" sz="1600">
                    <a:solidFill>
                      <a:srgbClr val="000000"/>
                    </a:solidFill>
                    <a:latin typeface="Arial" pitchFamily="34" charset="0"/>
                  </a:rPr>
                </a:br>
                <a:r>
                  <a:rPr lang="en-US" altLang="en-US" sz="1600">
                    <a:solidFill>
                      <a:srgbClr val="000000"/>
                    </a:solidFill>
                    <a:latin typeface="Arial" pitchFamily="34" charset="0"/>
                  </a:rPr>
                  <a:t>header</a:t>
                </a:r>
              </a:p>
            </p:txBody>
          </p:sp>
        </p:grpSp>
        <p:sp>
          <p:nvSpPr>
            <p:cNvPr id="135182" name="Line 22"/>
            <p:cNvSpPr>
              <a:spLocks noChangeShapeType="1"/>
            </p:cNvSpPr>
            <p:nvPr/>
          </p:nvSpPr>
          <p:spPr bwMode="auto">
            <a:xfrm flipV="1">
              <a:off x="3334" y="2007"/>
              <a:ext cx="506"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5183" name="Line 23"/>
            <p:cNvSpPr>
              <a:spLocks noChangeShapeType="1"/>
            </p:cNvSpPr>
            <p:nvPr/>
          </p:nvSpPr>
          <p:spPr bwMode="auto">
            <a:xfrm flipH="1" flipV="1">
              <a:off x="4277" y="1998"/>
              <a:ext cx="471"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nvGrpSpPr>
            <p:cNvPr id="135184" name="Group 24"/>
            <p:cNvGrpSpPr>
              <a:grpSpLocks/>
            </p:cNvGrpSpPr>
            <p:nvPr/>
          </p:nvGrpSpPr>
          <p:grpSpPr bwMode="auto">
            <a:xfrm>
              <a:off x="1182" y="2290"/>
              <a:ext cx="877" cy="394"/>
              <a:chOff x="1409" y="2193"/>
              <a:chExt cx="877" cy="386"/>
            </a:xfrm>
          </p:grpSpPr>
          <p:sp>
            <p:nvSpPr>
              <p:cNvPr id="135188" name="Rectangle 25"/>
              <p:cNvSpPr>
                <a:spLocks noChangeArrowheads="1"/>
              </p:cNvSpPr>
              <p:nvPr/>
            </p:nvSpPr>
            <p:spPr bwMode="auto">
              <a:xfrm>
                <a:off x="1409" y="2193"/>
                <a:ext cx="441" cy="384"/>
              </a:xfrm>
              <a:prstGeom prst="rect">
                <a:avLst/>
              </a:prstGeom>
              <a:solidFill>
                <a:srgbClr val="FF99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SPI</a:t>
                </a:r>
              </a:p>
            </p:txBody>
          </p:sp>
          <p:sp>
            <p:nvSpPr>
              <p:cNvPr id="135189" name="Rectangle 26"/>
              <p:cNvSpPr>
                <a:spLocks noChangeArrowheads="1"/>
              </p:cNvSpPr>
              <p:nvPr/>
            </p:nvSpPr>
            <p:spPr bwMode="auto">
              <a:xfrm>
                <a:off x="1845" y="2195"/>
                <a:ext cx="441" cy="384"/>
              </a:xfrm>
              <a:prstGeom prst="rect">
                <a:avLst/>
              </a:prstGeom>
              <a:solidFill>
                <a:srgbClr val="FF99CC"/>
              </a:solidFill>
              <a:ln w="9525">
                <a:solidFill>
                  <a:schemeClr val="tx1"/>
                </a:solidFill>
                <a:miter lim="800000"/>
                <a:headEnd/>
                <a:tailEnd/>
              </a:ln>
            </p:spPr>
            <p:txBody>
              <a:bodyPr wrap="none" anchor="ct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eaLnBrk="1" hangingPunct="1"/>
                <a:r>
                  <a:rPr lang="en-US" altLang="en-US" sz="1600">
                    <a:solidFill>
                      <a:srgbClr val="000000"/>
                    </a:solidFill>
                    <a:latin typeface="Arial" pitchFamily="34" charset="0"/>
                  </a:rPr>
                  <a:t>Seq</a:t>
                </a:r>
              </a:p>
              <a:p>
                <a:pPr algn="ctr" eaLnBrk="1" hangingPunct="1"/>
                <a:r>
                  <a:rPr lang="en-US" altLang="en-US" sz="1600">
                    <a:solidFill>
                      <a:srgbClr val="000000"/>
                    </a:solidFill>
                    <a:latin typeface="Arial" pitchFamily="34" charset="0"/>
                  </a:rPr>
                  <a:t>#</a:t>
                </a:r>
              </a:p>
            </p:txBody>
          </p:sp>
        </p:grpSp>
        <p:sp>
          <p:nvSpPr>
            <p:cNvPr id="135185" name="Line 27"/>
            <p:cNvSpPr>
              <a:spLocks noChangeShapeType="1"/>
            </p:cNvSpPr>
            <p:nvPr/>
          </p:nvSpPr>
          <p:spPr bwMode="auto">
            <a:xfrm flipV="1">
              <a:off x="1178" y="1999"/>
              <a:ext cx="201" cy="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5186" name="Line 28"/>
            <p:cNvSpPr>
              <a:spLocks noChangeShapeType="1"/>
            </p:cNvSpPr>
            <p:nvPr/>
          </p:nvSpPr>
          <p:spPr bwMode="auto">
            <a:xfrm>
              <a:off x="1824" y="202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sp>
          <p:nvSpPr>
            <p:cNvPr id="135187" name="Line 29"/>
            <p:cNvSpPr>
              <a:spLocks noChangeShapeType="1"/>
            </p:cNvSpPr>
            <p:nvPr/>
          </p:nvSpPr>
          <p:spPr bwMode="auto">
            <a:xfrm>
              <a:off x="1815" y="1999"/>
              <a:ext cx="227" cy="2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solidFill>
                  <a:srgbClr val="000000"/>
                </a:solidFill>
                <a:latin typeface="Comic Sans MS" pitchFamily="66" charset="0"/>
                <a:ea typeface="MS PGothic" pitchFamily="34" charset="-128"/>
              </a:endParaRPr>
            </a:p>
          </p:txBody>
        </p:sp>
      </p:grpSp>
      <p:pic>
        <p:nvPicPr>
          <p:cNvPr id="135173" name="Picture 2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788988"/>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42982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IPsec</a:t>
            </a:r>
            <a:endParaRPr lang="en-NZ" dirty="0"/>
          </a:p>
        </p:txBody>
      </p:sp>
      <p:sp>
        <p:nvSpPr>
          <p:cNvPr id="3" name="Content Placeholder 2"/>
          <p:cNvSpPr>
            <a:spLocks noGrp="1"/>
          </p:cNvSpPr>
          <p:nvPr>
            <p:ph idx="1"/>
          </p:nvPr>
        </p:nvSpPr>
        <p:spPr/>
        <p:txBody>
          <a:bodyPr/>
          <a:lstStyle/>
          <a:p>
            <a:r>
              <a:rPr lang="en-NZ" dirty="0">
                <a:hlinkClick r:id="rId2"/>
              </a:rPr>
              <a:t>https://</a:t>
            </a:r>
            <a:r>
              <a:rPr lang="en-NZ" dirty="0" smtClean="0">
                <a:hlinkClick r:id="rId2"/>
              </a:rPr>
              <a:t>wiki.wireshark.org/SSL</a:t>
            </a:r>
            <a:endParaRPr lang="en-NZ" dirty="0" smtClean="0"/>
          </a:p>
          <a:p>
            <a:r>
              <a:rPr lang="en-NZ" dirty="0" smtClean="0"/>
              <a:t>How to set-up servers/clients:</a:t>
            </a:r>
            <a:endParaRPr lang="en-NZ" dirty="0"/>
          </a:p>
          <a:p>
            <a:pPr lvl="1"/>
            <a:r>
              <a:rPr lang="en-NZ" dirty="0" smtClean="0"/>
              <a:t>http</a:t>
            </a:r>
            <a:r>
              <a:rPr lang="en-NZ" dirty="0"/>
              <a:t>://www.it.cornell.edu/services/managed_servers/howto/ipsec.cfm</a:t>
            </a:r>
          </a:p>
        </p:txBody>
      </p:sp>
      <p:sp>
        <p:nvSpPr>
          <p:cNvPr id="4" name="Footer Placeholder 3"/>
          <p:cNvSpPr>
            <a:spLocks noGrp="1"/>
          </p:cNvSpPr>
          <p:nvPr>
            <p:ph type="ftr" sz="quarter" idx="10"/>
          </p:nvPr>
        </p:nvSpPr>
        <p:spPr/>
        <p:txBody>
          <a:bodyPr/>
          <a:lstStyle/>
          <a:p>
            <a:pPr>
              <a:defRPr/>
            </a:pPr>
            <a:r>
              <a:rPr lang="en-US" smtClean="0">
                <a:solidFill>
                  <a:srgbClr val="000000"/>
                </a:solidFill>
              </a:rPr>
              <a:t>Network Security</a:t>
            </a:r>
            <a:endParaRPr lang="en-US">
              <a:solidFill>
                <a:srgbClr val="000000"/>
              </a:solidFill>
            </a:endParaRPr>
          </a:p>
        </p:txBody>
      </p:sp>
    </p:spTree>
    <p:extLst>
      <p:ext uri="{BB962C8B-B14F-4D97-AF65-F5344CB8AC3E}">
        <p14:creationId xmlns:p14="http://schemas.microsoft.com/office/powerpoint/2010/main" val="154033664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a:xfrm>
            <a:off x="533400" y="0"/>
            <a:ext cx="7772400" cy="762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200" b="1" u="none" dirty="0" smtClean="0">
                <a:effectLst>
                  <a:outerShdw blurRad="38100" dist="38100" dir="2700000" algn="tl">
                    <a:srgbClr val="000000">
                      <a:alpha val="43137"/>
                    </a:srgbClr>
                  </a:outerShdw>
                </a:effectLst>
              </a:rPr>
              <a:t>Internet security threats</a:t>
            </a:r>
          </a:p>
        </p:txBody>
      </p:sp>
      <p:sp>
        <p:nvSpPr>
          <p:cNvPr id="12291" name="Rectangle 2"/>
          <p:cNvSpPr>
            <a:spLocks noGrp="1" noChangeArrowheads="1"/>
          </p:cNvSpPr>
          <p:nvPr>
            <p:ph type="body" idx="1"/>
          </p:nvPr>
        </p:nvSpPr>
        <p:spPr>
          <a:xfrm>
            <a:off x="604838" y="1246188"/>
            <a:ext cx="7772400" cy="2792412"/>
          </a:xfrm>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u="sng" dirty="0" smtClean="0">
                <a:solidFill>
                  <a:srgbClr val="FF0000"/>
                </a:solidFill>
                <a:latin typeface="Arial" pitchFamily="34" charset="0"/>
                <a:cs typeface="Arial" pitchFamily="34" charset="0"/>
              </a:rPr>
              <a:t>Packet sniffing:</a:t>
            </a:r>
            <a:r>
              <a:rPr lang="en-GB" dirty="0" smtClean="0">
                <a:latin typeface="Arial" pitchFamily="34" charset="0"/>
                <a:cs typeface="Arial" pitchFamily="34" charset="0"/>
              </a:rPr>
              <a:t>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broadcast media (remember CSMA/CD protocol)</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promiscuous NIC reads all packets passing by</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can read all unencrypted data (e.g. passwords)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our best </a:t>
            </a:r>
            <a:r>
              <a:rPr lang="en-GB" dirty="0" err="1" smtClean="0">
                <a:solidFill>
                  <a:srgbClr val="0000FF"/>
                </a:solidFill>
                <a:effectLst>
                  <a:outerShdw blurRad="38100" dist="38100" dir="2700000" algn="tl">
                    <a:srgbClr val="000000">
                      <a:alpha val="43137"/>
                    </a:srgbClr>
                  </a:outerShdw>
                </a:effectLst>
                <a:latin typeface="Arial" pitchFamily="34" charset="0"/>
                <a:cs typeface="Arial" pitchFamily="34" charset="0"/>
              </a:rPr>
              <a:t>defense</a:t>
            </a:r>
            <a:r>
              <a:rPr lang="en-GB"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 cryptography</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e.g.: C sniffs B's packets</a:t>
            </a:r>
          </a:p>
        </p:txBody>
      </p:sp>
      <p:grpSp>
        <p:nvGrpSpPr>
          <p:cNvPr id="8196" name="Group 1"/>
          <p:cNvGrpSpPr>
            <a:grpSpLocks/>
          </p:cNvGrpSpPr>
          <p:nvPr/>
        </p:nvGrpSpPr>
        <p:grpSpPr bwMode="auto">
          <a:xfrm>
            <a:off x="1798638" y="4244975"/>
            <a:ext cx="5861050" cy="2079625"/>
            <a:chOff x="1798638" y="4244975"/>
            <a:chExt cx="5861050" cy="2079625"/>
          </a:xfrm>
        </p:grpSpPr>
        <p:pic>
          <p:nvPicPr>
            <p:cNvPr id="81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0513" y="5683250"/>
              <a:ext cx="6683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0" name="Group 4"/>
            <p:cNvGrpSpPr>
              <a:grpSpLocks/>
            </p:cNvGrpSpPr>
            <p:nvPr/>
          </p:nvGrpSpPr>
          <p:grpSpPr bwMode="auto">
            <a:xfrm>
              <a:off x="2251075" y="4252912"/>
              <a:ext cx="382588" cy="722313"/>
              <a:chOff x="1418" y="2476"/>
              <a:chExt cx="241" cy="455"/>
            </a:xfrm>
          </p:grpSpPr>
          <p:sp>
            <p:nvSpPr>
              <p:cNvPr id="8231" name="Freeform 5"/>
              <p:cNvSpPr>
                <a:spLocks noChangeArrowheads="1"/>
              </p:cNvSpPr>
              <p:nvPr/>
            </p:nvSpPr>
            <p:spPr bwMode="auto">
              <a:xfrm>
                <a:off x="1418" y="2826"/>
                <a:ext cx="242" cy="106"/>
              </a:xfrm>
              <a:custGeom>
                <a:avLst/>
                <a:gdLst>
                  <a:gd name="T0" fmla="*/ 0 w 1068"/>
                  <a:gd name="T1" fmla="*/ 0 h 467"/>
                  <a:gd name="T2" fmla="*/ 0 w 1068"/>
                  <a:gd name="T3" fmla="*/ 0 h 467"/>
                  <a:gd name="T4" fmla="*/ 0 w 1068"/>
                  <a:gd name="T5" fmla="*/ 0 h 467"/>
                  <a:gd name="T6" fmla="*/ 0 w 1068"/>
                  <a:gd name="T7" fmla="*/ 0 h 467"/>
                  <a:gd name="T8" fmla="*/ 0 w 1068"/>
                  <a:gd name="T9" fmla="*/ 0 h 467"/>
                  <a:gd name="T10" fmla="*/ 0 60000 65536"/>
                  <a:gd name="T11" fmla="*/ 0 60000 65536"/>
                  <a:gd name="T12" fmla="*/ 0 60000 65536"/>
                  <a:gd name="T13" fmla="*/ 0 60000 65536"/>
                  <a:gd name="T14" fmla="*/ 0 60000 65536"/>
                  <a:gd name="T15" fmla="*/ 0 w 1068"/>
                  <a:gd name="T16" fmla="*/ 0 h 467"/>
                  <a:gd name="T17" fmla="*/ 1068 w 1068"/>
                  <a:gd name="T18" fmla="*/ 467 h 467"/>
                </a:gdLst>
                <a:ahLst/>
                <a:cxnLst>
                  <a:cxn ang="T10">
                    <a:pos x="T0" y="T1"/>
                  </a:cxn>
                  <a:cxn ang="T11">
                    <a:pos x="T2" y="T3"/>
                  </a:cxn>
                  <a:cxn ang="T12">
                    <a:pos x="T4" y="T5"/>
                  </a:cxn>
                  <a:cxn ang="T13">
                    <a:pos x="T6" y="T7"/>
                  </a:cxn>
                  <a:cxn ang="T14">
                    <a:pos x="T8" y="T9"/>
                  </a:cxn>
                </a:cxnLst>
                <a:rect l="T15" t="T16" r="T17" b="T18"/>
                <a:pathLst>
                  <a:path w="1068" h="467">
                    <a:moveTo>
                      <a:pt x="412" y="0"/>
                    </a:moveTo>
                    <a:lnTo>
                      <a:pt x="1067" y="0"/>
                    </a:lnTo>
                    <a:lnTo>
                      <a:pt x="655" y="466"/>
                    </a:lnTo>
                    <a:lnTo>
                      <a:pt x="0" y="466"/>
                    </a:lnTo>
                    <a:lnTo>
                      <a:pt x="412" y="0"/>
                    </a:lnTo>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8232" name="AutoShape 6"/>
              <p:cNvSpPr>
                <a:spLocks noChangeArrowheads="1"/>
              </p:cNvSpPr>
              <p:nvPr/>
            </p:nvSpPr>
            <p:spPr bwMode="auto">
              <a:xfrm>
                <a:off x="1541" y="2479"/>
                <a:ext cx="111" cy="350"/>
              </a:xfrm>
              <a:prstGeom prst="roundRect">
                <a:avLst>
                  <a:gd name="adj" fmla="val 907"/>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8233" name="AutoShape 7"/>
              <p:cNvSpPr>
                <a:spLocks noChangeArrowheads="1"/>
              </p:cNvSpPr>
              <p:nvPr/>
            </p:nvSpPr>
            <p:spPr bwMode="auto">
              <a:xfrm>
                <a:off x="1419" y="2578"/>
                <a:ext cx="154" cy="351"/>
              </a:xfrm>
              <a:prstGeom prst="roundRect">
                <a:avLst>
                  <a:gd name="adj" fmla="val 648"/>
                </a:avLst>
              </a:prstGeom>
              <a:solidFill>
                <a:srgbClr val="33CC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8234" name="Freeform 8"/>
              <p:cNvSpPr>
                <a:spLocks noChangeArrowheads="1"/>
              </p:cNvSpPr>
              <p:nvPr/>
            </p:nvSpPr>
            <p:spPr bwMode="auto">
              <a:xfrm>
                <a:off x="1418" y="2476"/>
                <a:ext cx="242" cy="106"/>
              </a:xfrm>
              <a:custGeom>
                <a:avLst/>
                <a:gdLst>
                  <a:gd name="T0" fmla="*/ 0 w 1068"/>
                  <a:gd name="T1" fmla="*/ 0 h 467"/>
                  <a:gd name="T2" fmla="*/ 0 w 1068"/>
                  <a:gd name="T3" fmla="*/ 0 h 467"/>
                  <a:gd name="T4" fmla="*/ 0 w 1068"/>
                  <a:gd name="T5" fmla="*/ 0 h 467"/>
                  <a:gd name="T6" fmla="*/ 0 w 1068"/>
                  <a:gd name="T7" fmla="*/ 0 h 467"/>
                  <a:gd name="T8" fmla="*/ 0 w 1068"/>
                  <a:gd name="T9" fmla="*/ 0 h 467"/>
                  <a:gd name="T10" fmla="*/ 0 60000 65536"/>
                  <a:gd name="T11" fmla="*/ 0 60000 65536"/>
                  <a:gd name="T12" fmla="*/ 0 60000 65536"/>
                  <a:gd name="T13" fmla="*/ 0 60000 65536"/>
                  <a:gd name="T14" fmla="*/ 0 60000 65536"/>
                  <a:gd name="T15" fmla="*/ 0 w 1068"/>
                  <a:gd name="T16" fmla="*/ 0 h 467"/>
                  <a:gd name="T17" fmla="*/ 1068 w 1068"/>
                  <a:gd name="T18" fmla="*/ 467 h 467"/>
                </a:gdLst>
                <a:ahLst/>
                <a:cxnLst>
                  <a:cxn ang="T10">
                    <a:pos x="T0" y="T1"/>
                  </a:cxn>
                  <a:cxn ang="T11">
                    <a:pos x="T2" y="T3"/>
                  </a:cxn>
                  <a:cxn ang="T12">
                    <a:pos x="T4" y="T5"/>
                  </a:cxn>
                  <a:cxn ang="T13">
                    <a:pos x="T6" y="T7"/>
                  </a:cxn>
                  <a:cxn ang="T14">
                    <a:pos x="T8" y="T9"/>
                  </a:cxn>
                </a:cxnLst>
                <a:rect l="T15" t="T16" r="T17" b="T18"/>
                <a:pathLst>
                  <a:path w="1068" h="467">
                    <a:moveTo>
                      <a:pt x="412" y="0"/>
                    </a:moveTo>
                    <a:lnTo>
                      <a:pt x="1067" y="0"/>
                    </a:lnTo>
                    <a:lnTo>
                      <a:pt x="655" y="466"/>
                    </a:lnTo>
                    <a:lnTo>
                      <a:pt x="0" y="466"/>
                    </a:lnTo>
                    <a:lnTo>
                      <a:pt x="412" y="0"/>
                    </a:lnTo>
                  </a:path>
                </a:pathLst>
              </a:custGeom>
              <a:solidFill>
                <a:srgbClr val="33CCCC"/>
              </a:solidFill>
              <a:ln w="9360">
                <a:solidFill>
                  <a:srgbClr val="000000"/>
                </a:solidFill>
                <a:round/>
                <a:headEnd/>
                <a:tailEnd/>
              </a:ln>
            </p:spPr>
            <p:txBody>
              <a:bodyPr wrap="none" anchor="ctr"/>
              <a:lstStyle/>
              <a:p>
                <a:endParaRPr lang="en-NZ"/>
              </a:p>
            </p:txBody>
          </p:sp>
          <p:sp>
            <p:nvSpPr>
              <p:cNvPr id="8235" name="Line 9"/>
              <p:cNvSpPr>
                <a:spLocks noChangeShapeType="1"/>
              </p:cNvSpPr>
              <p:nvPr/>
            </p:nvSpPr>
            <p:spPr bwMode="auto">
              <a:xfrm>
                <a:off x="1660" y="2483"/>
                <a:ext cx="1" cy="343"/>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36" name="Line 10"/>
              <p:cNvSpPr>
                <a:spLocks noChangeShapeType="1"/>
              </p:cNvSpPr>
              <p:nvPr/>
            </p:nvSpPr>
            <p:spPr bwMode="auto">
              <a:xfrm flipH="1">
                <a:off x="1572" y="2826"/>
                <a:ext cx="89" cy="10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37" name="AutoShape 11"/>
              <p:cNvSpPr>
                <a:spLocks noChangeArrowheads="1"/>
              </p:cNvSpPr>
              <p:nvPr/>
            </p:nvSpPr>
            <p:spPr bwMode="auto">
              <a:xfrm>
                <a:off x="1439" y="2624"/>
                <a:ext cx="102" cy="202"/>
              </a:xfrm>
              <a:prstGeom prst="roundRect">
                <a:avLst>
                  <a:gd name="adj" fmla="val 977"/>
                </a:avLst>
              </a:prstGeom>
              <a:solidFill>
                <a:srgbClr val="3333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8238" name="AutoShape 12"/>
              <p:cNvSpPr>
                <a:spLocks noChangeArrowheads="1"/>
              </p:cNvSpPr>
              <p:nvPr/>
            </p:nvSpPr>
            <p:spPr bwMode="auto">
              <a:xfrm>
                <a:off x="1454" y="2685"/>
                <a:ext cx="77" cy="71"/>
              </a:xfrm>
              <a:prstGeom prst="roundRect">
                <a:avLst>
                  <a:gd name="adj" fmla="val 1426"/>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grpSp>
        <p:grpSp>
          <p:nvGrpSpPr>
            <p:cNvPr id="8201" name="Group 13"/>
            <p:cNvGrpSpPr>
              <a:grpSpLocks/>
            </p:cNvGrpSpPr>
            <p:nvPr/>
          </p:nvGrpSpPr>
          <p:grpSpPr bwMode="auto">
            <a:xfrm>
              <a:off x="3205163" y="5743575"/>
              <a:ext cx="641350" cy="327025"/>
              <a:chOff x="2019" y="3415"/>
              <a:chExt cx="404" cy="206"/>
            </a:xfrm>
          </p:grpSpPr>
          <p:sp>
            <p:nvSpPr>
              <p:cNvPr id="8218" name="Oval 14"/>
              <p:cNvSpPr>
                <a:spLocks noChangeArrowheads="1"/>
              </p:cNvSpPr>
              <p:nvPr/>
            </p:nvSpPr>
            <p:spPr bwMode="auto">
              <a:xfrm>
                <a:off x="2022" y="3507"/>
                <a:ext cx="402" cy="115"/>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8219" name="Line 15"/>
              <p:cNvSpPr>
                <a:spLocks noChangeShapeType="1"/>
              </p:cNvSpPr>
              <p:nvPr/>
            </p:nvSpPr>
            <p:spPr bwMode="auto">
              <a:xfrm>
                <a:off x="2022" y="3498"/>
                <a:ext cx="1" cy="7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20" name="Line 16"/>
              <p:cNvSpPr>
                <a:spLocks noChangeShapeType="1"/>
              </p:cNvSpPr>
              <p:nvPr/>
            </p:nvSpPr>
            <p:spPr bwMode="auto">
              <a:xfrm>
                <a:off x="2424" y="3498"/>
                <a:ext cx="1" cy="7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21" name="AutoShape 17"/>
              <p:cNvSpPr>
                <a:spLocks noChangeArrowheads="1"/>
              </p:cNvSpPr>
              <p:nvPr/>
            </p:nvSpPr>
            <p:spPr bwMode="auto">
              <a:xfrm>
                <a:off x="2022" y="3498"/>
                <a:ext cx="398" cy="70"/>
              </a:xfrm>
              <a:prstGeom prst="roundRect">
                <a:avLst>
                  <a:gd name="adj" fmla="val 1426"/>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8222" name="Oval 18"/>
              <p:cNvSpPr>
                <a:spLocks noChangeArrowheads="1"/>
              </p:cNvSpPr>
              <p:nvPr/>
            </p:nvSpPr>
            <p:spPr bwMode="auto">
              <a:xfrm>
                <a:off x="2019" y="3415"/>
                <a:ext cx="402" cy="134"/>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grpSp>
            <p:nvGrpSpPr>
              <p:cNvPr id="8223" name="Group 19"/>
              <p:cNvGrpSpPr>
                <a:grpSpLocks/>
              </p:cNvGrpSpPr>
              <p:nvPr/>
            </p:nvGrpSpPr>
            <p:grpSpPr bwMode="auto">
              <a:xfrm>
                <a:off x="2116" y="3444"/>
                <a:ext cx="199" cy="77"/>
                <a:chOff x="2116" y="3444"/>
                <a:chExt cx="199" cy="77"/>
              </a:xfrm>
            </p:grpSpPr>
            <p:sp>
              <p:nvSpPr>
                <p:cNvPr id="8228" name="Line 20"/>
                <p:cNvSpPr>
                  <a:spLocks noChangeShapeType="1"/>
                </p:cNvSpPr>
                <p:nvPr/>
              </p:nvSpPr>
              <p:spPr bwMode="auto">
                <a:xfrm flipV="1">
                  <a:off x="2116" y="3443"/>
                  <a:ext cx="71" cy="4"/>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29" name="Line 21"/>
                <p:cNvSpPr>
                  <a:spLocks noChangeShapeType="1"/>
                </p:cNvSpPr>
                <p:nvPr/>
              </p:nvSpPr>
              <p:spPr bwMode="auto">
                <a:xfrm>
                  <a:off x="2252" y="3523"/>
                  <a:ext cx="63"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30" name="Line 22"/>
                <p:cNvSpPr>
                  <a:spLocks noChangeShapeType="1"/>
                </p:cNvSpPr>
                <p:nvPr/>
              </p:nvSpPr>
              <p:spPr bwMode="auto">
                <a:xfrm>
                  <a:off x="2181" y="3446"/>
                  <a:ext cx="74" cy="76"/>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8224" name="Group 23"/>
              <p:cNvGrpSpPr>
                <a:grpSpLocks/>
              </p:cNvGrpSpPr>
              <p:nvPr/>
            </p:nvGrpSpPr>
            <p:grpSpPr bwMode="auto">
              <a:xfrm>
                <a:off x="2116" y="3443"/>
                <a:ext cx="199" cy="77"/>
                <a:chOff x="2116" y="3443"/>
                <a:chExt cx="199" cy="77"/>
              </a:xfrm>
            </p:grpSpPr>
            <p:sp>
              <p:nvSpPr>
                <p:cNvPr id="8225" name="Line 24"/>
                <p:cNvSpPr>
                  <a:spLocks noChangeShapeType="1"/>
                </p:cNvSpPr>
                <p:nvPr/>
              </p:nvSpPr>
              <p:spPr bwMode="auto">
                <a:xfrm>
                  <a:off x="2116" y="3520"/>
                  <a:ext cx="71" cy="2"/>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26" name="Line 25"/>
                <p:cNvSpPr>
                  <a:spLocks noChangeShapeType="1"/>
                </p:cNvSpPr>
                <p:nvPr/>
              </p:nvSpPr>
              <p:spPr bwMode="auto">
                <a:xfrm>
                  <a:off x="2252" y="3443"/>
                  <a:ext cx="63"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27" name="Line 26"/>
                <p:cNvSpPr>
                  <a:spLocks noChangeShapeType="1"/>
                </p:cNvSpPr>
                <p:nvPr/>
              </p:nvSpPr>
              <p:spPr bwMode="auto">
                <a:xfrm flipV="1">
                  <a:off x="2181" y="3442"/>
                  <a:ext cx="74" cy="78"/>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pic>
          <p:nvPicPr>
            <p:cNvPr id="8202"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138" y="4314825"/>
              <a:ext cx="6683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Freeform 28"/>
            <p:cNvSpPr>
              <a:spLocks noChangeArrowheads="1"/>
            </p:cNvSpPr>
            <p:nvPr/>
          </p:nvSpPr>
          <p:spPr bwMode="auto">
            <a:xfrm>
              <a:off x="2351088" y="4978400"/>
              <a:ext cx="4587875" cy="728662"/>
            </a:xfrm>
            <a:custGeom>
              <a:avLst/>
              <a:gdLst>
                <a:gd name="T0" fmla="*/ 2147483647 w 12745"/>
                <a:gd name="T1" fmla="*/ 0 h 2026"/>
                <a:gd name="T2" fmla="*/ 0 w 12745"/>
                <a:gd name="T3" fmla="*/ 2147483647 h 2026"/>
                <a:gd name="T4" fmla="*/ 2147483647 w 12745"/>
                <a:gd name="T5" fmla="*/ 2147483647 h 2026"/>
                <a:gd name="T6" fmla="*/ 2147483647 w 12745"/>
                <a:gd name="T7" fmla="*/ 2147483647 h 2026"/>
                <a:gd name="T8" fmla="*/ 0 60000 65536"/>
                <a:gd name="T9" fmla="*/ 0 60000 65536"/>
                <a:gd name="T10" fmla="*/ 0 60000 65536"/>
                <a:gd name="T11" fmla="*/ 0 60000 65536"/>
                <a:gd name="T12" fmla="*/ 0 w 12745"/>
                <a:gd name="T13" fmla="*/ 0 h 2026"/>
                <a:gd name="T14" fmla="*/ 12745 w 12745"/>
                <a:gd name="T15" fmla="*/ 2026 h 2026"/>
              </a:gdLst>
              <a:ahLst/>
              <a:cxnLst>
                <a:cxn ang="T8">
                  <a:pos x="T0" y="T1"/>
                </a:cxn>
                <a:cxn ang="T9">
                  <a:pos x="T2" y="T3"/>
                </a:cxn>
                <a:cxn ang="T10">
                  <a:pos x="T4" y="T5"/>
                </a:cxn>
                <a:cxn ang="T11">
                  <a:pos x="T6" y="T7"/>
                </a:cxn>
              </a:cxnLst>
              <a:rect l="T12" t="T13" r="T14" b="T15"/>
              <a:pathLst>
                <a:path w="12745" h="2026">
                  <a:moveTo>
                    <a:pt x="9" y="0"/>
                  </a:moveTo>
                  <a:lnTo>
                    <a:pt x="0" y="1116"/>
                  </a:lnTo>
                  <a:lnTo>
                    <a:pt x="12744" y="1116"/>
                  </a:lnTo>
                  <a:lnTo>
                    <a:pt x="12744" y="2025"/>
                  </a:lnTo>
                </a:path>
              </a:pathLst>
            </a:custGeom>
            <a:noFill/>
            <a:ln w="19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8204" name="Line 29"/>
            <p:cNvSpPr>
              <a:spLocks noChangeShapeType="1"/>
            </p:cNvSpPr>
            <p:nvPr/>
          </p:nvSpPr>
          <p:spPr bwMode="auto">
            <a:xfrm flipV="1">
              <a:off x="5183188" y="4846637"/>
              <a:ext cx="4762" cy="52546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05" name="Line 30"/>
            <p:cNvSpPr>
              <a:spLocks noChangeShapeType="1"/>
            </p:cNvSpPr>
            <p:nvPr/>
          </p:nvSpPr>
          <p:spPr bwMode="auto">
            <a:xfrm flipV="1">
              <a:off x="3525838" y="5368925"/>
              <a:ext cx="1587" cy="377825"/>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06" name="Line 31"/>
            <p:cNvSpPr>
              <a:spLocks noChangeShapeType="1"/>
            </p:cNvSpPr>
            <p:nvPr/>
          </p:nvSpPr>
          <p:spPr bwMode="auto">
            <a:xfrm flipV="1">
              <a:off x="3544888" y="6080125"/>
              <a:ext cx="1587" cy="244475"/>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07" name="AutoShape 32"/>
            <p:cNvSpPr>
              <a:spLocks noChangeArrowheads="1"/>
            </p:cNvSpPr>
            <p:nvPr/>
          </p:nvSpPr>
          <p:spPr bwMode="auto">
            <a:xfrm>
              <a:off x="1798638" y="4267200"/>
              <a:ext cx="406400" cy="457200"/>
            </a:xfrm>
            <a:prstGeom prst="roundRect">
              <a:avLst>
                <a:gd name="adj" fmla="val 38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solidFill>
                    <a:schemeClr val="tx1"/>
                  </a:solidFill>
                </a:rPr>
                <a:t>A</a:t>
              </a:r>
            </a:p>
          </p:txBody>
        </p:sp>
        <p:sp>
          <p:nvSpPr>
            <p:cNvPr id="8208" name="AutoShape 33"/>
            <p:cNvSpPr>
              <a:spLocks noChangeArrowheads="1"/>
            </p:cNvSpPr>
            <p:nvPr/>
          </p:nvSpPr>
          <p:spPr bwMode="auto">
            <a:xfrm>
              <a:off x="7283450" y="5730875"/>
              <a:ext cx="376238" cy="457200"/>
            </a:xfrm>
            <a:prstGeom prst="roundRect">
              <a:avLst>
                <a:gd name="adj" fmla="val 42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solidFill>
                    <a:schemeClr val="tx1"/>
                  </a:solidFill>
                </a:rPr>
                <a:t>B</a:t>
              </a:r>
            </a:p>
          </p:txBody>
        </p:sp>
        <p:sp>
          <p:nvSpPr>
            <p:cNvPr id="8209" name="AutoShape 34"/>
            <p:cNvSpPr>
              <a:spLocks noChangeArrowheads="1"/>
            </p:cNvSpPr>
            <p:nvPr/>
          </p:nvSpPr>
          <p:spPr bwMode="auto">
            <a:xfrm>
              <a:off x="5392738" y="4244975"/>
              <a:ext cx="368300" cy="457200"/>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solidFill>
                    <a:schemeClr val="tx1"/>
                  </a:solidFill>
                </a:rPr>
                <a:t>C</a:t>
              </a:r>
            </a:p>
          </p:txBody>
        </p:sp>
        <p:grpSp>
          <p:nvGrpSpPr>
            <p:cNvPr id="8210" name="Group 35"/>
            <p:cNvGrpSpPr>
              <a:grpSpLocks/>
            </p:cNvGrpSpPr>
            <p:nvPr/>
          </p:nvGrpSpPr>
          <p:grpSpPr bwMode="auto">
            <a:xfrm>
              <a:off x="4179888" y="5497512"/>
              <a:ext cx="2293937" cy="334963"/>
              <a:chOff x="2633" y="3260"/>
              <a:chExt cx="1445" cy="211"/>
            </a:xfrm>
          </p:grpSpPr>
          <p:sp>
            <p:nvSpPr>
              <p:cNvPr id="8213" name="AutoShape 36"/>
              <p:cNvSpPr>
                <a:spLocks noChangeArrowheads="1"/>
              </p:cNvSpPr>
              <p:nvPr/>
            </p:nvSpPr>
            <p:spPr bwMode="auto">
              <a:xfrm>
                <a:off x="2678" y="3284"/>
                <a:ext cx="1356" cy="174"/>
              </a:xfrm>
              <a:prstGeom prst="roundRect">
                <a:avLst>
                  <a:gd name="adj" fmla="val 574"/>
                </a:avLst>
              </a:prstGeom>
              <a:solidFill>
                <a:srgbClr val="FFFF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8214" name="Line 37"/>
              <p:cNvSpPr>
                <a:spLocks noChangeShapeType="1"/>
              </p:cNvSpPr>
              <p:nvPr/>
            </p:nvSpPr>
            <p:spPr bwMode="auto">
              <a:xfrm>
                <a:off x="2999" y="3290"/>
                <a:ext cx="1" cy="16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15" name="Line 38"/>
              <p:cNvSpPr>
                <a:spLocks noChangeShapeType="1"/>
              </p:cNvSpPr>
              <p:nvPr/>
            </p:nvSpPr>
            <p:spPr bwMode="auto">
              <a:xfrm>
                <a:off x="3401" y="3293"/>
                <a:ext cx="1" cy="16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16" name="Line 39"/>
              <p:cNvSpPr>
                <a:spLocks noChangeShapeType="1"/>
              </p:cNvSpPr>
              <p:nvPr/>
            </p:nvSpPr>
            <p:spPr bwMode="auto">
              <a:xfrm>
                <a:off x="3536" y="3293"/>
                <a:ext cx="1" cy="16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8217" name="Text Box 40"/>
              <p:cNvSpPr txBox="1">
                <a:spLocks noChangeArrowheads="1"/>
              </p:cNvSpPr>
              <p:nvPr/>
            </p:nvSpPr>
            <p:spPr bwMode="auto">
              <a:xfrm>
                <a:off x="2633" y="3260"/>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000000"/>
                  </a:buClr>
                  <a:buSzPct val="100000"/>
                  <a:buFont typeface="Arial" charset="0"/>
                  <a:buNone/>
                </a:pPr>
                <a:r>
                  <a:rPr lang="en-GB" altLang="en-US" sz="1600">
                    <a:solidFill>
                      <a:schemeClr val="tx1"/>
                    </a:solidFill>
                    <a:latin typeface="Arial" charset="0"/>
                  </a:rPr>
                  <a:t>src:B dest:A     payload</a:t>
                </a:r>
              </a:p>
            </p:txBody>
          </p:sp>
        </p:grpSp>
        <p:sp>
          <p:nvSpPr>
            <p:cNvPr id="8211" name="Freeform 41"/>
            <p:cNvSpPr>
              <a:spLocks/>
            </p:cNvSpPr>
            <p:nvPr/>
          </p:nvSpPr>
          <p:spPr bwMode="auto">
            <a:xfrm>
              <a:off x="4148138" y="5453062"/>
              <a:ext cx="2635250" cy="242888"/>
            </a:xfrm>
            <a:custGeom>
              <a:avLst/>
              <a:gdLst>
                <a:gd name="T0" fmla="*/ 2147483647 w 7322"/>
                <a:gd name="T1" fmla="*/ 2147483647 h 673"/>
                <a:gd name="T2" fmla="*/ 2147483647 w 7322"/>
                <a:gd name="T3" fmla="*/ 0 h 673"/>
                <a:gd name="T4" fmla="*/ 0 w 7322"/>
                <a:gd name="T5" fmla="*/ 2147483647 h 673"/>
                <a:gd name="T6" fmla="*/ 0 60000 65536"/>
                <a:gd name="T7" fmla="*/ 0 60000 65536"/>
                <a:gd name="T8" fmla="*/ 0 60000 65536"/>
                <a:gd name="T9" fmla="*/ 0 w 7322"/>
                <a:gd name="T10" fmla="*/ 0 h 673"/>
                <a:gd name="T11" fmla="*/ 7322 w 7322"/>
                <a:gd name="T12" fmla="*/ 673 h 673"/>
              </a:gdLst>
              <a:ahLst/>
              <a:cxnLst>
                <a:cxn ang="T6">
                  <a:pos x="T0" y="T1"/>
                </a:cxn>
                <a:cxn ang="T7">
                  <a:pos x="T2" y="T3"/>
                </a:cxn>
                <a:cxn ang="T8">
                  <a:pos x="T4" y="T5"/>
                </a:cxn>
              </a:cxnLst>
              <a:rect l="T9" t="T10" r="T11" b="T12"/>
              <a:pathLst>
                <a:path w="7322" h="673">
                  <a:moveTo>
                    <a:pt x="7321" y="672"/>
                  </a:moveTo>
                  <a:lnTo>
                    <a:pt x="7321" y="0"/>
                  </a:lnTo>
                  <a:lnTo>
                    <a:pt x="0" y="17"/>
                  </a:lnTo>
                </a:path>
              </a:pathLst>
            </a:custGeom>
            <a:noFill/>
            <a:ln w="2844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8212" name="Line 42"/>
            <p:cNvSpPr>
              <a:spLocks noChangeShapeType="1"/>
            </p:cNvSpPr>
            <p:nvPr/>
          </p:nvSpPr>
          <p:spPr bwMode="auto">
            <a:xfrm flipV="1">
              <a:off x="5291138" y="4848225"/>
              <a:ext cx="1587" cy="606425"/>
            </a:xfrm>
            <a:prstGeom prst="line">
              <a:avLst/>
            </a:prstGeom>
            <a:noFill/>
            <a:ln w="2844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NZ"/>
            </a:p>
          </p:txBody>
        </p:sp>
      </p:grpSp>
      <p:sp>
        <p:nvSpPr>
          <p:cNvPr id="6189" name="Text Box 45"/>
          <p:cNvSpPr txBox="1">
            <a:spLocks noChangeArrowheads="1"/>
          </p:cNvSpPr>
          <p:nvPr/>
        </p:nvSpPr>
        <p:spPr bwMode="auto">
          <a:xfrm>
            <a:off x="0" y="6858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252593"/>
                </a:solidFill>
              </a:rPr>
              <a:t>Sniffer – tool for capturing packets sent across wire/air</a:t>
            </a:r>
            <a:endParaRPr lang="en-GB" b="1">
              <a:solidFill>
                <a:srgbClr val="252593"/>
              </a:solidFill>
            </a:endParaRPr>
          </a:p>
        </p:txBody>
      </p:sp>
      <p:sp>
        <p:nvSpPr>
          <p:cNvPr id="6190" name="Text Box 46"/>
          <p:cNvSpPr txBox="1">
            <a:spLocks noChangeArrowheads="1"/>
          </p:cNvSpPr>
          <p:nvPr/>
        </p:nvSpPr>
        <p:spPr bwMode="auto">
          <a:xfrm>
            <a:off x="0" y="6388100"/>
            <a:ext cx="9144000" cy="457200"/>
          </a:xfrm>
          <a:prstGeom prst="rect">
            <a:avLst/>
          </a:prstGeom>
          <a:gradFill rotWithShape="1">
            <a:gsLst>
              <a:gs pos="0">
                <a:srgbClr val="3399FF"/>
              </a:gs>
              <a:gs pos="50000">
                <a:schemeClr val="bg1"/>
              </a:gs>
              <a:gs pos="100000">
                <a:srgbClr val="3399FF"/>
              </a:gs>
            </a:gsLst>
            <a:lin ang="5400000" scaled="1"/>
          </a:gradFill>
          <a:ln w="9525">
            <a:noFill/>
            <a:miter lim="800000"/>
            <a:headEnd/>
            <a:tailEnd/>
          </a:ln>
          <a:effectLst/>
        </p:spPr>
        <p:txBody>
          <a:bodyPr>
            <a:spAutoFit/>
          </a:bodyPr>
          <a:lstStyle/>
          <a:p>
            <a:pPr>
              <a:defRPr/>
            </a:pPr>
            <a:r>
              <a:rPr lang="en-NZ" b="1" dirty="0">
                <a:solidFill>
                  <a:srgbClr val="252593"/>
                </a:solidFill>
              </a:rPr>
              <a:t>e.g. </a:t>
            </a:r>
            <a:r>
              <a:rPr lang="en-NZ" b="1" dirty="0" err="1">
                <a:solidFill>
                  <a:srgbClr val="252593"/>
                </a:solidFill>
              </a:rPr>
              <a:t>TCPDump</a:t>
            </a:r>
            <a:r>
              <a:rPr lang="en-NZ" b="1" dirty="0">
                <a:solidFill>
                  <a:srgbClr val="252593"/>
                </a:solidFill>
              </a:rPr>
              <a:t>, Snoop, Snort, </a:t>
            </a:r>
            <a:r>
              <a:rPr lang="en-NZ" b="1" dirty="0" err="1" smtClean="0">
                <a:solidFill>
                  <a:srgbClr val="252593"/>
                </a:solidFill>
              </a:rPr>
              <a:t>Wireshark</a:t>
            </a:r>
            <a:endParaRPr lang="en-GB" b="1" dirty="0">
              <a:solidFill>
                <a:srgbClr val="252593"/>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189"/>
                                        </p:tgtEl>
                                        <p:attrNameLst>
                                          <p:attrName>style.visibility</p:attrName>
                                        </p:attrNameLst>
                                      </p:cBhvr>
                                      <p:to>
                                        <p:strVal val="visible"/>
                                      </p:to>
                                    </p:set>
                                    <p:anim calcmode="lin" valueType="num">
                                      <p:cBhvr>
                                        <p:cTn id="7" dur="500" fill="hold"/>
                                        <p:tgtEl>
                                          <p:spTgt spid="6189"/>
                                        </p:tgtEl>
                                        <p:attrNameLst>
                                          <p:attrName>ppt_w</p:attrName>
                                        </p:attrNameLst>
                                      </p:cBhvr>
                                      <p:tavLst>
                                        <p:tav tm="0">
                                          <p:val>
                                            <p:fltVal val="0"/>
                                          </p:val>
                                        </p:tav>
                                        <p:tav tm="100000">
                                          <p:val>
                                            <p:strVal val="#ppt_w"/>
                                          </p:val>
                                        </p:tav>
                                      </p:tavLst>
                                    </p:anim>
                                    <p:anim calcmode="lin" valueType="num">
                                      <p:cBhvr>
                                        <p:cTn id="8" dur="500" fill="hold"/>
                                        <p:tgtEl>
                                          <p:spTgt spid="6189"/>
                                        </p:tgtEl>
                                        <p:attrNameLst>
                                          <p:attrName>ppt_h</p:attrName>
                                        </p:attrNameLst>
                                      </p:cBhvr>
                                      <p:tavLst>
                                        <p:tav tm="0">
                                          <p:val>
                                            <p:fltVal val="0"/>
                                          </p:val>
                                        </p:tav>
                                        <p:tav tm="100000">
                                          <p:val>
                                            <p:strVal val="#ppt_h"/>
                                          </p:val>
                                        </p:tav>
                                      </p:tavLst>
                                    </p:anim>
                                    <p:animEffect transition="in" filter="fade">
                                      <p:cBhvr>
                                        <p:cTn id="9" dur="500"/>
                                        <p:tgtEl>
                                          <p:spTgt spid="6189"/>
                                        </p:tgtEl>
                                      </p:cBhvr>
                                    </p:animEffect>
                                  </p:childTnLst>
                                </p:cTn>
                              </p:par>
                            </p:childTnLst>
                          </p:cTn>
                        </p:par>
                        <p:par>
                          <p:cTn id="10" fill="hold" nodeType="afterGroup">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6190"/>
                                        </p:tgtEl>
                                        <p:attrNameLst>
                                          <p:attrName>style.visibility</p:attrName>
                                        </p:attrNameLst>
                                      </p:cBhvr>
                                      <p:to>
                                        <p:strVal val="visible"/>
                                      </p:to>
                                    </p:set>
                                    <p:anim calcmode="lin" valueType="num">
                                      <p:cBhvr>
                                        <p:cTn id="13" dur="500" fill="hold"/>
                                        <p:tgtEl>
                                          <p:spTgt spid="6190"/>
                                        </p:tgtEl>
                                        <p:attrNameLst>
                                          <p:attrName>ppt_w</p:attrName>
                                        </p:attrNameLst>
                                      </p:cBhvr>
                                      <p:tavLst>
                                        <p:tav tm="0">
                                          <p:val>
                                            <p:fltVal val="0"/>
                                          </p:val>
                                        </p:tav>
                                        <p:tav tm="100000">
                                          <p:val>
                                            <p:strVal val="#ppt_w"/>
                                          </p:val>
                                        </p:tav>
                                      </p:tavLst>
                                    </p:anim>
                                    <p:anim calcmode="lin" valueType="num">
                                      <p:cBhvr>
                                        <p:cTn id="14" dur="500" fill="hold"/>
                                        <p:tgtEl>
                                          <p:spTgt spid="6190"/>
                                        </p:tgtEl>
                                        <p:attrNameLst>
                                          <p:attrName>ppt_h</p:attrName>
                                        </p:attrNameLst>
                                      </p:cBhvr>
                                      <p:tavLst>
                                        <p:tav tm="0">
                                          <p:val>
                                            <p:fltVal val="0"/>
                                          </p:val>
                                        </p:tav>
                                        <p:tav tm="100000">
                                          <p:val>
                                            <p:strVal val="#ppt_h"/>
                                          </p:val>
                                        </p:tav>
                                      </p:tavLst>
                                    </p:anim>
                                    <p:animEffect transition="in" filter="fade">
                                      <p:cBhvr>
                                        <p:cTn id="15" dur="500"/>
                                        <p:tgtEl>
                                          <p:spTgt spid="6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9" grpId="0" animBg="1"/>
      <p:bldP spid="6190"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218" name="Object 4"/>
          <p:cNvGraphicFramePr>
            <a:graphicFrameLocks noGrp="1" noChangeAspect="1"/>
          </p:cNvGraphicFramePr>
          <p:nvPr>
            <p:ph/>
          </p:nvPr>
        </p:nvGraphicFramePr>
        <p:xfrm>
          <a:off x="762000" y="1447800"/>
          <a:ext cx="7770813" cy="4856163"/>
        </p:xfrm>
        <a:graphic>
          <a:graphicData uri="http://schemas.openxmlformats.org/presentationml/2006/ole">
            <mc:AlternateContent xmlns:mc="http://schemas.openxmlformats.org/markup-compatibility/2006">
              <mc:Choice xmlns:v="urn:schemas-microsoft-com:vml" Requires="v">
                <p:oleObj spid="_x0000_s9705" name="Bitmap Image" r:id="rId4" imgW="13714286" imgH="8573697" progId="Paint.Picture">
                  <p:embed/>
                </p:oleObj>
              </mc:Choice>
              <mc:Fallback>
                <p:oleObj name="Bitmap Image" r:id="rId4" imgW="13714286" imgH="8573697"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447800"/>
                        <a:ext cx="7770813" cy="4856163"/>
                      </a:xfrm>
                      <a:prstGeom prst="rect">
                        <a:avLst/>
                      </a:prstGeom>
                      <a:noFill/>
                      <a:ln>
                        <a:noFill/>
                      </a:ln>
                      <a:effectLst>
                        <a:outerShdw dist="107763" dir="13500000" algn="ctr" rotWithShape="0">
                          <a:schemeClr val="bg2">
                            <a:alpha val="50000"/>
                          </a:schemeClr>
                        </a:outerShdw>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203782" name="Picture 6" descr="j0234687"/>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974013" y="6169025"/>
            <a:ext cx="11699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783" name="AutoShape 7"/>
          <p:cNvSpPr>
            <a:spLocks noChangeArrowheads="1"/>
          </p:cNvSpPr>
          <p:nvPr/>
        </p:nvSpPr>
        <p:spPr bwMode="auto">
          <a:xfrm>
            <a:off x="5562600" y="4800600"/>
            <a:ext cx="2667000" cy="990600"/>
          </a:xfrm>
          <a:prstGeom prst="wedgeRoundRectCallout">
            <a:avLst>
              <a:gd name="adj1" fmla="val 44347"/>
              <a:gd name="adj2" fmla="val 109134"/>
              <a:gd name="adj3" fmla="val 16667"/>
            </a:avLst>
          </a:prstGeom>
          <a:gradFill rotWithShape="1">
            <a:gsLst>
              <a:gs pos="0">
                <a:schemeClr val="bg1"/>
              </a:gs>
              <a:gs pos="100000">
                <a:schemeClr val="bg1">
                  <a:gamma/>
                  <a:shade val="46275"/>
                  <a:invGamma/>
                </a:schemeClr>
              </a:gs>
            </a:gsLst>
            <a:path path="rect">
              <a:fillToRect l="50000" t="50000" r="50000" b="50000"/>
            </a:path>
          </a:gradFill>
          <a:ln w="9525">
            <a:solidFill>
              <a:schemeClr val="tx1"/>
            </a:solidFill>
            <a:miter lim="800000"/>
            <a:headEnd/>
            <a:tailEnd/>
          </a:ln>
          <a:effectLst/>
        </p:spPr>
        <p:txBody>
          <a:bodyPr/>
          <a:lstStyle/>
          <a:p>
            <a:pPr algn="ctr" eaLnBrk="1" hangingPunct="1">
              <a:defRPr/>
            </a:pPr>
            <a:r>
              <a:rPr lang="en-US" sz="1800" dirty="0">
                <a:solidFill>
                  <a:schemeClr val="tx1"/>
                </a:solidFill>
                <a:latin typeface="Arial" charset="0"/>
              </a:rPr>
              <a:t>Let’s see a sample capture file from </a:t>
            </a:r>
            <a:r>
              <a:rPr lang="en-US" sz="1800" dirty="0" err="1" smtClean="0">
                <a:solidFill>
                  <a:schemeClr val="tx1"/>
                </a:solidFill>
                <a:latin typeface="Arial" charset="0"/>
              </a:rPr>
              <a:t>Wireshark</a:t>
            </a:r>
            <a:endParaRPr lang="en-US" sz="1000" dirty="0">
              <a:solidFill>
                <a:schemeClr val="tx1"/>
              </a:solidFill>
              <a:latin typeface="Arial" charset="0"/>
            </a:endParaRPr>
          </a:p>
        </p:txBody>
      </p:sp>
      <p:sp>
        <p:nvSpPr>
          <p:cNvPr id="203785" name="Rectangle 9"/>
          <p:cNvSpPr>
            <a:spLocks noChangeArrowheads="1"/>
          </p:cNvSpPr>
          <p:nvPr/>
        </p:nvSpPr>
        <p:spPr bwMode="auto">
          <a:xfrm>
            <a:off x="685800" y="22225"/>
            <a:ext cx="7467600" cy="838200"/>
          </a:xfrm>
          <a:prstGeom prst="rect">
            <a:avLst/>
          </a:prstGeom>
          <a:noFill/>
          <a:ln w="9525">
            <a:solidFill>
              <a:schemeClr val="accent2"/>
            </a:solidFill>
            <a:miter lim="800000"/>
            <a:headEnd/>
            <a:tailEnd/>
          </a:ln>
          <a:effectLst/>
        </p:spPr>
        <p:txBody>
          <a:bodyPr lIns="90000" tIns="46800" rIns="90000" bIns="46800" anchor="ctr"/>
          <a:lstStyle/>
          <a:p>
            <a:pPr>
              <a:buClr>
                <a:srgbClr val="3333CC"/>
              </a:buClr>
              <a:buSzPct val="100000"/>
              <a:buFont typeface="Comic Sans MS" pitchFamily="66" charset="0"/>
              <a:buNone/>
              <a:defRPr/>
            </a:pPr>
            <a:r>
              <a:rPr lang="en-US" sz="4000" b="1" u="sng" dirty="0" err="1">
                <a:solidFill>
                  <a:srgbClr val="3333CC"/>
                </a:solidFill>
                <a:effectLst>
                  <a:outerShdw blurRad="38100" dist="38100" dir="2700000" algn="tl">
                    <a:srgbClr val="000000"/>
                  </a:outerShdw>
                </a:effectLst>
                <a:latin typeface="Arial" panose="020B0604020202020204" pitchFamily="34" charset="0"/>
                <a:cs typeface="Arial" panose="020B0604020202020204" pitchFamily="34" charset="0"/>
              </a:rPr>
              <a:t>Wireshark</a:t>
            </a:r>
            <a:r>
              <a:rPr lang="en-US" sz="4000" b="1" u="sng" dirty="0">
                <a:solidFill>
                  <a:srgbClr val="3333CC"/>
                </a:solidFill>
                <a:effectLst>
                  <a:outerShdw blurRad="38100" dist="38100" dir="2700000" algn="tl">
                    <a:srgbClr val="000000"/>
                  </a:outerShdw>
                </a:effectLst>
                <a:latin typeface="Arial" panose="020B0604020202020204" pitchFamily="34" charset="0"/>
                <a:cs typeface="Arial" panose="020B0604020202020204" pitchFamily="34" charset="0"/>
              </a:rPr>
              <a:t>, Ethereal</a:t>
            </a:r>
          </a:p>
        </p:txBody>
      </p:sp>
      <p:sp>
        <p:nvSpPr>
          <p:cNvPr id="203784" name="AutoShape 8"/>
          <p:cNvSpPr>
            <a:spLocks noChangeArrowheads="1"/>
          </p:cNvSpPr>
          <p:nvPr/>
        </p:nvSpPr>
        <p:spPr bwMode="auto">
          <a:xfrm>
            <a:off x="3200400" y="304800"/>
            <a:ext cx="3276600" cy="1600200"/>
          </a:xfrm>
          <a:prstGeom prst="cloudCallout">
            <a:avLst>
              <a:gd name="adj1" fmla="val -61435"/>
              <a:gd name="adj2" fmla="val 104167"/>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cap="rnd">
            <a:solidFill>
              <a:srgbClr val="C0C0C0"/>
            </a:solidFill>
            <a:prstDash val="sysDot"/>
            <a:round/>
            <a:headEnd/>
            <a:tailEnd/>
          </a:ln>
          <a:effectLst/>
        </p:spPr>
        <p:txBody>
          <a:bodyPr/>
          <a:lstStyle/>
          <a:p>
            <a:pPr eaLnBrk="1" hangingPunct="1">
              <a:defRPr/>
            </a:pPr>
            <a:endParaRPr lang="en-US" sz="1600" b="1" baseline="30000" dirty="0">
              <a:solidFill>
                <a:schemeClr val="accent2"/>
              </a:solidFill>
              <a:latin typeface="Arial" charset="0"/>
            </a:endParaRPr>
          </a:p>
          <a:p>
            <a:pPr eaLnBrk="1" hangingPunct="1">
              <a:defRPr/>
            </a:pPr>
            <a:r>
              <a:rPr lang="en-US" sz="1600" b="1" dirty="0">
                <a:solidFill>
                  <a:schemeClr val="accent2"/>
                </a:solidFill>
                <a:latin typeface="Arial" charset="0"/>
              </a:rPr>
              <a:t>An adapter could be set to listen in </a:t>
            </a:r>
            <a:r>
              <a:rPr lang="en-US" sz="1600" b="1" i="1" dirty="0">
                <a:solidFill>
                  <a:srgbClr val="FF3300"/>
                </a:solidFill>
                <a:effectLst>
                  <a:outerShdw blurRad="38100" dist="38100" dir="2700000" algn="tl">
                    <a:srgbClr val="C0C0C0"/>
                  </a:outerShdw>
                </a:effectLst>
                <a:latin typeface="Arial" charset="0"/>
              </a:rPr>
              <a:t>promiscuous mode</a:t>
            </a:r>
            <a:r>
              <a:rPr lang="en-US" sz="1600" b="1" dirty="0">
                <a:solidFill>
                  <a:schemeClr val="accent2"/>
                </a:solidFill>
                <a:latin typeface="Arial" charset="0"/>
              </a:rPr>
              <a:t>.</a:t>
            </a:r>
            <a:endParaRPr lang="en-GB" sz="1600" b="1" dirty="0">
              <a:solidFill>
                <a:schemeClr val="accent2"/>
              </a:solidFill>
              <a:latin typeface="Arial" charset="0"/>
            </a:endParaRPr>
          </a:p>
        </p:txBody>
      </p:sp>
      <p:sp>
        <p:nvSpPr>
          <p:cNvPr id="203786" name="Rectangle 10"/>
          <p:cNvSpPr>
            <a:spLocks noChangeArrowheads="1"/>
          </p:cNvSpPr>
          <p:nvPr/>
        </p:nvSpPr>
        <p:spPr bwMode="auto">
          <a:xfrm>
            <a:off x="990600" y="2667000"/>
            <a:ext cx="1752600" cy="1524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03786"/>
                                        </p:tgtEl>
                                        <p:attrNameLst>
                                          <p:attrName>style.visibility</p:attrName>
                                        </p:attrNameLst>
                                      </p:cBhvr>
                                      <p:to>
                                        <p:strVal val="visible"/>
                                      </p:to>
                                    </p:set>
                                    <p:animEffect transition="in" filter="circle(in)">
                                      <p:cBhvr>
                                        <p:cTn id="7" dur="2000"/>
                                        <p:tgtEl>
                                          <p:spTgt spid="203786"/>
                                        </p:tgtEl>
                                      </p:cBhvr>
                                    </p:animEffect>
                                  </p:childTnLst>
                                </p:cTn>
                              </p:par>
                            </p:childTnLst>
                          </p:cTn>
                        </p:par>
                        <p:par>
                          <p:cTn id="8" fill="hold" nodeType="afterGroup">
                            <p:stCondLst>
                              <p:cond delay="2000"/>
                            </p:stCondLst>
                            <p:childTnLst>
                              <p:par>
                                <p:cTn id="9" presetID="38" presetClass="entr" presetSubtype="0" accel="50000" fill="hold" grpId="0" nodeType="afterEffect">
                                  <p:stCondLst>
                                    <p:cond delay="0"/>
                                  </p:stCondLst>
                                  <p:childTnLst>
                                    <p:set>
                                      <p:cBhvr>
                                        <p:cTn id="10" dur="1" fill="hold">
                                          <p:stCondLst>
                                            <p:cond delay="0"/>
                                          </p:stCondLst>
                                        </p:cTn>
                                        <p:tgtEl>
                                          <p:spTgt spid="203784"/>
                                        </p:tgtEl>
                                        <p:attrNameLst>
                                          <p:attrName>style.visibility</p:attrName>
                                        </p:attrNameLst>
                                      </p:cBhvr>
                                      <p:to>
                                        <p:strVal val="visible"/>
                                      </p:to>
                                    </p:set>
                                    <p:set>
                                      <p:cBhvr>
                                        <p:cTn id="11" dur="455" fill="hold">
                                          <p:stCondLst>
                                            <p:cond delay="0"/>
                                          </p:stCondLst>
                                        </p:cTn>
                                        <p:tgtEl>
                                          <p:spTgt spid="203784"/>
                                        </p:tgtEl>
                                        <p:attrNameLst>
                                          <p:attrName>style.rotation</p:attrName>
                                        </p:attrNameLst>
                                      </p:cBhvr>
                                      <p:to>
                                        <p:strVal val="-45.0"/>
                                      </p:to>
                                    </p:set>
                                    <p:anim calcmode="lin" valueType="num">
                                      <p:cBhvr>
                                        <p:cTn id="12" dur="455" fill="hold">
                                          <p:stCondLst>
                                            <p:cond delay="455"/>
                                          </p:stCondLst>
                                        </p:cTn>
                                        <p:tgtEl>
                                          <p:spTgt spid="203784"/>
                                        </p:tgtEl>
                                        <p:attrNameLst>
                                          <p:attrName>style.rotation</p:attrName>
                                        </p:attrNameLst>
                                      </p:cBhvr>
                                      <p:tavLst>
                                        <p:tav tm="0">
                                          <p:val>
                                            <p:fltVal val="-45"/>
                                          </p:val>
                                        </p:tav>
                                        <p:tav tm="69900">
                                          <p:val>
                                            <p:fltVal val="45"/>
                                          </p:val>
                                        </p:tav>
                                        <p:tav tm="100000">
                                          <p:val>
                                            <p:fltVal val="0"/>
                                          </p:val>
                                        </p:tav>
                                      </p:tavLst>
                                    </p:anim>
                                    <p:anim calcmode="lin" valueType="num">
                                      <p:cBhvr>
                                        <p:cTn id="13" dur="455" fill="hold">
                                          <p:stCondLst>
                                            <p:cond delay="0"/>
                                          </p:stCondLst>
                                        </p:cTn>
                                        <p:tgtEl>
                                          <p:spTgt spid="203784"/>
                                        </p:tgtEl>
                                        <p:attrNameLst>
                                          <p:attrName>ppt_y</p:attrName>
                                        </p:attrNameLst>
                                      </p:cBhvr>
                                      <p:tavLst>
                                        <p:tav tm="0">
                                          <p:val>
                                            <p:strVal val="#ppt_y-1"/>
                                          </p:val>
                                        </p:tav>
                                        <p:tav tm="100000">
                                          <p:val>
                                            <p:strVal val="#ppt_y-(0.354*#ppt_w-0.172*#ppt_h)"/>
                                          </p:val>
                                        </p:tav>
                                      </p:tavLst>
                                    </p:anim>
                                    <p:anim calcmode="lin" valueType="num">
                                      <p:cBhvr>
                                        <p:cTn id="14" dur="156" decel="50000" autoRev="1" fill="hold">
                                          <p:stCondLst>
                                            <p:cond delay="455"/>
                                          </p:stCondLst>
                                        </p:cTn>
                                        <p:tgtEl>
                                          <p:spTgt spid="203784"/>
                                        </p:tgtEl>
                                        <p:attrNameLst>
                                          <p:attrName>ppt_y</p:attrName>
                                        </p:attrNameLst>
                                      </p:cBhvr>
                                      <p:tavLst>
                                        <p:tav tm="0">
                                          <p:val>
                                            <p:strVal val="#ppt_y-(0.354*#ppt_w-0.172*#ppt_h)"/>
                                          </p:val>
                                        </p:tav>
                                        <p:tav tm="100000">
                                          <p:val>
                                            <p:strVal val="#ppt_y-(0.354*#ppt_w-0.172*#ppt_h)-#ppt_h/2"/>
                                          </p:val>
                                        </p:tav>
                                      </p:tavLst>
                                    </p:anim>
                                    <p:anim calcmode="lin" valueType="num">
                                      <p:cBhvr>
                                        <p:cTn id="15" dur="136" fill="hold">
                                          <p:stCondLst>
                                            <p:cond delay="864"/>
                                          </p:stCondLst>
                                        </p:cTn>
                                        <p:tgtEl>
                                          <p:spTgt spid="203784"/>
                                        </p:tgtEl>
                                        <p:attrNameLst>
                                          <p:attrName>ppt_y</p:attrName>
                                        </p:attrNameLst>
                                      </p:cBhvr>
                                      <p:tavLst>
                                        <p:tav tm="0">
                                          <p:val>
                                            <p:strVal val="#ppt_y-(0.354*#ppt_w-0.172*#ppt_h)"/>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5" presetClass="exit" presetSubtype="0" fill="hold" grpId="1" nodeType="clickEffect">
                                  <p:stCondLst>
                                    <p:cond delay="0"/>
                                  </p:stCondLst>
                                  <p:childTnLst>
                                    <p:anim calcmode="lin" valueType="num">
                                      <p:cBhvr>
                                        <p:cTn id="19" dur="1000"/>
                                        <p:tgtEl>
                                          <p:spTgt spid="203784"/>
                                        </p:tgtEl>
                                        <p:attrNameLst>
                                          <p:attrName>ppt_w</p:attrName>
                                        </p:attrNameLst>
                                      </p:cBhvr>
                                      <p:tavLst>
                                        <p:tav tm="0">
                                          <p:val>
                                            <p:strVal val="ppt_w"/>
                                          </p:val>
                                        </p:tav>
                                        <p:tav tm="100000">
                                          <p:val>
                                            <p:fltVal val="0"/>
                                          </p:val>
                                        </p:tav>
                                      </p:tavLst>
                                    </p:anim>
                                    <p:anim calcmode="lin" valueType="num">
                                      <p:cBhvr>
                                        <p:cTn id="20" dur="1000"/>
                                        <p:tgtEl>
                                          <p:spTgt spid="203784"/>
                                        </p:tgtEl>
                                        <p:attrNameLst>
                                          <p:attrName>ppt_h</p:attrName>
                                        </p:attrNameLst>
                                      </p:cBhvr>
                                      <p:tavLst>
                                        <p:tav tm="0">
                                          <p:val>
                                            <p:strVal val="ppt_h"/>
                                          </p:val>
                                        </p:tav>
                                        <p:tav tm="100000">
                                          <p:val>
                                            <p:fltVal val="0"/>
                                          </p:val>
                                        </p:tav>
                                      </p:tavLst>
                                    </p:anim>
                                    <p:anim calcmode="lin" valueType="num">
                                      <p:cBhvr>
                                        <p:cTn id="21" dur="1000"/>
                                        <p:tgtEl>
                                          <p:spTgt spid="203784"/>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2" dur="1000"/>
                                        <p:tgtEl>
                                          <p:spTgt spid="203784"/>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3" dur="1" fill="hold">
                                          <p:stCondLst>
                                            <p:cond delay="999"/>
                                          </p:stCondLst>
                                        </p:cTn>
                                        <p:tgtEl>
                                          <p:spTgt spid="203784"/>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203782"/>
                                        </p:tgtEl>
                                        <p:attrNameLst>
                                          <p:attrName>style.visibility</p:attrName>
                                        </p:attrNameLst>
                                      </p:cBhvr>
                                      <p:to>
                                        <p:strVal val="visible"/>
                                      </p:to>
                                    </p:set>
                                    <p:animEffect transition="in" filter="slide(fromBottom)">
                                      <p:cBhvr>
                                        <p:cTn id="28" dur="500"/>
                                        <p:tgtEl>
                                          <p:spTgt spid="203782"/>
                                        </p:tgtEl>
                                      </p:cBhvr>
                                    </p:animEffect>
                                  </p:childTnLst>
                                </p:cTn>
                              </p:par>
                            </p:childTnLst>
                          </p:cTn>
                        </p:par>
                        <p:par>
                          <p:cTn id="29" fill="hold" nodeType="afterGroup">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203783"/>
                                        </p:tgtEl>
                                        <p:attrNameLst>
                                          <p:attrName>style.visibility</p:attrName>
                                        </p:attrNameLst>
                                      </p:cBhvr>
                                      <p:to>
                                        <p:strVal val="visible"/>
                                      </p:to>
                                    </p:set>
                                    <p:animEffect transition="in" filter="slide(fromBottom)">
                                      <p:cBhvr>
                                        <p:cTn id="32" dur="500"/>
                                        <p:tgtEl>
                                          <p:spTgt spid="203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3" grpId="0" animBg="1"/>
      <p:bldP spid="203784" grpId="0" animBg="1"/>
      <p:bldP spid="203784" grpId="1" animBg="1"/>
      <p:bldP spid="20378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1295399"/>
            <a:ext cx="7770813" cy="4572001"/>
          </a:xfrm>
        </p:spPr>
        <p:txBody>
          <a:bodyPr/>
          <a:lstStyle/>
          <a:p>
            <a:r>
              <a:rPr lang="en-NZ" sz="2400" dirty="0" err="1">
                <a:latin typeface="Arial" pitchFamily="34" charset="0"/>
                <a:cs typeface="Arial" pitchFamily="34" charset="0"/>
              </a:rPr>
              <a:t>WinPcap</a:t>
            </a:r>
            <a:r>
              <a:rPr lang="en-NZ" sz="2400" dirty="0">
                <a:latin typeface="Arial" pitchFamily="34" charset="0"/>
                <a:cs typeface="Arial" pitchFamily="34" charset="0"/>
              </a:rPr>
              <a:t> is the industry-standard </a:t>
            </a:r>
            <a:r>
              <a:rPr lang="en-NZ" sz="2400" dirty="0" smtClean="0">
                <a:latin typeface="Arial" pitchFamily="34" charset="0"/>
                <a:cs typeface="Arial" pitchFamily="34" charset="0"/>
              </a:rPr>
              <a:t>windows packet capture library.</a:t>
            </a:r>
          </a:p>
          <a:p>
            <a:r>
              <a:rPr lang="en-NZ" sz="2400" dirty="0" smtClean="0">
                <a:latin typeface="Arial" pitchFamily="34" charset="0"/>
                <a:cs typeface="Arial" pitchFamily="34" charset="0"/>
              </a:rPr>
              <a:t>it </a:t>
            </a:r>
            <a:r>
              <a:rPr lang="en-NZ" sz="2400" dirty="0">
                <a:latin typeface="Arial" pitchFamily="34" charset="0"/>
                <a:cs typeface="Arial" pitchFamily="34" charset="0"/>
              </a:rPr>
              <a:t>allows applications to </a:t>
            </a:r>
            <a:r>
              <a:rPr lang="en-NZ" sz="2400" dirty="0">
                <a:solidFill>
                  <a:srgbClr val="FF0000"/>
                </a:solidFill>
                <a:latin typeface="Arial" pitchFamily="34" charset="0"/>
                <a:cs typeface="Arial" pitchFamily="34" charset="0"/>
              </a:rPr>
              <a:t>capture and transmit</a:t>
            </a:r>
            <a:r>
              <a:rPr lang="en-NZ" sz="2400" dirty="0">
                <a:latin typeface="Arial" pitchFamily="34" charset="0"/>
                <a:cs typeface="Arial" pitchFamily="34" charset="0"/>
              </a:rPr>
              <a:t> network packets bypassing the protocol stack, and has additional useful </a:t>
            </a:r>
            <a:r>
              <a:rPr lang="en-NZ" sz="2400" dirty="0" smtClean="0">
                <a:latin typeface="Arial" pitchFamily="34" charset="0"/>
                <a:cs typeface="Arial" pitchFamily="34" charset="0"/>
              </a:rPr>
              <a:t>features, including:</a:t>
            </a:r>
          </a:p>
          <a:p>
            <a:pPr lvl="1"/>
            <a:r>
              <a:rPr lang="en-NZ" dirty="0" smtClean="0">
                <a:latin typeface="Arial" pitchFamily="34" charset="0"/>
                <a:cs typeface="Arial" pitchFamily="34" charset="0"/>
              </a:rPr>
              <a:t> </a:t>
            </a:r>
            <a:r>
              <a:rPr lang="en-NZ" dirty="0">
                <a:latin typeface="Arial" pitchFamily="34" charset="0"/>
                <a:cs typeface="Arial" pitchFamily="34" charset="0"/>
              </a:rPr>
              <a:t>kernel-level packet </a:t>
            </a:r>
            <a:r>
              <a:rPr lang="en-NZ" dirty="0" smtClean="0">
                <a:latin typeface="Arial" pitchFamily="34" charset="0"/>
                <a:cs typeface="Arial" pitchFamily="34" charset="0"/>
              </a:rPr>
              <a:t>filtering</a:t>
            </a:r>
          </a:p>
          <a:p>
            <a:pPr lvl="1"/>
            <a:r>
              <a:rPr lang="en-NZ" dirty="0" smtClean="0">
                <a:latin typeface="Arial" pitchFamily="34" charset="0"/>
                <a:cs typeface="Arial" pitchFamily="34" charset="0"/>
              </a:rPr>
              <a:t>a </a:t>
            </a:r>
            <a:r>
              <a:rPr lang="en-NZ" dirty="0">
                <a:latin typeface="Arial" pitchFamily="34" charset="0"/>
                <a:cs typeface="Arial" pitchFamily="34" charset="0"/>
              </a:rPr>
              <a:t>network statistics engine and </a:t>
            </a:r>
            <a:endParaRPr lang="en-NZ" dirty="0" smtClean="0">
              <a:latin typeface="Arial" pitchFamily="34" charset="0"/>
              <a:cs typeface="Arial" pitchFamily="34" charset="0"/>
            </a:endParaRPr>
          </a:p>
          <a:p>
            <a:pPr lvl="1"/>
            <a:r>
              <a:rPr lang="en-NZ" dirty="0" smtClean="0">
                <a:latin typeface="Arial" pitchFamily="34" charset="0"/>
                <a:cs typeface="Arial" pitchFamily="34" charset="0"/>
              </a:rPr>
              <a:t>support </a:t>
            </a:r>
            <a:r>
              <a:rPr lang="en-NZ" dirty="0">
                <a:latin typeface="Arial" pitchFamily="34" charset="0"/>
                <a:cs typeface="Arial" pitchFamily="34" charset="0"/>
              </a:rPr>
              <a:t>for remote packet capture</a:t>
            </a:r>
            <a:r>
              <a:rPr lang="en-NZ" dirty="0" smtClean="0">
                <a:latin typeface="Arial" pitchFamily="34" charset="0"/>
                <a:cs typeface="Arial" pitchFamily="34" charset="0"/>
              </a:rPr>
              <a:t>.</a:t>
            </a:r>
          </a:p>
          <a:p>
            <a:pPr lvl="1"/>
            <a:r>
              <a:rPr lang="en-NZ" dirty="0" smtClean="0">
                <a:latin typeface="Arial" pitchFamily="34" charset="0"/>
                <a:cs typeface="Arial" pitchFamily="34" charset="0"/>
              </a:rPr>
              <a:t>Used by protocol analysers, network monitors, network intrusion detection systems, sniffers, traffic generators and network testers</a:t>
            </a:r>
            <a:endParaRPr lang="en-NZ" dirty="0">
              <a:latin typeface="Arial" pitchFamily="34" charset="0"/>
              <a:cs typeface="Arial" pitchFamily="34" charset="0"/>
            </a:endParaRPr>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6" y="304800"/>
            <a:ext cx="2395537" cy="798512"/>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619126" y="6324600"/>
            <a:ext cx="2045240" cy="307777"/>
          </a:xfrm>
          <a:prstGeom prst="rect">
            <a:avLst/>
          </a:prstGeom>
          <a:noFill/>
        </p:spPr>
        <p:txBody>
          <a:bodyPr wrap="none" rtlCol="0">
            <a:spAutoFit/>
          </a:bodyPr>
          <a:lstStyle/>
          <a:p>
            <a:r>
              <a:rPr lang="en-NZ" sz="1400" i="1" dirty="0">
                <a:solidFill>
                  <a:srgbClr val="008000"/>
                </a:solidFill>
              </a:rPr>
              <a:t>https://www.winpcap.org/</a:t>
            </a:r>
          </a:p>
        </p:txBody>
      </p:sp>
    </p:spTree>
    <p:extLst>
      <p:ext uri="{BB962C8B-B14F-4D97-AF65-F5344CB8AC3E}">
        <p14:creationId xmlns:p14="http://schemas.microsoft.com/office/powerpoint/2010/main" val="15262415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Block Cipher</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228599" y="1918867"/>
            <a:ext cx="8683575" cy="416119"/>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a:t>
            </a:r>
            <a:endParaRPr lang="en-US" sz="2800" kern="0" dirty="0">
              <a:latin typeface="Gill Sans MT" charset="0"/>
            </a:endParaRPr>
          </a:p>
        </p:txBody>
      </p:sp>
      <p:sp>
        <p:nvSpPr>
          <p:cNvPr id="3" name="TextBox 2"/>
          <p:cNvSpPr txBox="1"/>
          <p:nvPr/>
        </p:nvSpPr>
        <p:spPr>
          <a:xfrm>
            <a:off x="4114800" y="4659630"/>
            <a:ext cx="2362200" cy="461665"/>
          </a:xfrm>
          <a:prstGeom prst="rect">
            <a:avLst/>
          </a:prstGeom>
          <a:noFill/>
        </p:spPr>
        <p:txBody>
          <a:bodyPr wrap="square" rtlCol="0">
            <a:spAutoFit/>
          </a:bodyPr>
          <a:lstStyle/>
          <a:p>
            <a:r>
              <a:rPr lang="en-NZ" dirty="0">
                <a:solidFill>
                  <a:schemeClr val="tx1"/>
                </a:solidFill>
                <a:latin typeface="Arial" panose="020B0604020202020204" pitchFamily="34" charset="0"/>
                <a:cs typeface="Arial" panose="020B0604020202020204" pitchFamily="34" charset="0"/>
              </a:rPr>
              <a:t>010110001111</a:t>
            </a:r>
          </a:p>
        </p:txBody>
      </p:sp>
      <p:sp>
        <p:nvSpPr>
          <p:cNvPr id="4" name="TextBox 3"/>
          <p:cNvSpPr txBox="1"/>
          <p:nvPr/>
        </p:nvSpPr>
        <p:spPr>
          <a:xfrm>
            <a:off x="1752600" y="4659629"/>
            <a:ext cx="2363147" cy="461665"/>
          </a:xfrm>
          <a:prstGeom prst="rect">
            <a:avLst/>
          </a:prstGeom>
          <a:noFill/>
        </p:spPr>
        <p:txBody>
          <a:bodyPr wrap="none" rtlCol="0">
            <a:spAutoFit/>
          </a:bodyPr>
          <a:lstStyle/>
          <a:p>
            <a:r>
              <a:rPr lang="en-NZ" dirty="0" smtClean="0">
                <a:solidFill>
                  <a:srgbClr val="0000FF"/>
                </a:solidFill>
              </a:rPr>
              <a:t>Original Message</a:t>
            </a:r>
            <a:endParaRPr lang="en-NZ" dirty="0">
              <a:solidFill>
                <a:srgbClr val="0000FF"/>
              </a:solidFill>
            </a:endParaRPr>
          </a:p>
        </p:txBody>
      </p:sp>
      <p:sp>
        <p:nvSpPr>
          <p:cNvPr id="28" name="TextBox 27"/>
          <p:cNvSpPr txBox="1"/>
          <p:nvPr/>
        </p:nvSpPr>
        <p:spPr>
          <a:xfrm>
            <a:off x="4141470" y="5281970"/>
            <a:ext cx="2640330" cy="461665"/>
          </a:xfrm>
          <a:prstGeom prst="rect">
            <a:avLst/>
          </a:prstGeom>
          <a:noFill/>
        </p:spPr>
        <p:txBody>
          <a:bodyPr wrap="square" rtlCol="0">
            <a:spAutoFit/>
          </a:bodyPr>
          <a:lstStyle/>
          <a:p>
            <a:r>
              <a:rPr lang="en-NZ" dirty="0" smtClean="0">
                <a:solidFill>
                  <a:schemeClr val="tx1"/>
                </a:solidFill>
                <a:latin typeface="Arial" panose="020B0604020202020204" pitchFamily="34" charset="0"/>
                <a:cs typeface="Arial" panose="020B0604020202020204" pitchFamily="34" charset="0"/>
              </a:rPr>
              <a:t>010 110 001 111</a:t>
            </a:r>
            <a:endParaRPr lang="en-NZ" dirty="0">
              <a:solidFill>
                <a:schemeClr val="tx1"/>
              </a:solidFill>
              <a:latin typeface="Arial" panose="020B0604020202020204" pitchFamily="34" charset="0"/>
              <a:cs typeface="Arial" panose="020B0604020202020204" pitchFamily="34" charset="0"/>
            </a:endParaRPr>
          </a:p>
        </p:txBody>
      </p:sp>
      <p:sp>
        <p:nvSpPr>
          <p:cNvPr id="31" name="TextBox 30"/>
          <p:cNvSpPr txBox="1"/>
          <p:nvPr/>
        </p:nvSpPr>
        <p:spPr>
          <a:xfrm>
            <a:off x="4138245" y="6243935"/>
            <a:ext cx="2640330" cy="461665"/>
          </a:xfrm>
          <a:prstGeom prst="rect">
            <a:avLst/>
          </a:prstGeom>
          <a:noFill/>
        </p:spPr>
        <p:txBody>
          <a:bodyPr wrap="square" rtlCol="0">
            <a:spAutoFit/>
          </a:bodyPr>
          <a:lstStyle/>
          <a:p>
            <a:r>
              <a:rPr lang="en-NZ" dirty="0" smtClean="0">
                <a:solidFill>
                  <a:schemeClr val="tx1"/>
                </a:solidFill>
                <a:latin typeface="Arial" panose="020B0604020202020204" pitchFamily="34" charset="0"/>
                <a:cs typeface="Arial" panose="020B0604020202020204" pitchFamily="34" charset="0"/>
              </a:rPr>
              <a:t>101 000 111 001</a:t>
            </a:r>
            <a:endParaRPr lang="en-NZ" dirty="0">
              <a:solidFill>
                <a:schemeClr val="tx1"/>
              </a:solidFill>
              <a:latin typeface="Arial" panose="020B0604020202020204" pitchFamily="34" charset="0"/>
              <a:cs typeface="Arial" panose="020B0604020202020204" pitchFamily="34" charset="0"/>
            </a:endParaRPr>
          </a:p>
        </p:txBody>
      </p:sp>
      <p:sp>
        <p:nvSpPr>
          <p:cNvPr id="32" name="TextBox 31"/>
          <p:cNvSpPr txBox="1"/>
          <p:nvPr/>
        </p:nvSpPr>
        <p:spPr>
          <a:xfrm>
            <a:off x="2469798" y="5253335"/>
            <a:ext cx="1645002" cy="461665"/>
          </a:xfrm>
          <a:prstGeom prst="rect">
            <a:avLst/>
          </a:prstGeom>
          <a:noFill/>
        </p:spPr>
        <p:txBody>
          <a:bodyPr wrap="none" rtlCol="0">
            <a:spAutoFit/>
          </a:bodyPr>
          <a:lstStyle/>
          <a:p>
            <a:r>
              <a:rPr lang="en-NZ" dirty="0" smtClean="0">
                <a:solidFill>
                  <a:srgbClr val="0000FF"/>
                </a:solidFill>
              </a:rPr>
              <a:t>3-bit blocks</a:t>
            </a:r>
            <a:endParaRPr lang="en-NZ" dirty="0">
              <a:solidFill>
                <a:srgbClr val="0000FF"/>
              </a:solidFill>
            </a:endParaRPr>
          </a:p>
        </p:txBody>
      </p:sp>
      <p:sp>
        <p:nvSpPr>
          <p:cNvPr id="33" name="TextBox 32"/>
          <p:cNvSpPr txBox="1"/>
          <p:nvPr/>
        </p:nvSpPr>
        <p:spPr>
          <a:xfrm>
            <a:off x="2057400" y="6243935"/>
            <a:ext cx="2122697" cy="461665"/>
          </a:xfrm>
          <a:prstGeom prst="rect">
            <a:avLst/>
          </a:prstGeom>
          <a:noFill/>
        </p:spPr>
        <p:txBody>
          <a:bodyPr wrap="none" rtlCol="0">
            <a:spAutoFit/>
          </a:bodyPr>
          <a:lstStyle/>
          <a:p>
            <a:r>
              <a:rPr lang="en-NZ" dirty="0" smtClean="0">
                <a:solidFill>
                  <a:srgbClr val="0000FF"/>
                </a:solidFill>
              </a:rPr>
              <a:t>Encrypted form</a:t>
            </a:r>
            <a:endParaRPr lang="en-NZ" dirty="0">
              <a:solidFill>
                <a:srgbClr val="0000FF"/>
              </a:solidFill>
            </a:endParaRPr>
          </a:p>
        </p:txBody>
      </p:sp>
      <p:sp>
        <p:nvSpPr>
          <p:cNvPr id="6" name="TextBox 5"/>
          <p:cNvSpPr txBox="1"/>
          <p:nvPr/>
        </p:nvSpPr>
        <p:spPr>
          <a:xfrm>
            <a:off x="414828" y="2588567"/>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819400"/>
            <a:ext cx="4124325" cy="174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8575" y="2588567"/>
            <a:ext cx="2133600" cy="2062103"/>
          </a:xfrm>
          <a:prstGeom prst="rect">
            <a:avLst/>
          </a:prstGeom>
          <a:solidFill>
            <a:schemeClr val="bg1">
              <a:lumMod val="85000"/>
            </a:schemeClr>
          </a:solidFill>
          <a:ln>
            <a:solidFill>
              <a:srgbClr val="00B0F0"/>
            </a:solidFill>
          </a:ln>
        </p:spPr>
        <p:txBody>
          <a:bodyPr wrap="square" rtlCol="0">
            <a:spAutoFit/>
          </a:bodyPr>
          <a:lstStyle/>
          <a:p>
            <a:r>
              <a:rPr lang="en-NZ" sz="1600" dirty="0" smtClean="0">
                <a:solidFill>
                  <a:schemeClr val="tx1"/>
                </a:solidFill>
              </a:rPr>
              <a:t>Block cipher is used in </a:t>
            </a:r>
            <a:r>
              <a:rPr lang="en-NZ" sz="1600" dirty="0" smtClean="0">
                <a:solidFill>
                  <a:srgbClr val="008000"/>
                </a:solidFill>
              </a:rPr>
              <a:t>PGP </a:t>
            </a:r>
            <a:r>
              <a:rPr lang="en-NZ" sz="1600" dirty="0" smtClean="0">
                <a:solidFill>
                  <a:schemeClr val="tx1"/>
                </a:solidFill>
              </a:rPr>
              <a:t>(for </a:t>
            </a:r>
            <a:r>
              <a:rPr lang="en-NZ" sz="1600" dirty="0">
                <a:solidFill>
                  <a:schemeClr val="tx1"/>
                </a:solidFill>
              </a:rPr>
              <a:t>secure e-mail), </a:t>
            </a:r>
            <a:r>
              <a:rPr lang="en-NZ" sz="1600" dirty="0">
                <a:solidFill>
                  <a:srgbClr val="008000"/>
                </a:solidFill>
              </a:rPr>
              <a:t>SSL</a:t>
            </a:r>
            <a:r>
              <a:rPr lang="en-NZ" sz="1600" dirty="0">
                <a:solidFill>
                  <a:schemeClr val="tx1"/>
                </a:solidFill>
              </a:rPr>
              <a:t> (for securing TCP connections), and </a:t>
            </a:r>
            <a:r>
              <a:rPr lang="en-NZ" sz="1600" dirty="0">
                <a:solidFill>
                  <a:srgbClr val="008000"/>
                </a:solidFill>
              </a:rPr>
              <a:t>IPsec</a:t>
            </a:r>
            <a:r>
              <a:rPr lang="en-NZ" sz="1600" dirty="0">
                <a:solidFill>
                  <a:schemeClr val="tx1"/>
                </a:solidFill>
              </a:rPr>
              <a:t> (for securing the</a:t>
            </a:r>
          </a:p>
          <a:p>
            <a:r>
              <a:rPr lang="en-NZ" sz="1600" dirty="0">
                <a:solidFill>
                  <a:schemeClr val="tx1"/>
                </a:solidFill>
              </a:rPr>
              <a:t>network-layer transport)</a:t>
            </a:r>
          </a:p>
        </p:txBody>
      </p:sp>
    </p:spTree>
    <p:extLst>
      <p:ext uri="{BB962C8B-B14F-4D97-AF65-F5344CB8AC3E}">
        <p14:creationId xmlns:p14="http://schemas.microsoft.com/office/powerpoint/2010/main" val="338151105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533400" y="0"/>
            <a:ext cx="7772400" cy="762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200" b="1" smtClean="0">
                <a:effectLst>
                  <a:outerShdw blurRad="38100" dist="38100" dir="2700000" algn="tl">
                    <a:srgbClr val="000000">
                      <a:alpha val="43137"/>
                    </a:srgbClr>
                  </a:outerShdw>
                </a:effectLst>
                <a:latin typeface="Arial" pitchFamily="34" charset="0"/>
                <a:cs typeface="Arial" pitchFamily="34" charset="0"/>
              </a:rPr>
              <a:t>Internet security threats</a:t>
            </a:r>
          </a:p>
        </p:txBody>
      </p:sp>
      <p:sp>
        <p:nvSpPr>
          <p:cNvPr id="13315" name="Rectangle 2"/>
          <p:cNvSpPr>
            <a:spLocks noGrp="1" noChangeArrowheads="1"/>
          </p:cNvSpPr>
          <p:nvPr>
            <p:ph type="body" idx="1"/>
          </p:nvPr>
        </p:nvSpPr>
        <p:spPr>
          <a:xfrm>
            <a:off x="685800" y="1643063"/>
            <a:ext cx="7772400" cy="3054350"/>
          </a:xfrm>
          <a:solidFill>
            <a:schemeClr val="bg1"/>
          </a:solidFill>
          <a:ln>
            <a:solidFill>
              <a:schemeClr val="accent1"/>
            </a:solidFill>
          </a:ln>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u="sng"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IP Spoofing:</a:t>
            </a:r>
            <a:r>
              <a:rPr lang="en-GB" b="1" dirty="0" smtClean="0">
                <a:effectLst>
                  <a:outerShdw blurRad="38100" dist="38100" dir="2700000" algn="tl">
                    <a:srgbClr val="000000">
                      <a:alpha val="43137"/>
                    </a:srgbClr>
                  </a:outerShdw>
                </a:effectLst>
                <a:latin typeface="Arial" pitchFamily="34" charset="0"/>
                <a:cs typeface="Arial" pitchFamily="34" charset="0"/>
              </a:rPr>
              <a:t>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can generate raw IP packets directly from application, putting </a:t>
            </a:r>
            <a:r>
              <a:rPr lang="en-GB"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false</a:t>
            </a:r>
            <a:r>
              <a:rPr lang="en-GB" dirty="0" smtClean="0">
                <a:solidFill>
                  <a:srgbClr val="0000FF"/>
                </a:solidFill>
                <a:latin typeface="Arial" pitchFamily="34" charset="0"/>
                <a:cs typeface="Arial" pitchFamily="34" charset="0"/>
              </a:rPr>
              <a:t> </a:t>
            </a:r>
            <a:r>
              <a:rPr lang="en-GB"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IP source address</a:t>
            </a:r>
            <a:endParaRPr lang="en-GB" dirty="0" smtClean="0">
              <a:latin typeface="Arial" pitchFamily="34" charset="0"/>
              <a:cs typeface="Arial" pitchFamily="34" charset="0"/>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receiver can't tell if source is spoofed</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End-point authentication</a:t>
            </a:r>
            <a:r>
              <a:rPr lang="en-GB" dirty="0" smtClean="0">
                <a:latin typeface="Arial" pitchFamily="34" charset="0"/>
                <a:cs typeface="Arial" pitchFamily="34" charset="0"/>
              </a:rPr>
              <a:t> is needed to solve this problem</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e.g.: Host C pretends to be Host B</a:t>
            </a:r>
          </a:p>
        </p:txBody>
      </p:sp>
      <p:pic>
        <p:nvPicPr>
          <p:cNvPr id="1024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8425" y="6140450"/>
            <a:ext cx="6683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5" name="Group 4"/>
          <p:cNvGrpSpPr>
            <a:grpSpLocks/>
          </p:cNvGrpSpPr>
          <p:nvPr/>
        </p:nvGrpSpPr>
        <p:grpSpPr bwMode="auto">
          <a:xfrm>
            <a:off x="2058988" y="4710113"/>
            <a:ext cx="382587" cy="722312"/>
            <a:chOff x="1484" y="2595"/>
            <a:chExt cx="241" cy="455"/>
          </a:xfrm>
        </p:grpSpPr>
        <p:sp>
          <p:nvSpPr>
            <p:cNvPr id="10276" name="Freeform 5"/>
            <p:cNvSpPr>
              <a:spLocks noChangeArrowheads="1"/>
            </p:cNvSpPr>
            <p:nvPr/>
          </p:nvSpPr>
          <p:spPr bwMode="auto">
            <a:xfrm>
              <a:off x="1484" y="2945"/>
              <a:ext cx="242" cy="106"/>
            </a:xfrm>
            <a:custGeom>
              <a:avLst/>
              <a:gdLst>
                <a:gd name="T0" fmla="*/ 0 w 1068"/>
                <a:gd name="T1" fmla="*/ 0 h 467"/>
                <a:gd name="T2" fmla="*/ 0 w 1068"/>
                <a:gd name="T3" fmla="*/ 0 h 467"/>
                <a:gd name="T4" fmla="*/ 0 w 1068"/>
                <a:gd name="T5" fmla="*/ 0 h 467"/>
                <a:gd name="T6" fmla="*/ 0 w 1068"/>
                <a:gd name="T7" fmla="*/ 0 h 467"/>
                <a:gd name="T8" fmla="*/ 0 w 1068"/>
                <a:gd name="T9" fmla="*/ 0 h 467"/>
                <a:gd name="T10" fmla="*/ 0 60000 65536"/>
                <a:gd name="T11" fmla="*/ 0 60000 65536"/>
                <a:gd name="T12" fmla="*/ 0 60000 65536"/>
                <a:gd name="T13" fmla="*/ 0 60000 65536"/>
                <a:gd name="T14" fmla="*/ 0 60000 65536"/>
                <a:gd name="T15" fmla="*/ 0 w 1068"/>
                <a:gd name="T16" fmla="*/ 0 h 467"/>
                <a:gd name="T17" fmla="*/ 1068 w 1068"/>
                <a:gd name="T18" fmla="*/ 467 h 467"/>
              </a:gdLst>
              <a:ahLst/>
              <a:cxnLst>
                <a:cxn ang="T10">
                  <a:pos x="T0" y="T1"/>
                </a:cxn>
                <a:cxn ang="T11">
                  <a:pos x="T2" y="T3"/>
                </a:cxn>
                <a:cxn ang="T12">
                  <a:pos x="T4" y="T5"/>
                </a:cxn>
                <a:cxn ang="T13">
                  <a:pos x="T6" y="T7"/>
                </a:cxn>
                <a:cxn ang="T14">
                  <a:pos x="T8" y="T9"/>
                </a:cxn>
              </a:cxnLst>
              <a:rect l="T15" t="T16" r="T17" b="T18"/>
              <a:pathLst>
                <a:path w="1068" h="467">
                  <a:moveTo>
                    <a:pt x="412" y="0"/>
                  </a:moveTo>
                  <a:lnTo>
                    <a:pt x="1067" y="0"/>
                  </a:lnTo>
                  <a:lnTo>
                    <a:pt x="655" y="466"/>
                  </a:lnTo>
                  <a:lnTo>
                    <a:pt x="0" y="466"/>
                  </a:lnTo>
                  <a:lnTo>
                    <a:pt x="412" y="0"/>
                  </a:lnTo>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10277" name="AutoShape 6"/>
            <p:cNvSpPr>
              <a:spLocks noChangeArrowheads="1"/>
            </p:cNvSpPr>
            <p:nvPr/>
          </p:nvSpPr>
          <p:spPr bwMode="auto">
            <a:xfrm>
              <a:off x="1607" y="2598"/>
              <a:ext cx="111" cy="350"/>
            </a:xfrm>
            <a:prstGeom prst="roundRect">
              <a:avLst>
                <a:gd name="adj" fmla="val 907"/>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0278" name="AutoShape 7"/>
            <p:cNvSpPr>
              <a:spLocks noChangeArrowheads="1"/>
            </p:cNvSpPr>
            <p:nvPr/>
          </p:nvSpPr>
          <p:spPr bwMode="auto">
            <a:xfrm>
              <a:off x="1485" y="2697"/>
              <a:ext cx="154" cy="351"/>
            </a:xfrm>
            <a:prstGeom prst="roundRect">
              <a:avLst>
                <a:gd name="adj" fmla="val 648"/>
              </a:avLst>
            </a:prstGeom>
            <a:solidFill>
              <a:srgbClr val="33CC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0279" name="Freeform 8"/>
            <p:cNvSpPr>
              <a:spLocks noChangeArrowheads="1"/>
            </p:cNvSpPr>
            <p:nvPr/>
          </p:nvSpPr>
          <p:spPr bwMode="auto">
            <a:xfrm>
              <a:off x="1484" y="2595"/>
              <a:ext cx="242" cy="106"/>
            </a:xfrm>
            <a:custGeom>
              <a:avLst/>
              <a:gdLst>
                <a:gd name="T0" fmla="*/ 0 w 1068"/>
                <a:gd name="T1" fmla="*/ 0 h 467"/>
                <a:gd name="T2" fmla="*/ 0 w 1068"/>
                <a:gd name="T3" fmla="*/ 0 h 467"/>
                <a:gd name="T4" fmla="*/ 0 w 1068"/>
                <a:gd name="T5" fmla="*/ 0 h 467"/>
                <a:gd name="T6" fmla="*/ 0 w 1068"/>
                <a:gd name="T7" fmla="*/ 0 h 467"/>
                <a:gd name="T8" fmla="*/ 0 w 1068"/>
                <a:gd name="T9" fmla="*/ 0 h 467"/>
                <a:gd name="T10" fmla="*/ 0 60000 65536"/>
                <a:gd name="T11" fmla="*/ 0 60000 65536"/>
                <a:gd name="T12" fmla="*/ 0 60000 65536"/>
                <a:gd name="T13" fmla="*/ 0 60000 65536"/>
                <a:gd name="T14" fmla="*/ 0 60000 65536"/>
                <a:gd name="T15" fmla="*/ 0 w 1068"/>
                <a:gd name="T16" fmla="*/ 0 h 467"/>
                <a:gd name="T17" fmla="*/ 1068 w 1068"/>
                <a:gd name="T18" fmla="*/ 467 h 467"/>
              </a:gdLst>
              <a:ahLst/>
              <a:cxnLst>
                <a:cxn ang="T10">
                  <a:pos x="T0" y="T1"/>
                </a:cxn>
                <a:cxn ang="T11">
                  <a:pos x="T2" y="T3"/>
                </a:cxn>
                <a:cxn ang="T12">
                  <a:pos x="T4" y="T5"/>
                </a:cxn>
                <a:cxn ang="T13">
                  <a:pos x="T6" y="T7"/>
                </a:cxn>
                <a:cxn ang="T14">
                  <a:pos x="T8" y="T9"/>
                </a:cxn>
              </a:cxnLst>
              <a:rect l="T15" t="T16" r="T17" b="T18"/>
              <a:pathLst>
                <a:path w="1068" h="467">
                  <a:moveTo>
                    <a:pt x="412" y="0"/>
                  </a:moveTo>
                  <a:lnTo>
                    <a:pt x="1067" y="0"/>
                  </a:lnTo>
                  <a:lnTo>
                    <a:pt x="655" y="466"/>
                  </a:lnTo>
                  <a:lnTo>
                    <a:pt x="0" y="466"/>
                  </a:lnTo>
                  <a:lnTo>
                    <a:pt x="412" y="0"/>
                  </a:lnTo>
                </a:path>
              </a:pathLst>
            </a:custGeom>
            <a:solidFill>
              <a:srgbClr val="33CCCC"/>
            </a:solidFill>
            <a:ln w="9360">
              <a:solidFill>
                <a:srgbClr val="000000"/>
              </a:solidFill>
              <a:round/>
              <a:headEnd/>
              <a:tailEnd/>
            </a:ln>
          </p:spPr>
          <p:txBody>
            <a:bodyPr wrap="none" anchor="ctr"/>
            <a:lstStyle/>
            <a:p>
              <a:endParaRPr lang="en-NZ"/>
            </a:p>
          </p:txBody>
        </p:sp>
        <p:sp>
          <p:nvSpPr>
            <p:cNvPr id="10280" name="Line 9"/>
            <p:cNvSpPr>
              <a:spLocks noChangeShapeType="1"/>
            </p:cNvSpPr>
            <p:nvPr/>
          </p:nvSpPr>
          <p:spPr bwMode="auto">
            <a:xfrm>
              <a:off x="1726" y="2602"/>
              <a:ext cx="1" cy="343"/>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81" name="Line 10"/>
            <p:cNvSpPr>
              <a:spLocks noChangeShapeType="1"/>
            </p:cNvSpPr>
            <p:nvPr/>
          </p:nvSpPr>
          <p:spPr bwMode="auto">
            <a:xfrm flipH="1">
              <a:off x="1638" y="2945"/>
              <a:ext cx="89" cy="10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82" name="AutoShape 11"/>
            <p:cNvSpPr>
              <a:spLocks noChangeArrowheads="1"/>
            </p:cNvSpPr>
            <p:nvPr/>
          </p:nvSpPr>
          <p:spPr bwMode="auto">
            <a:xfrm>
              <a:off x="1505" y="2743"/>
              <a:ext cx="102" cy="202"/>
            </a:xfrm>
            <a:prstGeom prst="roundRect">
              <a:avLst>
                <a:gd name="adj" fmla="val 977"/>
              </a:avLst>
            </a:prstGeom>
            <a:solidFill>
              <a:srgbClr val="3333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0283" name="AutoShape 12"/>
            <p:cNvSpPr>
              <a:spLocks noChangeArrowheads="1"/>
            </p:cNvSpPr>
            <p:nvPr/>
          </p:nvSpPr>
          <p:spPr bwMode="auto">
            <a:xfrm>
              <a:off x="1520" y="2804"/>
              <a:ext cx="77" cy="71"/>
            </a:xfrm>
            <a:prstGeom prst="roundRect">
              <a:avLst>
                <a:gd name="adj" fmla="val 1426"/>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grpSp>
      <p:grpSp>
        <p:nvGrpSpPr>
          <p:cNvPr id="10246" name="Group 13"/>
          <p:cNvGrpSpPr>
            <a:grpSpLocks/>
          </p:cNvGrpSpPr>
          <p:nvPr/>
        </p:nvGrpSpPr>
        <p:grpSpPr bwMode="auto">
          <a:xfrm>
            <a:off x="3013075" y="6200775"/>
            <a:ext cx="641350" cy="327025"/>
            <a:chOff x="2085" y="3534"/>
            <a:chExt cx="404" cy="206"/>
          </a:xfrm>
        </p:grpSpPr>
        <p:sp>
          <p:nvSpPr>
            <p:cNvPr id="10263" name="Oval 14"/>
            <p:cNvSpPr>
              <a:spLocks noChangeArrowheads="1"/>
            </p:cNvSpPr>
            <p:nvPr/>
          </p:nvSpPr>
          <p:spPr bwMode="auto">
            <a:xfrm>
              <a:off x="2088" y="3626"/>
              <a:ext cx="402" cy="115"/>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0264" name="Line 15"/>
            <p:cNvSpPr>
              <a:spLocks noChangeShapeType="1"/>
            </p:cNvSpPr>
            <p:nvPr/>
          </p:nvSpPr>
          <p:spPr bwMode="auto">
            <a:xfrm>
              <a:off x="2088" y="3617"/>
              <a:ext cx="1" cy="7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65" name="Line 16"/>
            <p:cNvSpPr>
              <a:spLocks noChangeShapeType="1"/>
            </p:cNvSpPr>
            <p:nvPr/>
          </p:nvSpPr>
          <p:spPr bwMode="auto">
            <a:xfrm>
              <a:off x="2490" y="3617"/>
              <a:ext cx="1" cy="7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66" name="AutoShape 17"/>
            <p:cNvSpPr>
              <a:spLocks noChangeArrowheads="1"/>
            </p:cNvSpPr>
            <p:nvPr/>
          </p:nvSpPr>
          <p:spPr bwMode="auto">
            <a:xfrm>
              <a:off x="2088" y="3617"/>
              <a:ext cx="398" cy="70"/>
            </a:xfrm>
            <a:prstGeom prst="roundRect">
              <a:avLst>
                <a:gd name="adj" fmla="val 1426"/>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0267" name="Oval 18"/>
            <p:cNvSpPr>
              <a:spLocks noChangeArrowheads="1"/>
            </p:cNvSpPr>
            <p:nvPr/>
          </p:nvSpPr>
          <p:spPr bwMode="auto">
            <a:xfrm>
              <a:off x="2085" y="3534"/>
              <a:ext cx="402" cy="134"/>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grpSp>
          <p:nvGrpSpPr>
            <p:cNvPr id="10268" name="Group 19"/>
            <p:cNvGrpSpPr>
              <a:grpSpLocks/>
            </p:cNvGrpSpPr>
            <p:nvPr/>
          </p:nvGrpSpPr>
          <p:grpSpPr bwMode="auto">
            <a:xfrm>
              <a:off x="2182" y="3563"/>
              <a:ext cx="199" cy="77"/>
              <a:chOff x="2182" y="3563"/>
              <a:chExt cx="199" cy="77"/>
            </a:xfrm>
          </p:grpSpPr>
          <p:sp>
            <p:nvSpPr>
              <p:cNvPr id="10273" name="Line 20"/>
              <p:cNvSpPr>
                <a:spLocks noChangeShapeType="1"/>
              </p:cNvSpPr>
              <p:nvPr/>
            </p:nvSpPr>
            <p:spPr bwMode="auto">
              <a:xfrm flipV="1">
                <a:off x="2182" y="3562"/>
                <a:ext cx="71" cy="4"/>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74" name="Line 21"/>
              <p:cNvSpPr>
                <a:spLocks noChangeShapeType="1"/>
              </p:cNvSpPr>
              <p:nvPr/>
            </p:nvSpPr>
            <p:spPr bwMode="auto">
              <a:xfrm>
                <a:off x="2318" y="3642"/>
                <a:ext cx="63"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75" name="Line 22"/>
              <p:cNvSpPr>
                <a:spLocks noChangeShapeType="1"/>
              </p:cNvSpPr>
              <p:nvPr/>
            </p:nvSpPr>
            <p:spPr bwMode="auto">
              <a:xfrm>
                <a:off x="2247" y="3566"/>
                <a:ext cx="74" cy="76"/>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10269" name="Group 23"/>
            <p:cNvGrpSpPr>
              <a:grpSpLocks/>
            </p:cNvGrpSpPr>
            <p:nvPr/>
          </p:nvGrpSpPr>
          <p:grpSpPr bwMode="auto">
            <a:xfrm>
              <a:off x="2182" y="3562"/>
              <a:ext cx="199" cy="77"/>
              <a:chOff x="2182" y="3562"/>
              <a:chExt cx="199" cy="77"/>
            </a:xfrm>
          </p:grpSpPr>
          <p:sp>
            <p:nvSpPr>
              <p:cNvPr id="10270" name="Line 24"/>
              <p:cNvSpPr>
                <a:spLocks noChangeShapeType="1"/>
              </p:cNvSpPr>
              <p:nvPr/>
            </p:nvSpPr>
            <p:spPr bwMode="auto">
              <a:xfrm>
                <a:off x="2182" y="3639"/>
                <a:ext cx="71" cy="2"/>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71" name="Line 25"/>
              <p:cNvSpPr>
                <a:spLocks noChangeShapeType="1"/>
              </p:cNvSpPr>
              <p:nvPr/>
            </p:nvSpPr>
            <p:spPr bwMode="auto">
              <a:xfrm>
                <a:off x="2318" y="3562"/>
                <a:ext cx="63"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72" name="Line 26"/>
              <p:cNvSpPr>
                <a:spLocks noChangeShapeType="1"/>
              </p:cNvSpPr>
              <p:nvPr/>
            </p:nvSpPr>
            <p:spPr bwMode="auto">
              <a:xfrm flipV="1">
                <a:off x="2247" y="3562"/>
                <a:ext cx="74" cy="78"/>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pic>
        <p:nvPicPr>
          <p:cNvPr id="10247"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050" y="4772025"/>
            <a:ext cx="6683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Freeform 28"/>
          <p:cNvSpPr>
            <a:spLocks noChangeArrowheads="1"/>
          </p:cNvSpPr>
          <p:nvPr/>
        </p:nvSpPr>
        <p:spPr bwMode="auto">
          <a:xfrm>
            <a:off x="2159000" y="5435600"/>
            <a:ext cx="4587875" cy="730250"/>
          </a:xfrm>
          <a:custGeom>
            <a:avLst/>
            <a:gdLst>
              <a:gd name="T0" fmla="*/ 2147483647 w 12745"/>
              <a:gd name="T1" fmla="*/ 0 h 2027"/>
              <a:gd name="T2" fmla="*/ 0 w 12745"/>
              <a:gd name="T3" fmla="*/ 2147483647 h 2027"/>
              <a:gd name="T4" fmla="*/ 2147483647 w 12745"/>
              <a:gd name="T5" fmla="*/ 2147483647 h 2027"/>
              <a:gd name="T6" fmla="*/ 2147483647 w 12745"/>
              <a:gd name="T7" fmla="*/ 2147483647 h 2027"/>
              <a:gd name="T8" fmla="*/ 0 60000 65536"/>
              <a:gd name="T9" fmla="*/ 0 60000 65536"/>
              <a:gd name="T10" fmla="*/ 0 60000 65536"/>
              <a:gd name="T11" fmla="*/ 0 60000 65536"/>
              <a:gd name="T12" fmla="*/ 0 w 12745"/>
              <a:gd name="T13" fmla="*/ 0 h 2027"/>
              <a:gd name="T14" fmla="*/ 12745 w 12745"/>
              <a:gd name="T15" fmla="*/ 2027 h 2027"/>
            </a:gdLst>
            <a:ahLst/>
            <a:cxnLst>
              <a:cxn ang="T8">
                <a:pos x="T0" y="T1"/>
              </a:cxn>
              <a:cxn ang="T9">
                <a:pos x="T2" y="T3"/>
              </a:cxn>
              <a:cxn ang="T10">
                <a:pos x="T4" y="T5"/>
              </a:cxn>
              <a:cxn ang="T11">
                <a:pos x="T6" y="T7"/>
              </a:cxn>
            </a:cxnLst>
            <a:rect l="T12" t="T13" r="T14" b="T15"/>
            <a:pathLst>
              <a:path w="12745" h="2027">
                <a:moveTo>
                  <a:pt x="9" y="0"/>
                </a:moveTo>
                <a:lnTo>
                  <a:pt x="0" y="1116"/>
                </a:lnTo>
                <a:lnTo>
                  <a:pt x="12744" y="1116"/>
                </a:lnTo>
                <a:lnTo>
                  <a:pt x="12744" y="2026"/>
                </a:lnTo>
              </a:path>
            </a:pathLst>
          </a:custGeom>
          <a:noFill/>
          <a:ln w="19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10249" name="Line 29"/>
          <p:cNvSpPr>
            <a:spLocks noChangeShapeType="1"/>
          </p:cNvSpPr>
          <p:nvPr/>
        </p:nvSpPr>
        <p:spPr bwMode="auto">
          <a:xfrm flipV="1">
            <a:off x="4991100" y="5303838"/>
            <a:ext cx="4763" cy="525462"/>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50" name="Line 30"/>
          <p:cNvSpPr>
            <a:spLocks noChangeShapeType="1"/>
          </p:cNvSpPr>
          <p:nvPr/>
        </p:nvSpPr>
        <p:spPr bwMode="auto">
          <a:xfrm flipV="1">
            <a:off x="3333750" y="5826125"/>
            <a:ext cx="1588" cy="377825"/>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51" name="Line 31"/>
          <p:cNvSpPr>
            <a:spLocks noChangeShapeType="1"/>
          </p:cNvSpPr>
          <p:nvPr/>
        </p:nvSpPr>
        <p:spPr bwMode="auto">
          <a:xfrm flipV="1">
            <a:off x="3352800" y="6537325"/>
            <a:ext cx="1588" cy="244475"/>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52" name="AutoShape 32"/>
          <p:cNvSpPr>
            <a:spLocks noChangeArrowheads="1"/>
          </p:cNvSpPr>
          <p:nvPr/>
        </p:nvSpPr>
        <p:spPr bwMode="auto">
          <a:xfrm>
            <a:off x="1606550" y="4724400"/>
            <a:ext cx="406400" cy="460375"/>
          </a:xfrm>
          <a:prstGeom prst="roundRect">
            <a:avLst>
              <a:gd name="adj" fmla="val 38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solidFill>
                  <a:schemeClr val="tx1"/>
                </a:solidFill>
              </a:rPr>
              <a:t>A</a:t>
            </a:r>
          </a:p>
        </p:txBody>
      </p:sp>
      <p:sp>
        <p:nvSpPr>
          <p:cNvPr id="10253" name="AutoShape 33"/>
          <p:cNvSpPr>
            <a:spLocks noChangeArrowheads="1"/>
          </p:cNvSpPr>
          <p:nvPr/>
        </p:nvSpPr>
        <p:spPr bwMode="auto">
          <a:xfrm>
            <a:off x="7091363" y="6188075"/>
            <a:ext cx="376237" cy="460375"/>
          </a:xfrm>
          <a:prstGeom prst="roundRect">
            <a:avLst>
              <a:gd name="adj" fmla="val 42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solidFill>
                  <a:schemeClr val="tx1"/>
                </a:solidFill>
              </a:rPr>
              <a:t>B</a:t>
            </a:r>
          </a:p>
        </p:txBody>
      </p:sp>
      <p:sp>
        <p:nvSpPr>
          <p:cNvPr id="10254" name="AutoShape 34"/>
          <p:cNvSpPr>
            <a:spLocks noChangeArrowheads="1"/>
          </p:cNvSpPr>
          <p:nvPr/>
        </p:nvSpPr>
        <p:spPr bwMode="auto">
          <a:xfrm>
            <a:off x="5259388" y="4637088"/>
            <a:ext cx="368300" cy="460375"/>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solidFill>
                  <a:schemeClr val="tx1"/>
                </a:solidFill>
              </a:rPr>
              <a:t>C</a:t>
            </a:r>
          </a:p>
        </p:txBody>
      </p:sp>
      <p:sp>
        <p:nvSpPr>
          <p:cNvPr id="10255" name="Freeform 35"/>
          <p:cNvSpPr>
            <a:spLocks/>
          </p:cNvSpPr>
          <p:nvPr/>
        </p:nvSpPr>
        <p:spPr bwMode="auto">
          <a:xfrm>
            <a:off x="2168525" y="5283200"/>
            <a:ext cx="2968625" cy="704850"/>
          </a:xfrm>
          <a:custGeom>
            <a:avLst/>
            <a:gdLst>
              <a:gd name="T0" fmla="*/ 2147483647 w 8244"/>
              <a:gd name="T1" fmla="*/ 0 h 1960"/>
              <a:gd name="T2" fmla="*/ 2147483647 w 8244"/>
              <a:gd name="T3" fmla="*/ 2147483647 h 1960"/>
              <a:gd name="T4" fmla="*/ 0 w 8244"/>
              <a:gd name="T5" fmla="*/ 2147483647 h 1960"/>
              <a:gd name="T6" fmla="*/ 0 60000 65536"/>
              <a:gd name="T7" fmla="*/ 0 60000 65536"/>
              <a:gd name="T8" fmla="*/ 0 60000 65536"/>
              <a:gd name="T9" fmla="*/ 0 w 8244"/>
              <a:gd name="T10" fmla="*/ 0 h 1960"/>
              <a:gd name="T11" fmla="*/ 8244 w 8244"/>
              <a:gd name="T12" fmla="*/ 1960 h 1960"/>
            </a:gdLst>
            <a:ahLst/>
            <a:cxnLst>
              <a:cxn ang="T6">
                <a:pos x="T0" y="T1"/>
              </a:cxn>
              <a:cxn ang="T7">
                <a:pos x="T2" y="T3"/>
              </a:cxn>
              <a:cxn ang="T8">
                <a:pos x="T4" y="T5"/>
              </a:cxn>
            </a:cxnLst>
            <a:rect l="T9" t="T10" r="T11" b="T12"/>
            <a:pathLst>
              <a:path w="8244" h="1960">
                <a:moveTo>
                  <a:pt x="8243" y="0"/>
                </a:moveTo>
                <a:lnTo>
                  <a:pt x="8243" y="1959"/>
                </a:lnTo>
                <a:lnTo>
                  <a:pt x="0" y="1959"/>
                </a:lnTo>
              </a:path>
            </a:pathLst>
          </a:custGeom>
          <a:noFill/>
          <a:ln w="2844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grpSp>
        <p:nvGrpSpPr>
          <p:cNvPr id="10256" name="Group 36"/>
          <p:cNvGrpSpPr>
            <a:grpSpLocks/>
          </p:cNvGrpSpPr>
          <p:nvPr/>
        </p:nvGrpSpPr>
        <p:grpSpPr bwMode="auto">
          <a:xfrm>
            <a:off x="2635250" y="5765800"/>
            <a:ext cx="2295525" cy="319088"/>
            <a:chOff x="1847" y="3260"/>
            <a:chExt cx="1446" cy="201"/>
          </a:xfrm>
        </p:grpSpPr>
        <p:sp>
          <p:nvSpPr>
            <p:cNvPr id="10258" name="AutoShape 37"/>
            <p:cNvSpPr>
              <a:spLocks noChangeArrowheads="1"/>
            </p:cNvSpPr>
            <p:nvPr/>
          </p:nvSpPr>
          <p:spPr bwMode="auto">
            <a:xfrm>
              <a:off x="1892" y="3284"/>
              <a:ext cx="1356" cy="174"/>
            </a:xfrm>
            <a:prstGeom prst="roundRect">
              <a:avLst>
                <a:gd name="adj" fmla="val 574"/>
              </a:avLst>
            </a:prstGeom>
            <a:solidFill>
              <a:srgbClr val="FFFF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0259" name="Line 38"/>
            <p:cNvSpPr>
              <a:spLocks noChangeShapeType="1"/>
            </p:cNvSpPr>
            <p:nvPr/>
          </p:nvSpPr>
          <p:spPr bwMode="auto">
            <a:xfrm>
              <a:off x="2213" y="3290"/>
              <a:ext cx="1" cy="16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60" name="Line 39"/>
            <p:cNvSpPr>
              <a:spLocks noChangeShapeType="1"/>
            </p:cNvSpPr>
            <p:nvPr/>
          </p:nvSpPr>
          <p:spPr bwMode="auto">
            <a:xfrm>
              <a:off x="2615" y="3293"/>
              <a:ext cx="1" cy="16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61" name="Line 40"/>
            <p:cNvSpPr>
              <a:spLocks noChangeShapeType="1"/>
            </p:cNvSpPr>
            <p:nvPr/>
          </p:nvSpPr>
          <p:spPr bwMode="auto">
            <a:xfrm>
              <a:off x="2750" y="3293"/>
              <a:ext cx="1" cy="16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0262" name="Text Box 41"/>
            <p:cNvSpPr txBox="1">
              <a:spLocks noChangeArrowheads="1"/>
            </p:cNvSpPr>
            <p:nvPr/>
          </p:nvSpPr>
          <p:spPr bwMode="auto">
            <a:xfrm>
              <a:off x="1847" y="3260"/>
              <a:ext cx="1446"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FF0000"/>
                </a:buClr>
                <a:buSzPct val="100000"/>
                <a:buFont typeface="Arial" charset="0"/>
                <a:buNone/>
              </a:pPr>
              <a:r>
                <a:rPr lang="en-GB" altLang="en-US" sz="1600">
                  <a:solidFill>
                    <a:srgbClr val="FF0000"/>
                  </a:solidFill>
                  <a:latin typeface="Arial" charset="0"/>
                </a:rPr>
                <a:t>src:B</a:t>
              </a:r>
              <a:r>
                <a:rPr lang="en-GB" altLang="en-US" sz="1600">
                  <a:solidFill>
                    <a:schemeClr val="tx1"/>
                  </a:solidFill>
                  <a:latin typeface="Arial" charset="0"/>
                </a:rPr>
                <a:t> dest:A     payload</a:t>
              </a:r>
            </a:p>
          </p:txBody>
        </p:sp>
      </p:grpSp>
      <p:sp>
        <p:nvSpPr>
          <p:cNvPr id="7211" name="Rectangle 43"/>
          <p:cNvSpPr>
            <a:spLocks noChangeArrowheads="1"/>
          </p:cNvSpPr>
          <p:nvPr/>
        </p:nvSpPr>
        <p:spPr bwMode="auto">
          <a:xfrm>
            <a:off x="0" y="762000"/>
            <a:ext cx="9144000" cy="82232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b="1">
                <a:solidFill>
                  <a:srgbClr val="FF3300"/>
                </a:solidFill>
                <a:effectLst>
                  <a:outerShdw blurRad="38100" dist="38100" dir="2700000" algn="tl">
                    <a:srgbClr val="C0C0C0"/>
                  </a:outerShdw>
                </a:effectLst>
              </a:rPr>
              <a:t>Spoofing:</a:t>
            </a:r>
            <a:r>
              <a:rPr lang="en-US">
                <a:solidFill>
                  <a:schemeClr val="accent2"/>
                </a:solidFill>
              </a:rPr>
              <a:t>  </a:t>
            </a:r>
            <a:r>
              <a:rPr lang="en-US">
                <a:solidFill>
                  <a:schemeClr val="accent2"/>
                </a:solidFill>
                <a:effectLst>
                  <a:outerShdw blurRad="38100" dist="38100" dir="2700000" algn="tl">
                    <a:srgbClr val="C0C0C0"/>
                  </a:outerShdw>
                </a:effectLst>
              </a:rPr>
              <a:t>providing false information about your identity in order to gain unauthorized access to systems</a:t>
            </a:r>
          </a:p>
        </p:txBody>
      </p:sp>
      <p:sp>
        <p:nvSpPr>
          <p:cNvPr id="2" name="TextBox 1"/>
          <p:cNvSpPr txBox="1"/>
          <p:nvPr/>
        </p:nvSpPr>
        <p:spPr>
          <a:xfrm>
            <a:off x="5627688" y="4710113"/>
            <a:ext cx="1156086" cy="461665"/>
          </a:xfrm>
          <a:prstGeom prst="rect">
            <a:avLst/>
          </a:prstGeom>
          <a:noFill/>
        </p:spPr>
        <p:txBody>
          <a:bodyPr wrap="none" rtlCol="0">
            <a:spAutoFit/>
          </a:bodyPr>
          <a:lstStyle/>
          <a:p>
            <a:r>
              <a:rPr lang="en-NZ" dirty="0" smtClean="0">
                <a:solidFill>
                  <a:srgbClr val="FF0000"/>
                </a:solidFill>
              </a:rPr>
              <a:t>attacker</a:t>
            </a:r>
            <a:endParaRPr lang="en-NZ" dirty="0">
              <a:solidFill>
                <a:srgbClr val="FF0000"/>
              </a:solidFill>
            </a:endParaRPr>
          </a:p>
        </p:txBody>
      </p:sp>
    </p:spTree>
  </p:cSld>
  <p:clrMapOvr>
    <a:masterClrMapping/>
  </p:clrMapOvr>
  <p:transition spd="med"/>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a:xfrm>
            <a:off x="609600" y="0"/>
            <a:ext cx="7772400" cy="6096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t>Internet security threats</a:t>
            </a:r>
          </a:p>
        </p:txBody>
      </p:sp>
      <p:sp>
        <p:nvSpPr>
          <p:cNvPr id="11267" name="Rectangle 2"/>
          <p:cNvSpPr>
            <a:spLocks noGrp="1" noChangeArrowheads="1"/>
          </p:cNvSpPr>
          <p:nvPr>
            <p:ph type="body" idx="1"/>
          </p:nvPr>
        </p:nvSpPr>
        <p:spPr>
          <a:xfrm>
            <a:off x="188913" y="1171575"/>
            <a:ext cx="8802687" cy="2619375"/>
          </a:xfrm>
          <a:solidFill>
            <a:schemeClr val="bg1"/>
          </a:solidFill>
          <a:ln>
            <a:solidFill>
              <a:srgbClr val="FF0000"/>
            </a:solidFill>
            <a:miter lim="800000"/>
            <a:headEnd/>
            <a:tailEnd/>
          </a:ln>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u="sng" smtClean="0">
                <a:solidFill>
                  <a:srgbClr val="FF0000"/>
                </a:solidFill>
                <a:latin typeface="Arial" charset="0"/>
                <a:cs typeface="Arial" charset="0"/>
              </a:rPr>
              <a:t>Denial of service (DOS):</a:t>
            </a:r>
            <a:r>
              <a:rPr lang="en-GB" altLang="en-US" smtClean="0">
                <a:latin typeface="Arial" charset="0"/>
                <a:cs typeface="Arial" charset="0"/>
              </a:rPr>
              <a:t>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latin typeface="Arial" charset="0"/>
                <a:cs typeface="Arial" charset="0"/>
              </a:rPr>
              <a:t>flood of maliciously generated packets swamp receiver (web server, DNS server, email server, institutional network, etc.)</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latin typeface="Arial" charset="0"/>
                <a:cs typeface="Arial" charset="0"/>
              </a:rPr>
              <a:t>Distributed DOS (DDOS): multiple coordinated sources swamp receiver</a:t>
            </a:r>
            <a:endParaRPr lang="en-GB" altLang="en-US" b="1" smtClean="0">
              <a:latin typeface="Arial" charset="0"/>
              <a:cs typeface="Arial" charset="0"/>
            </a:endParaRPr>
          </a:p>
        </p:txBody>
      </p:sp>
      <p:pic>
        <p:nvPicPr>
          <p:cNvPr id="1126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5288" y="5705475"/>
            <a:ext cx="6683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9" name="Group 4"/>
          <p:cNvGrpSpPr>
            <a:grpSpLocks/>
          </p:cNvGrpSpPr>
          <p:nvPr/>
        </p:nvGrpSpPr>
        <p:grpSpPr bwMode="auto">
          <a:xfrm>
            <a:off x="2355850" y="4275138"/>
            <a:ext cx="382588" cy="722312"/>
            <a:chOff x="1484" y="2521"/>
            <a:chExt cx="241" cy="455"/>
          </a:xfrm>
        </p:grpSpPr>
        <p:sp>
          <p:nvSpPr>
            <p:cNvPr id="11317" name="Freeform 5"/>
            <p:cNvSpPr>
              <a:spLocks noChangeArrowheads="1"/>
            </p:cNvSpPr>
            <p:nvPr/>
          </p:nvSpPr>
          <p:spPr bwMode="auto">
            <a:xfrm>
              <a:off x="1484" y="2871"/>
              <a:ext cx="242" cy="106"/>
            </a:xfrm>
            <a:custGeom>
              <a:avLst/>
              <a:gdLst>
                <a:gd name="T0" fmla="*/ 0 w 1068"/>
                <a:gd name="T1" fmla="*/ 0 h 467"/>
                <a:gd name="T2" fmla="*/ 0 w 1068"/>
                <a:gd name="T3" fmla="*/ 0 h 467"/>
                <a:gd name="T4" fmla="*/ 0 w 1068"/>
                <a:gd name="T5" fmla="*/ 0 h 467"/>
                <a:gd name="T6" fmla="*/ 0 w 1068"/>
                <a:gd name="T7" fmla="*/ 0 h 467"/>
                <a:gd name="T8" fmla="*/ 0 w 1068"/>
                <a:gd name="T9" fmla="*/ 0 h 467"/>
                <a:gd name="T10" fmla="*/ 0 60000 65536"/>
                <a:gd name="T11" fmla="*/ 0 60000 65536"/>
                <a:gd name="T12" fmla="*/ 0 60000 65536"/>
                <a:gd name="T13" fmla="*/ 0 60000 65536"/>
                <a:gd name="T14" fmla="*/ 0 60000 65536"/>
                <a:gd name="T15" fmla="*/ 0 w 1068"/>
                <a:gd name="T16" fmla="*/ 0 h 467"/>
                <a:gd name="T17" fmla="*/ 1068 w 1068"/>
                <a:gd name="T18" fmla="*/ 467 h 467"/>
              </a:gdLst>
              <a:ahLst/>
              <a:cxnLst>
                <a:cxn ang="T10">
                  <a:pos x="T0" y="T1"/>
                </a:cxn>
                <a:cxn ang="T11">
                  <a:pos x="T2" y="T3"/>
                </a:cxn>
                <a:cxn ang="T12">
                  <a:pos x="T4" y="T5"/>
                </a:cxn>
                <a:cxn ang="T13">
                  <a:pos x="T6" y="T7"/>
                </a:cxn>
                <a:cxn ang="T14">
                  <a:pos x="T8" y="T9"/>
                </a:cxn>
              </a:cxnLst>
              <a:rect l="T15" t="T16" r="T17" b="T18"/>
              <a:pathLst>
                <a:path w="1068" h="467">
                  <a:moveTo>
                    <a:pt x="412" y="0"/>
                  </a:moveTo>
                  <a:lnTo>
                    <a:pt x="1067" y="0"/>
                  </a:lnTo>
                  <a:lnTo>
                    <a:pt x="655" y="466"/>
                  </a:lnTo>
                  <a:lnTo>
                    <a:pt x="0" y="466"/>
                  </a:lnTo>
                  <a:lnTo>
                    <a:pt x="412" y="0"/>
                  </a:lnTo>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11318" name="AutoShape 6"/>
            <p:cNvSpPr>
              <a:spLocks noChangeArrowheads="1"/>
            </p:cNvSpPr>
            <p:nvPr/>
          </p:nvSpPr>
          <p:spPr bwMode="auto">
            <a:xfrm>
              <a:off x="1607" y="2524"/>
              <a:ext cx="111" cy="350"/>
            </a:xfrm>
            <a:prstGeom prst="roundRect">
              <a:avLst>
                <a:gd name="adj" fmla="val 907"/>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319" name="AutoShape 7"/>
            <p:cNvSpPr>
              <a:spLocks noChangeArrowheads="1"/>
            </p:cNvSpPr>
            <p:nvPr/>
          </p:nvSpPr>
          <p:spPr bwMode="auto">
            <a:xfrm>
              <a:off x="1485" y="2623"/>
              <a:ext cx="154" cy="351"/>
            </a:xfrm>
            <a:prstGeom prst="roundRect">
              <a:avLst>
                <a:gd name="adj" fmla="val 648"/>
              </a:avLst>
            </a:prstGeom>
            <a:solidFill>
              <a:srgbClr val="33CC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320" name="Freeform 8"/>
            <p:cNvSpPr>
              <a:spLocks noChangeArrowheads="1"/>
            </p:cNvSpPr>
            <p:nvPr/>
          </p:nvSpPr>
          <p:spPr bwMode="auto">
            <a:xfrm>
              <a:off x="1484" y="2521"/>
              <a:ext cx="242" cy="106"/>
            </a:xfrm>
            <a:custGeom>
              <a:avLst/>
              <a:gdLst>
                <a:gd name="T0" fmla="*/ 0 w 1068"/>
                <a:gd name="T1" fmla="*/ 0 h 467"/>
                <a:gd name="T2" fmla="*/ 0 w 1068"/>
                <a:gd name="T3" fmla="*/ 0 h 467"/>
                <a:gd name="T4" fmla="*/ 0 w 1068"/>
                <a:gd name="T5" fmla="*/ 0 h 467"/>
                <a:gd name="T6" fmla="*/ 0 w 1068"/>
                <a:gd name="T7" fmla="*/ 0 h 467"/>
                <a:gd name="T8" fmla="*/ 0 w 1068"/>
                <a:gd name="T9" fmla="*/ 0 h 467"/>
                <a:gd name="T10" fmla="*/ 0 60000 65536"/>
                <a:gd name="T11" fmla="*/ 0 60000 65536"/>
                <a:gd name="T12" fmla="*/ 0 60000 65536"/>
                <a:gd name="T13" fmla="*/ 0 60000 65536"/>
                <a:gd name="T14" fmla="*/ 0 60000 65536"/>
                <a:gd name="T15" fmla="*/ 0 w 1068"/>
                <a:gd name="T16" fmla="*/ 0 h 467"/>
                <a:gd name="T17" fmla="*/ 1068 w 1068"/>
                <a:gd name="T18" fmla="*/ 467 h 467"/>
              </a:gdLst>
              <a:ahLst/>
              <a:cxnLst>
                <a:cxn ang="T10">
                  <a:pos x="T0" y="T1"/>
                </a:cxn>
                <a:cxn ang="T11">
                  <a:pos x="T2" y="T3"/>
                </a:cxn>
                <a:cxn ang="T12">
                  <a:pos x="T4" y="T5"/>
                </a:cxn>
                <a:cxn ang="T13">
                  <a:pos x="T6" y="T7"/>
                </a:cxn>
                <a:cxn ang="T14">
                  <a:pos x="T8" y="T9"/>
                </a:cxn>
              </a:cxnLst>
              <a:rect l="T15" t="T16" r="T17" b="T18"/>
              <a:pathLst>
                <a:path w="1068" h="467">
                  <a:moveTo>
                    <a:pt x="412" y="0"/>
                  </a:moveTo>
                  <a:lnTo>
                    <a:pt x="1067" y="0"/>
                  </a:lnTo>
                  <a:lnTo>
                    <a:pt x="655" y="466"/>
                  </a:lnTo>
                  <a:lnTo>
                    <a:pt x="0" y="466"/>
                  </a:lnTo>
                  <a:lnTo>
                    <a:pt x="412" y="0"/>
                  </a:lnTo>
                </a:path>
              </a:pathLst>
            </a:custGeom>
            <a:solidFill>
              <a:srgbClr val="33CCCC"/>
            </a:solidFill>
            <a:ln w="9360">
              <a:solidFill>
                <a:srgbClr val="000000"/>
              </a:solidFill>
              <a:round/>
              <a:headEnd/>
              <a:tailEnd/>
            </a:ln>
          </p:spPr>
          <p:txBody>
            <a:bodyPr wrap="none" anchor="ctr"/>
            <a:lstStyle/>
            <a:p>
              <a:endParaRPr lang="en-NZ"/>
            </a:p>
          </p:txBody>
        </p:sp>
        <p:sp>
          <p:nvSpPr>
            <p:cNvPr id="11321" name="Line 9"/>
            <p:cNvSpPr>
              <a:spLocks noChangeShapeType="1"/>
            </p:cNvSpPr>
            <p:nvPr/>
          </p:nvSpPr>
          <p:spPr bwMode="auto">
            <a:xfrm>
              <a:off x="1726" y="2529"/>
              <a:ext cx="1" cy="343"/>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322" name="Line 10"/>
            <p:cNvSpPr>
              <a:spLocks noChangeShapeType="1"/>
            </p:cNvSpPr>
            <p:nvPr/>
          </p:nvSpPr>
          <p:spPr bwMode="auto">
            <a:xfrm flipH="1">
              <a:off x="1638" y="2871"/>
              <a:ext cx="89" cy="10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323" name="AutoShape 11"/>
            <p:cNvSpPr>
              <a:spLocks noChangeArrowheads="1"/>
            </p:cNvSpPr>
            <p:nvPr/>
          </p:nvSpPr>
          <p:spPr bwMode="auto">
            <a:xfrm>
              <a:off x="1505" y="2670"/>
              <a:ext cx="102" cy="202"/>
            </a:xfrm>
            <a:prstGeom prst="roundRect">
              <a:avLst>
                <a:gd name="adj" fmla="val 977"/>
              </a:avLst>
            </a:prstGeom>
            <a:solidFill>
              <a:srgbClr val="3333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324" name="AutoShape 12"/>
            <p:cNvSpPr>
              <a:spLocks noChangeArrowheads="1"/>
            </p:cNvSpPr>
            <p:nvPr/>
          </p:nvSpPr>
          <p:spPr bwMode="auto">
            <a:xfrm>
              <a:off x="1520" y="2730"/>
              <a:ext cx="77" cy="71"/>
            </a:xfrm>
            <a:prstGeom prst="roundRect">
              <a:avLst>
                <a:gd name="adj" fmla="val 1426"/>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grpSp>
      <p:grpSp>
        <p:nvGrpSpPr>
          <p:cNvPr id="11270" name="Group 13"/>
          <p:cNvGrpSpPr>
            <a:grpSpLocks/>
          </p:cNvGrpSpPr>
          <p:nvPr/>
        </p:nvGrpSpPr>
        <p:grpSpPr bwMode="auto">
          <a:xfrm>
            <a:off x="3309938" y="5765800"/>
            <a:ext cx="641350" cy="327025"/>
            <a:chOff x="2085" y="3460"/>
            <a:chExt cx="404" cy="206"/>
          </a:xfrm>
        </p:grpSpPr>
        <p:sp>
          <p:nvSpPr>
            <p:cNvPr id="11304" name="Oval 14"/>
            <p:cNvSpPr>
              <a:spLocks noChangeArrowheads="1"/>
            </p:cNvSpPr>
            <p:nvPr/>
          </p:nvSpPr>
          <p:spPr bwMode="auto">
            <a:xfrm>
              <a:off x="2088" y="3552"/>
              <a:ext cx="402" cy="115"/>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305" name="Line 15"/>
            <p:cNvSpPr>
              <a:spLocks noChangeShapeType="1"/>
            </p:cNvSpPr>
            <p:nvPr/>
          </p:nvSpPr>
          <p:spPr bwMode="auto">
            <a:xfrm>
              <a:off x="2088" y="3543"/>
              <a:ext cx="1" cy="7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306" name="Line 16"/>
            <p:cNvSpPr>
              <a:spLocks noChangeShapeType="1"/>
            </p:cNvSpPr>
            <p:nvPr/>
          </p:nvSpPr>
          <p:spPr bwMode="auto">
            <a:xfrm>
              <a:off x="2490" y="3543"/>
              <a:ext cx="1" cy="7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307" name="AutoShape 17"/>
            <p:cNvSpPr>
              <a:spLocks noChangeArrowheads="1"/>
            </p:cNvSpPr>
            <p:nvPr/>
          </p:nvSpPr>
          <p:spPr bwMode="auto">
            <a:xfrm>
              <a:off x="2088" y="3543"/>
              <a:ext cx="398" cy="70"/>
            </a:xfrm>
            <a:prstGeom prst="roundRect">
              <a:avLst>
                <a:gd name="adj" fmla="val 1426"/>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308" name="Oval 18"/>
            <p:cNvSpPr>
              <a:spLocks noChangeArrowheads="1"/>
            </p:cNvSpPr>
            <p:nvPr/>
          </p:nvSpPr>
          <p:spPr bwMode="auto">
            <a:xfrm>
              <a:off x="2085" y="3460"/>
              <a:ext cx="402" cy="134"/>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grpSp>
          <p:nvGrpSpPr>
            <p:cNvPr id="11309" name="Group 19"/>
            <p:cNvGrpSpPr>
              <a:grpSpLocks/>
            </p:cNvGrpSpPr>
            <p:nvPr/>
          </p:nvGrpSpPr>
          <p:grpSpPr bwMode="auto">
            <a:xfrm>
              <a:off x="2182" y="3490"/>
              <a:ext cx="199" cy="77"/>
              <a:chOff x="2182" y="3490"/>
              <a:chExt cx="199" cy="77"/>
            </a:xfrm>
          </p:grpSpPr>
          <p:sp>
            <p:nvSpPr>
              <p:cNvPr id="11314" name="Line 20"/>
              <p:cNvSpPr>
                <a:spLocks noChangeShapeType="1"/>
              </p:cNvSpPr>
              <p:nvPr/>
            </p:nvSpPr>
            <p:spPr bwMode="auto">
              <a:xfrm flipV="1">
                <a:off x="2182" y="3488"/>
                <a:ext cx="71" cy="4"/>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315" name="Line 21"/>
              <p:cNvSpPr>
                <a:spLocks noChangeShapeType="1"/>
              </p:cNvSpPr>
              <p:nvPr/>
            </p:nvSpPr>
            <p:spPr bwMode="auto">
              <a:xfrm>
                <a:off x="2318" y="3568"/>
                <a:ext cx="63"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316" name="Line 22"/>
              <p:cNvSpPr>
                <a:spLocks noChangeShapeType="1"/>
              </p:cNvSpPr>
              <p:nvPr/>
            </p:nvSpPr>
            <p:spPr bwMode="auto">
              <a:xfrm>
                <a:off x="2247" y="3491"/>
                <a:ext cx="74" cy="76"/>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11310" name="Group 23"/>
            <p:cNvGrpSpPr>
              <a:grpSpLocks/>
            </p:cNvGrpSpPr>
            <p:nvPr/>
          </p:nvGrpSpPr>
          <p:grpSpPr bwMode="auto">
            <a:xfrm>
              <a:off x="2182" y="3488"/>
              <a:ext cx="199" cy="77"/>
              <a:chOff x="2182" y="3488"/>
              <a:chExt cx="199" cy="77"/>
            </a:xfrm>
          </p:grpSpPr>
          <p:sp>
            <p:nvSpPr>
              <p:cNvPr id="11311" name="Line 24"/>
              <p:cNvSpPr>
                <a:spLocks noChangeShapeType="1"/>
              </p:cNvSpPr>
              <p:nvPr/>
            </p:nvSpPr>
            <p:spPr bwMode="auto">
              <a:xfrm>
                <a:off x="2182" y="3565"/>
                <a:ext cx="71" cy="2"/>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312" name="Line 25"/>
              <p:cNvSpPr>
                <a:spLocks noChangeShapeType="1"/>
              </p:cNvSpPr>
              <p:nvPr/>
            </p:nvSpPr>
            <p:spPr bwMode="auto">
              <a:xfrm>
                <a:off x="2318" y="3488"/>
                <a:ext cx="63"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313" name="Line 26"/>
              <p:cNvSpPr>
                <a:spLocks noChangeShapeType="1"/>
              </p:cNvSpPr>
              <p:nvPr/>
            </p:nvSpPr>
            <p:spPr bwMode="auto">
              <a:xfrm flipV="1">
                <a:off x="2247" y="3487"/>
                <a:ext cx="74" cy="78"/>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pic>
        <p:nvPicPr>
          <p:cNvPr id="11271"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7913" y="4337050"/>
            <a:ext cx="6683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Freeform 28"/>
          <p:cNvSpPr>
            <a:spLocks noChangeArrowheads="1"/>
          </p:cNvSpPr>
          <p:nvPr/>
        </p:nvSpPr>
        <p:spPr bwMode="auto">
          <a:xfrm>
            <a:off x="2455863" y="5000625"/>
            <a:ext cx="4587875" cy="728663"/>
          </a:xfrm>
          <a:custGeom>
            <a:avLst/>
            <a:gdLst>
              <a:gd name="T0" fmla="*/ 2147483647 w 12745"/>
              <a:gd name="T1" fmla="*/ 0 h 2026"/>
              <a:gd name="T2" fmla="*/ 0 w 12745"/>
              <a:gd name="T3" fmla="*/ 2147483647 h 2026"/>
              <a:gd name="T4" fmla="*/ 2147483647 w 12745"/>
              <a:gd name="T5" fmla="*/ 2147483647 h 2026"/>
              <a:gd name="T6" fmla="*/ 2147483647 w 12745"/>
              <a:gd name="T7" fmla="*/ 2147483647 h 2026"/>
              <a:gd name="T8" fmla="*/ 0 60000 65536"/>
              <a:gd name="T9" fmla="*/ 0 60000 65536"/>
              <a:gd name="T10" fmla="*/ 0 60000 65536"/>
              <a:gd name="T11" fmla="*/ 0 60000 65536"/>
              <a:gd name="T12" fmla="*/ 0 w 12745"/>
              <a:gd name="T13" fmla="*/ 0 h 2026"/>
              <a:gd name="T14" fmla="*/ 12745 w 12745"/>
              <a:gd name="T15" fmla="*/ 2026 h 2026"/>
            </a:gdLst>
            <a:ahLst/>
            <a:cxnLst>
              <a:cxn ang="T8">
                <a:pos x="T0" y="T1"/>
              </a:cxn>
              <a:cxn ang="T9">
                <a:pos x="T2" y="T3"/>
              </a:cxn>
              <a:cxn ang="T10">
                <a:pos x="T4" y="T5"/>
              </a:cxn>
              <a:cxn ang="T11">
                <a:pos x="T6" y="T7"/>
              </a:cxn>
            </a:cxnLst>
            <a:rect l="T12" t="T13" r="T14" b="T15"/>
            <a:pathLst>
              <a:path w="12745" h="2026">
                <a:moveTo>
                  <a:pt x="9" y="0"/>
                </a:moveTo>
                <a:lnTo>
                  <a:pt x="0" y="1116"/>
                </a:lnTo>
                <a:lnTo>
                  <a:pt x="12744" y="1116"/>
                </a:lnTo>
                <a:lnTo>
                  <a:pt x="12744" y="2025"/>
                </a:lnTo>
              </a:path>
            </a:pathLst>
          </a:custGeom>
          <a:noFill/>
          <a:ln w="19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11273" name="Line 29"/>
          <p:cNvSpPr>
            <a:spLocks noChangeShapeType="1"/>
          </p:cNvSpPr>
          <p:nvPr/>
        </p:nvSpPr>
        <p:spPr bwMode="auto">
          <a:xfrm flipV="1">
            <a:off x="5287963" y="4868863"/>
            <a:ext cx="4762" cy="525462"/>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274" name="Line 30"/>
          <p:cNvSpPr>
            <a:spLocks noChangeShapeType="1"/>
          </p:cNvSpPr>
          <p:nvPr/>
        </p:nvSpPr>
        <p:spPr bwMode="auto">
          <a:xfrm flipV="1">
            <a:off x="3630613" y="5391150"/>
            <a:ext cx="1587" cy="377825"/>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275" name="Line 31"/>
          <p:cNvSpPr>
            <a:spLocks noChangeShapeType="1"/>
          </p:cNvSpPr>
          <p:nvPr/>
        </p:nvSpPr>
        <p:spPr bwMode="auto">
          <a:xfrm flipV="1">
            <a:off x="3649663" y="6102350"/>
            <a:ext cx="1587" cy="244475"/>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1276" name="AutoShape 32"/>
          <p:cNvSpPr>
            <a:spLocks noChangeArrowheads="1"/>
          </p:cNvSpPr>
          <p:nvPr/>
        </p:nvSpPr>
        <p:spPr bwMode="auto">
          <a:xfrm>
            <a:off x="1903413" y="4289425"/>
            <a:ext cx="406400" cy="457200"/>
          </a:xfrm>
          <a:prstGeom prst="roundRect">
            <a:avLst>
              <a:gd name="adj" fmla="val 38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solidFill>
                  <a:schemeClr val="tx1"/>
                </a:solidFill>
              </a:rPr>
              <a:t>A</a:t>
            </a:r>
          </a:p>
        </p:txBody>
      </p:sp>
      <p:sp>
        <p:nvSpPr>
          <p:cNvPr id="11277" name="AutoShape 33"/>
          <p:cNvSpPr>
            <a:spLocks noChangeArrowheads="1"/>
          </p:cNvSpPr>
          <p:nvPr/>
        </p:nvSpPr>
        <p:spPr bwMode="auto">
          <a:xfrm>
            <a:off x="7388225" y="5753100"/>
            <a:ext cx="376238" cy="457200"/>
          </a:xfrm>
          <a:prstGeom prst="roundRect">
            <a:avLst>
              <a:gd name="adj" fmla="val 42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solidFill>
                  <a:schemeClr val="tx1"/>
                </a:solidFill>
              </a:rPr>
              <a:t>B</a:t>
            </a:r>
          </a:p>
        </p:txBody>
      </p:sp>
      <p:sp>
        <p:nvSpPr>
          <p:cNvPr id="11278" name="AutoShape 34"/>
          <p:cNvSpPr>
            <a:spLocks noChangeArrowheads="1"/>
          </p:cNvSpPr>
          <p:nvPr/>
        </p:nvSpPr>
        <p:spPr bwMode="auto">
          <a:xfrm>
            <a:off x="5497513" y="4267200"/>
            <a:ext cx="368300" cy="457200"/>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solidFill>
                  <a:schemeClr val="tx1"/>
                </a:solidFill>
              </a:rPr>
              <a:t>C</a:t>
            </a:r>
          </a:p>
        </p:txBody>
      </p:sp>
      <p:sp>
        <p:nvSpPr>
          <p:cNvPr id="11279" name="Freeform 35"/>
          <p:cNvSpPr>
            <a:spLocks/>
          </p:cNvSpPr>
          <p:nvPr/>
        </p:nvSpPr>
        <p:spPr bwMode="auto">
          <a:xfrm>
            <a:off x="2325688" y="4848225"/>
            <a:ext cx="3106737" cy="704850"/>
          </a:xfrm>
          <a:custGeom>
            <a:avLst/>
            <a:gdLst>
              <a:gd name="T0" fmla="*/ 2147483647 w 8631"/>
              <a:gd name="T1" fmla="*/ 0 h 1960"/>
              <a:gd name="T2" fmla="*/ 2147483647 w 8631"/>
              <a:gd name="T3" fmla="*/ 2147483647 h 1960"/>
              <a:gd name="T4" fmla="*/ 0 w 8631"/>
              <a:gd name="T5" fmla="*/ 2147483647 h 1960"/>
              <a:gd name="T6" fmla="*/ 0 w 8631"/>
              <a:gd name="T7" fmla="*/ 2147483647 h 1960"/>
              <a:gd name="T8" fmla="*/ 0 60000 65536"/>
              <a:gd name="T9" fmla="*/ 0 60000 65536"/>
              <a:gd name="T10" fmla="*/ 0 60000 65536"/>
              <a:gd name="T11" fmla="*/ 0 60000 65536"/>
              <a:gd name="T12" fmla="*/ 0 w 8631"/>
              <a:gd name="T13" fmla="*/ 0 h 1960"/>
              <a:gd name="T14" fmla="*/ 8631 w 8631"/>
              <a:gd name="T15" fmla="*/ 1960 h 1960"/>
            </a:gdLst>
            <a:ahLst/>
            <a:cxnLst>
              <a:cxn ang="T8">
                <a:pos x="T0" y="T1"/>
              </a:cxn>
              <a:cxn ang="T9">
                <a:pos x="T2" y="T3"/>
              </a:cxn>
              <a:cxn ang="T10">
                <a:pos x="T4" y="T5"/>
              </a:cxn>
              <a:cxn ang="T11">
                <a:pos x="T6" y="T7"/>
              </a:cxn>
            </a:cxnLst>
            <a:rect l="T12" t="T13" r="T14" b="T15"/>
            <a:pathLst>
              <a:path w="8631" h="1960">
                <a:moveTo>
                  <a:pt x="8630" y="0"/>
                </a:moveTo>
                <a:lnTo>
                  <a:pt x="8630" y="1959"/>
                </a:lnTo>
                <a:lnTo>
                  <a:pt x="0" y="1919"/>
                </a:lnTo>
                <a:lnTo>
                  <a:pt x="0" y="529"/>
                </a:lnTo>
              </a:path>
            </a:pathLst>
          </a:custGeom>
          <a:noFill/>
          <a:ln w="2844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grpSp>
        <p:nvGrpSpPr>
          <p:cNvPr id="11280" name="Group 36"/>
          <p:cNvGrpSpPr>
            <a:grpSpLocks/>
          </p:cNvGrpSpPr>
          <p:nvPr/>
        </p:nvGrpSpPr>
        <p:grpSpPr bwMode="auto">
          <a:xfrm>
            <a:off x="5151438" y="4916488"/>
            <a:ext cx="650875" cy="334962"/>
            <a:chOff x="3245" y="2925"/>
            <a:chExt cx="410" cy="211"/>
          </a:xfrm>
        </p:grpSpPr>
        <p:sp>
          <p:nvSpPr>
            <p:cNvPr id="11302" name="AutoShape 37"/>
            <p:cNvSpPr>
              <a:spLocks noChangeArrowheads="1"/>
            </p:cNvSpPr>
            <p:nvPr/>
          </p:nvSpPr>
          <p:spPr bwMode="auto">
            <a:xfrm>
              <a:off x="3275" y="2943"/>
              <a:ext cx="345" cy="174"/>
            </a:xfrm>
            <a:prstGeom prst="roundRect">
              <a:avLst>
                <a:gd name="adj" fmla="val 574"/>
              </a:avLst>
            </a:prstGeom>
            <a:solidFill>
              <a:srgbClr val="FFFF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303" name="Text Box 38"/>
            <p:cNvSpPr txBox="1">
              <a:spLocks noChangeArrowheads="1"/>
            </p:cNvSpPr>
            <p:nvPr/>
          </p:nvSpPr>
          <p:spPr bwMode="auto">
            <a:xfrm>
              <a:off x="3245" y="292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000000"/>
                </a:buClr>
                <a:buSzPct val="100000"/>
                <a:buFont typeface="Arial" charset="0"/>
                <a:buNone/>
              </a:pPr>
              <a:r>
                <a:rPr lang="en-GB" altLang="en-US" sz="1600">
                  <a:solidFill>
                    <a:schemeClr val="tx1"/>
                  </a:solidFill>
                  <a:latin typeface="Arial" charset="0"/>
                </a:rPr>
                <a:t>SYN</a:t>
              </a:r>
            </a:p>
          </p:txBody>
        </p:sp>
      </p:grpSp>
      <p:grpSp>
        <p:nvGrpSpPr>
          <p:cNvPr id="11281" name="Group 39"/>
          <p:cNvGrpSpPr>
            <a:grpSpLocks/>
          </p:cNvGrpSpPr>
          <p:nvPr/>
        </p:nvGrpSpPr>
        <p:grpSpPr bwMode="auto">
          <a:xfrm>
            <a:off x="4746625" y="5416550"/>
            <a:ext cx="650875" cy="334963"/>
            <a:chOff x="2990" y="3240"/>
            <a:chExt cx="410" cy="211"/>
          </a:xfrm>
        </p:grpSpPr>
        <p:sp>
          <p:nvSpPr>
            <p:cNvPr id="11300" name="AutoShape 40"/>
            <p:cNvSpPr>
              <a:spLocks noChangeArrowheads="1"/>
            </p:cNvSpPr>
            <p:nvPr/>
          </p:nvSpPr>
          <p:spPr bwMode="auto">
            <a:xfrm>
              <a:off x="3020" y="3258"/>
              <a:ext cx="345" cy="174"/>
            </a:xfrm>
            <a:prstGeom prst="roundRect">
              <a:avLst>
                <a:gd name="adj" fmla="val 574"/>
              </a:avLst>
            </a:prstGeom>
            <a:solidFill>
              <a:srgbClr val="FFFF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301" name="Text Box 41"/>
            <p:cNvSpPr txBox="1">
              <a:spLocks noChangeArrowheads="1"/>
            </p:cNvSpPr>
            <p:nvPr/>
          </p:nvSpPr>
          <p:spPr bwMode="auto">
            <a:xfrm>
              <a:off x="2990" y="3240"/>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000000"/>
                </a:buClr>
                <a:buSzPct val="100000"/>
                <a:buFont typeface="Arial" charset="0"/>
                <a:buNone/>
              </a:pPr>
              <a:r>
                <a:rPr lang="en-GB" altLang="en-US" sz="1600">
                  <a:solidFill>
                    <a:schemeClr val="tx1"/>
                  </a:solidFill>
                  <a:latin typeface="Arial" charset="0"/>
                </a:rPr>
                <a:t>SYN</a:t>
              </a:r>
            </a:p>
          </p:txBody>
        </p:sp>
      </p:grpSp>
      <p:grpSp>
        <p:nvGrpSpPr>
          <p:cNvPr id="11282" name="Group 42"/>
          <p:cNvGrpSpPr>
            <a:grpSpLocks/>
          </p:cNvGrpSpPr>
          <p:nvPr/>
        </p:nvGrpSpPr>
        <p:grpSpPr bwMode="auto">
          <a:xfrm>
            <a:off x="3856038" y="5416550"/>
            <a:ext cx="650875" cy="334963"/>
            <a:chOff x="2429" y="3240"/>
            <a:chExt cx="410" cy="211"/>
          </a:xfrm>
        </p:grpSpPr>
        <p:sp>
          <p:nvSpPr>
            <p:cNvPr id="11298" name="AutoShape 43"/>
            <p:cNvSpPr>
              <a:spLocks noChangeArrowheads="1"/>
            </p:cNvSpPr>
            <p:nvPr/>
          </p:nvSpPr>
          <p:spPr bwMode="auto">
            <a:xfrm>
              <a:off x="2459" y="3258"/>
              <a:ext cx="345" cy="174"/>
            </a:xfrm>
            <a:prstGeom prst="roundRect">
              <a:avLst>
                <a:gd name="adj" fmla="val 574"/>
              </a:avLst>
            </a:prstGeom>
            <a:solidFill>
              <a:srgbClr val="FFFF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299" name="Text Box 44"/>
            <p:cNvSpPr txBox="1">
              <a:spLocks noChangeArrowheads="1"/>
            </p:cNvSpPr>
            <p:nvPr/>
          </p:nvSpPr>
          <p:spPr bwMode="auto">
            <a:xfrm>
              <a:off x="2429" y="3240"/>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000000"/>
                </a:buClr>
                <a:buSzPct val="100000"/>
                <a:buFont typeface="Arial" charset="0"/>
                <a:buNone/>
              </a:pPr>
              <a:r>
                <a:rPr lang="en-GB" altLang="en-US" sz="1600">
                  <a:solidFill>
                    <a:schemeClr val="tx1"/>
                  </a:solidFill>
                  <a:latin typeface="Arial" charset="0"/>
                </a:rPr>
                <a:t>SYN</a:t>
              </a:r>
            </a:p>
          </p:txBody>
        </p:sp>
      </p:grpSp>
      <p:grpSp>
        <p:nvGrpSpPr>
          <p:cNvPr id="11283" name="Group 45"/>
          <p:cNvGrpSpPr>
            <a:grpSpLocks/>
          </p:cNvGrpSpPr>
          <p:nvPr/>
        </p:nvGrpSpPr>
        <p:grpSpPr bwMode="auto">
          <a:xfrm>
            <a:off x="2965450" y="5416550"/>
            <a:ext cx="650875" cy="334963"/>
            <a:chOff x="1868" y="3240"/>
            <a:chExt cx="410" cy="211"/>
          </a:xfrm>
        </p:grpSpPr>
        <p:sp>
          <p:nvSpPr>
            <p:cNvPr id="11296" name="AutoShape 46"/>
            <p:cNvSpPr>
              <a:spLocks noChangeArrowheads="1"/>
            </p:cNvSpPr>
            <p:nvPr/>
          </p:nvSpPr>
          <p:spPr bwMode="auto">
            <a:xfrm>
              <a:off x="1898" y="3258"/>
              <a:ext cx="345" cy="174"/>
            </a:xfrm>
            <a:prstGeom prst="roundRect">
              <a:avLst>
                <a:gd name="adj" fmla="val 574"/>
              </a:avLst>
            </a:prstGeom>
            <a:solidFill>
              <a:srgbClr val="FFFF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297" name="Text Box 47"/>
            <p:cNvSpPr txBox="1">
              <a:spLocks noChangeArrowheads="1"/>
            </p:cNvSpPr>
            <p:nvPr/>
          </p:nvSpPr>
          <p:spPr bwMode="auto">
            <a:xfrm>
              <a:off x="1868" y="3240"/>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000000"/>
                </a:buClr>
                <a:buSzPct val="100000"/>
                <a:buFont typeface="Arial" charset="0"/>
                <a:buNone/>
              </a:pPr>
              <a:r>
                <a:rPr lang="en-GB" altLang="en-US" sz="1600">
                  <a:solidFill>
                    <a:schemeClr val="tx1"/>
                  </a:solidFill>
                  <a:latin typeface="Arial" charset="0"/>
                </a:rPr>
                <a:t>SYN</a:t>
              </a:r>
            </a:p>
          </p:txBody>
        </p:sp>
      </p:grpSp>
      <p:sp>
        <p:nvSpPr>
          <p:cNvPr id="11284" name="Freeform 48"/>
          <p:cNvSpPr>
            <a:spLocks/>
          </p:cNvSpPr>
          <p:nvPr/>
        </p:nvSpPr>
        <p:spPr bwMode="auto">
          <a:xfrm>
            <a:off x="2535238" y="4784725"/>
            <a:ext cx="1271587" cy="1838325"/>
          </a:xfrm>
          <a:custGeom>
            <a:avLst/>
            <a:gdLst>
              <a:gd name="T0" fmla="*/ 2147483647 w 3534"/>
              <a:gd name="T1" fmla="*/ 2147483647 h 5108"/>
              <a:gd name="T2" fmla="*/ 2147483647 w 3534"/>
              <a:gd name="T3" fmla="*/ 2147483647 h 5108"/>
              <a:gd name="T4" fmla="*/ 2147483647 w 3534"/>
              <a:gd name="T5" fmla="*/ 2147483647 h 5108"/>
              <a:gd name="T6" fmla="*/ 0 w 3534"/>
              <a:gd name="T7" fmla="*/ 0 h 5108"/>
              <a:gd name="T8" fmla="*/ 0 60000 65536"/>
              <a:gd name="T9" fmla="*/ 0 60000 65536"/>
              <a:gd name="T10" fmla="*/ 0 60000 65536"/>
              <a:gd name="T11" fmla="*/ 0 60000 65536"/>
              <a:gd name="T12" fmla="*/ 0 w 3534"/>
              <a:gd name="T13" fmla="*/ 0 h 5108"/>
              <a:gd name="T14" fmla="*/ 3534 w 3534"/>
              <a:gd name="T15" fmla="*/ 5108 h 5108"/>
            </a:gdLst>
            <a:ahLst/>
            <a:cxnLst>
              <a:cxn ang="T8">
                <a:pos x="T0" y="T1"/>
              </a:cxn>
              <a:cxn ang="T9">
                <a:pos x="T2" y="T3"/>
              </a:cxn>
              <a:cxn ang="T10">
                <a:pos x="T4" y="T5"/>
              </a:cxn>
              <a:cxn ang="T11">
                <a:pos x="T6" y="T7"/>
              </a:cxn>
            </a:cxnLst>
            <a:rect l="T12" t="T13" r="T14" b="T15"/>
            <a:pathLst>
              <a:path w="3534" h="5108">
                <a:moveTo>
                  <a:pt x="3533" y="5107"/>
                </a:moveTo>
                <a:lnTo>
                  <a:pt x="3520" y="727"/>
                </a:lnTo>
                <a:lnTo>
                  <a:pt x="13" y="740"/>
                </a:lnTo>
                <a:lnTo>
                  <a:pt x="0" y="0"/>
                </a:lnTo>
              </a:path>
            </a:pathLst>
          </a:custGeom>
          <a:noFill/>
          <a:ln w="28440">
            <a:solidFill>
              <a:srgbClr val="3333CC"/>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grpSp>
        <p:nvGrpSpPr>
          <p:cNvPr id="11285" name="Group 49"/>
          <p:cNvGrpSpPr>
            <a:grpSpLocks/>
          </p:cNvGrpSpPr>
          <p:nvPr/>
        </p:nvGrpSpPr>
        <p:grpSpPr bwMode="auto">
          <a:xfrm>
            <a:off x="3675063" y="6488113"/>
            <a:ext cx="650875" cy="334962"/>
            <a:chOff x="2315" y="3915"/>
            <a:chExt cx="410" cy="211"/>
          </a:xfrm>
        </p:grpSpPr>
        <p:sp>
          <p:nvSpPr>
            <p:cNvPr id="11294" name="AutoShape 50"/>
            <p:cNvSpPr>
              <a:spLocks noChangeArrowheads="1"/>
            </p:cNvSpPr>
            <p:nvPr/>
          </p:nvSpPr>
          <p:spPr bwMode="auto">
            <a:xfrm>
              <a:off x="2345" y="3933"/>
              <a:ext cx="345" cy="174"/>
            </a:xfrm>
            <a:prstGeom prst="roundRect">
              <a:avLst>
                <a:gd name="adj" fmla="val 574"/>
              </a:avLst>
            </a:prstGeom>
            <a:solidFill>
              <a:srgbClr val="FFFF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295" name="Text Box 51"/>
            <p:cNvSpPr txBox="1">
              <a:spLocks noChangeArrowheads="1"/>
            </p:cNvSpPr>
            <p:nvPr/>
          </p:nvSpPr>
          <p:spPr bwMode="auto">
            <a:xfrm>
              <a:off x="2315" y="391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000000"/>
                </a:buClr>
                <a:buSzPct val="100000"/>
                <a:buFont typeface="Arial" charset="0"/>
                <a:buNone/>
              </a:pPr>
              <a:r>
                <a:rPr lang="en-GB" altLang="en-US" sz="1600">
                  <a:solidFill>
                    <a:schemeClr val="tx1"/>
                  </a:solidFill>
                  <a:latin typeface="Arial" charset="0"/>
                </a:rPr>
                <a:t>SYN</a:t>
              </a:r>
            </a:p>
          </p:txBody>
        </p:sp>
      </p:grpSp>
      <p:grpSp>
        <p:nvGrpSpPr>
          <p:cNvPr id="11286" name="Group 52"/>
          <p:cNvGrpSpPr>
            <a:grpSpLocks/>
          </p:cNvGrpSpPr>
          <p:nvPr/>
        </p:nvGrpSpPr>
        <p:grpSpPr bwMode="auto">
          <a:xfrm>
            <a:off x="3660775" y="6169025"/>
            <a:ext cx="650875" cy="334963"/>
            <a:chOff x="2306" y="3714"/>
            <a:chExt cx="410" cy="211"/>
          </a:xfrm>
        </p:grpSpPr>
        <p:sp>
          <p:nvSpPr>
            <p:cNvPr id="11292" name="AutoShape 53"/>
            <p:cNvSpPr>
              <a:spLocks noChangeArrowheads="1"/>
            </p:cNvSpPr>
            <p:nvPr/>
          </p:nvSpPr>
          <p:spPr bwMode="auto">
            <a:xfrm>
              <a:off x="2336" y="3732"/>
              <a:ext cx="345" cy="174"/>
            </a:xfrm>
            <a:prstGeom prst="roundRect">
              <a:avLst>
                <a:gd name="adj" fmla="val 574"/>
              </a:avLst>
            </a:prstGeom>
            <a:solidFill>
              <a:srgbClr val="FFFF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293" name="Text Box 54"/>
            <p:cNvSpPr txBox="1">
              <a:spLocks noChangeArrowheads="1"/>
            </p:cNvSpPr>
            <p:nvPr/>
          </p:nvSpPr>
          <p:spPr bwMode="auto">
            <a:xfrm>
              <a:off x="2306" y="3714"/>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000000"/>
                </a:buClr>
                <a:buSzPct val="100000"/>
                <a:buFont typeface="Arial" charset="0"/>
                <a:buNone/>
              </a:pPr>
              <a:r>
                <a:rPr lang="en-GB" altLang="en-US" sz="1600">
                  <a:solidFill>
                    <a:schemeClr val="tx1"/>
                  </a:solidFill>
                  <a:latin typeface="Arial" charset="0"/>
                </a:rPr>
                <a:t>SYN</a:t>
              </a:r>
            </a:p>
          </p:txBody>
        </p:sp>
      </p:grpSp>
      <p:grpSp>
        <p:nvGrpSpPr>
          <p:cNvPr id="11287" name="Group 55"/>
          <p:cNvGrpSpPr>
            <a:grpSpLocks/>
          </p:cNvGrpSpPr>
          <p:nvPr/>
        </p:nvGrpSpPr>
        <p:grpSpPr bwMode="auto">
          <a:xfrm>
            <a:off x="2670175" y="5040313"/>
            <a:ext cx="650875" cy="334962"/>
            <a:chOff x="1682" y="3003"/>
            <a:chExt cx="410" cy="211"/>
          </a:xfrm>
        </p:grpSpPr>
        <p:sp>
          <p:nvSpPr>
            <p:cNvPr id="11290" name="AutoShape 56"/>
            <p:cNvSpPr>
              <a:spLocks noChangeArrowheads="1"/>
            </p:cNvSpPr>
            <p:nvPr/>
          </p:nvSpPr>
          <p:spPr bwMode="auto">
            <a:xfrm>
              <a:off x="1712" y="3021"/>
              <a:ext cx="345" cy="174"/>
            </a:xfrm>
            <a:prstGeom prst="roundRect">
              <a:avLst>
                <a:gd name="adj" fmla="val 574"/>
              </a:avLst>
            </a:prstGeom>
            <a:solidFill>
              <a:srgbClr val="FFFF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chemeClr val="bg1"/>
                </a:solidFill>
                <a:latin typeface="Times New Roman" pitchFamily="18" charset="0"/>
              </a:endParaRPr>
            </a:p>
          </p:txBody>
        </p:sp>
        <p:sp>
          <p:nvSpPr>
            <p:cNvPr id="11291" name="Text Box 57"/>
            <p:cNvSpPr txBox="1">
              <a:spLocks noChangeArrowheads="1"/>
            </p:cNvSpPr>
            <p:nvPr/>
          </p:nvSpPr>
          <p:spPr bwMode="auto">
            <a:xfrm>
              <a:off x="1682" y="3003"/>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000000"/>
                </a:buClr>
                <a:buSzPct val="100000"/>
                <a:buFont typeface="Arial" charset="0"/>
                <a:buNone/>
              </a:pPr>
              <a:r>
                <a:rPr lang="en-GB" altLang="en-US" sz="1600">
                  <a:solidFill>
                    <a:schemeClr val="tx1"/>
                  </a:solidFill>
                  <a:latin typeface="Arial" charset="0"/>
                </a:rPr>
                <a:t>SYN</a:t>
              </a:r>
            </a:p>
          </p:txBody>
        </p:sp>
      </p:grpSp>
      <p:sp>
        <p:nvSpPr>
          <p:cNvPr id="8251" name="Text Box 59"/>
          <p:cNvSpPr txBox="1">
            <a:spLocks noChangeArrowheads="1"/>
          </p:cNvSpPr>
          <p:nvPr/>
        </p:nvSpPr>
        <p:spPr bwMode="auto">
          <a:xfrm>
            <a:off x="0" y="6858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252593"/>
                </a:solidFill>
              </a:rPr>
              <a:t>Attack: to reduce ability to service clients by overloading target</a:t>
            </a:r>
            <a:endParaRPr lang="en-GB" b="1">
              <a:solidFill>
                <a:srgbClr val="252593"/>
              </a:solidFill>
            </a:endParaRPr>
          </a:p>
        </p:txBody>
      </p:sp>
      <p:sp>
        <p:nvSpPr>
          <p:cNvPr id="11289" name="Rectangle 1"/>
          <p:cNvSpPr>
            <a:spLocks noChangeArrowheads="1"/>
          </p:cNvSpPr>
          <p:nvPr/>
        </p:nvSpPr>
        <p:spPr bwMode="auto">
          <a:xfrm>
            <a:off x="163513" y="3856038"/>
            <a:ext cx="4724400" cy="400110"/>
          </a:xfrm>
          <a:prstGeom prst="rect">
            <a:avLst/>
          </a:prstGeom>
          <a:solidFill>
            <a:srgbClr val="00B0F0"/>
          </a:solidFill>
          <a:ln w="9525">
            <a:solidFill>
              <a:schemeClr val="accent1"/>
            </a:solidFill>
            <a:miter lim="800000"/>
            <a:headEnd/>
            <a:tailEnd/>
          </a:ln>
        </p:spPr>
        <p:txBody>
          <a:bodyPr wrap="squar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2000" dirty="0">
                <a:solidFill>
                  <a:schemeClr val="tx1"/>
                </a:solidFill>
                <a:latin typeface="Times New Roman" pitchFamily="18" charset="0"/>
              </a:rPr>
              <a:t>e.g., C and remote host SYN-attack </a:t>
            </a:r>
            <a:r>
              <a:rPr lang="en-NZ" altLang="en-US" sz="2000" dirty="0" smtClean="0">
                <a:solidFill>
                  <a:schemeClr val="tx1"/>
                </a:solidFill>
                <a:latin typeface="Times New Roman" pitchFamily="18" charset="0"/>
              </a:rPr>
              <a:t>Host A</a:t>
            </a:r>
            <a:endParaRPr lang="en-NZ" altLang="en-US" sz="2000" dirty="0">
              <a:solidFill>
                <a:schemeClr val="tx1"/>
              </a:solidFill>
              <a:latin typeface="Times New Roman" pitchFamily="18" charset="0"/>
            </a:endParaRPr>
          </a:p>
        </p:txBody>
      </p:sp>
      <p:sp>
        <p:nvSpPr>
          <p:cNvPr id="61" name="TextBox 60"/>
          <p:cNvSpPr txBox="1"/>
          <p:nvPr/>
        </p:nvSpPr>
        <p:spPr>
          <a:xfrm>
            <a:off x="235264" y="4340180"/>
            <a:ext cx="1787862" cy="461665"/>
          </a:xfrm>
          <a:prstGeom prst="rect">
            <a:avLst/>
          </a:prstGeom>
          <a:noFill/>
        </p:spPr>
        <p:txBody>
          <a:bodyPr wrap="none" rtlCol="0">
            <a:spAutoFit/>
          </a:bodyPr>
          <a:lstStyle/>
          <a:p>
            <a:r>
              <a:rPr lang="en-NZ" dirty="0" smtClean="0">
                <a:solidFill>
                  <a:srgbClr val="FF0000"/>
                </a:solidFill>
              </a:rPr>
              <a:t>Target server</a:t>
            </a:r>
            <a:endParaRPr lang="en-NZ"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251"/>
                                        </p:tgtEl>
                                        <p:attrNameLst>
                                          <p:attrName>style.visibility</p:attrName>
                                        </p:attrNameLst>
                                      </p:cBhvr>
                                      <p:to>
                                        <p:strVal val="visible"/>
                                      </p:to>
                                    </p:set>
                                    <p:anim calcmode="lin" valueType="num">
                                      <p:cBhvr>
                                        <p:cTn id="7" dur="500" fill="hold"/>
                                        <p:tgtEl>
                                          <p:spTgt spid="8251"/>
                                        </p:tgtEl>
                                        <p:attrNameLst>
                                          <p:attrName>ppt_w</p:attrName>
                                        </p:attrNameLst>
                                      </p:cBhvr>
                                      <p:tavLst>
                                        <p:tav tm="0">
                                          <p:val>
                                            <p:fltVal val="0"/>
                                          </p:val>
                                        </p:tav>
                                        <p:tav tm="100000">
                                          <p:val>
                                            <p:strVal val="#ppt_w"/>
                                          </p:val>
                                        </p:tav>
                                      </p:tavLst>
                                    </p:anim>
                                    <p:anim calcmode="lin" valueType="num">
                                      <p:cBhvr>
                                        <p:cTn id="8" dur="500" fill="hold"/>
                                        <p:tgtEl>
                                          <p:spTgt spid="8251"/>
                                        </p:tgtEl>
                                        <p:attrNameLst>
                                          <p:attrName>ppt_h</p:attrName>
                                        </p:attrNameLst>
                                      </p:cBhvr>
                                      <p:tavLst>
                                        <p:tav tm="0">
                                          <p:val>
                                            <p:fltVal val="0"/>
                                          </p:val>
                                        </p:tav>
                                        <p:tav tm="100000">
                                          <p:val>
                                            <p:strVal val="#ppt_h"/>
                                          </p:val>
                                        </p:tav>
                                      </p:tavLst>
                                    </p:anim>
                                    <p:animEffect transition="in" filter="fade">
                                      <p:cBhvr>
                                        <p:cTn id="9" dur="500"/>
                                        <p:tgtEl>
                                          <p:spTgt spid="8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1"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9966"/>
            </a:gs>
            <a:gs pos="100000">
              <a:srgbClr val="FFFFFF"/>
            </a:gs>
          </a:gsLst>
          <a:lin ang="2700000" scaled="1"/>
        </a:gradFill>
        <a:effectLst/>
      </p:bgPr>
    </p:bg>
    <p:spTree>
      <p:nvGrpSpPr>
        <p:cNvPr id="1" name=""/>
        <p:cNvGrpSpPr/>
        <p:nvPr/>
      </p:nvGrpSpPr>
      <p:grpSpPr>
        <a:xfrm>
          <a:off x="0" y="0"/>
          <a:ext cx="0" cy="0"/>
          <a:chOff x="0" y="0"/>
          <a:chExt cx="0" cy="0"/>
        </a:xfrm>
      </p:grpSpPr>
      <p:sp>
        <p:nvSpPr>
          <p:cNvPr id="140294" name="Rectangle 6"/>
          <p:cNvSpPr>
            <a:spLocks noGrp="1" noChangeArrowheads="1"/>
          </p:cNvSpPr>
          <p:nvPr>
            <p:ph type="title"/>
          </p:nvPr>
        </p:nvSpPr>
        <p:spPr>
          <a:xfrm>
            <a:off x="0" y="0"/>
            <a:ext cx="9144000" cy="808038"/>
          </a:xfrm>
          <a:gradFill rotWithShape="1">
            <a:gsLst>
              <a:gs pos="0">
                <a:srgbClr val="FFF200"/>
              </a:gs>
              <a:gs pos="45000">
                <a:srgbClr val="FF7A00"/>
              </a:gs>
              <a:gs pos="70000">
                <a:srgbClr val="FF0300"/>
              </a:gs>
              <a:gs pos="100000">
                <a:srgbClr val="4D0808"/>
              </a:gs>
            </a:gsLst>
            <a:path path="shape">
              <a:fillToRect l="50000" t="50000" r="50000" b="50000"/>
            </a:path>
          </a:gradFill>
        </p:spPr>
        <p:txBody>
          <a:bodyPr/>
          <a:lstStyle/>
          <a:p>
            <a:pPr algn="ctr">
              <a:defRPr/>
            </a:pPr>
            <a:r>
              <a:rPr lang="en-US" b="1" u="none" smtClean="0">
                <a:solidFill>
                  <a:schemeClr val="bg1"/>
                </a:solidFill>
                <a:effectLst>
                  <a:outerShdw blurRad="38100" dist="38100" dir="2700000" algn="tl">
                    <a:srgbClr val="000000"/>
                  </a:outerShdw>
                </a:effectLst>
                <a:latin typeface="Arial" charset="0"/>
              </a:rPr>
              <a:t>DoS</a:t>
            </a:r>
          </a:p>
        </p:txBody>
      </p:sp>
      <p:pic>
        <p:nvPicPr>
          <p:cNvPr id="1229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447800"/>
            <a:ext cx="8458200" cy="2455863"/>
          </a:xfrm>
          <a:ln w="28575">
            <a:solidFill>
              <a:srgbClr val="FF3399"/>
            </a:solidFill>
            <a:miter lim="800000"/>
            <a:headEnd/>
            <a:tailEnd/>
          </a:ln>
        </p:spPr>
      </p:pic>
      <p:sp>
        <p:nvSpPr>
          <p:cNvPr id="140296" name="Rectangle 8"/>
          <p:cNvSpPr>
            <a:spLocks noChangeArrowheads="1"/>
          </p:cNvSpPr>
          <p:nvPr/>
        </p:nvSpPr>
        <p:spPr bwMode="auto">
          <a:xfrm>
            <a:off x="0" y="5087938"/>
            <a:ext cx="9144000" cy="822325"/>
          </a:xfrm>
          <a:prstGeom prst="rect">
            <a:avLst/>
          </a:prstGeom>
          <a:gradFill rotWithShape="1">
            <a:gsLst>
              <a:gs pos="0">
                <a:srgbClr val="00B8FF"/>
              </a:gs>
              <a:gs pos="50000">
                <a:schemeClr val="bg1"/>
              </a:gs>
              <a:gs pos="100000">
                <a:srgbClr val="00B8FF"/>
              </a:gs>
            </a:gsLst>
            <a:lin ang="5400000" scaled="1"/>
          </a:gradFill>
          <a:ln w="9525">
            <a:noFill/>
            <a:miter lim="800000"/>
            <a:headEnd/>
            <a:tailEnd/>
          </a:ln>
          <a:effectLst/>
        </p:spPr>
        <p:txBody>
          <a:bodyPr>
            <a:spAutoFit/>
          </a:bodyPr>
          <a:lstStyle/>
          <a:p>
            <a:pPr>
              <a:buFontTx/>
              <a:buChar char="•"/>
              <a:defRPr/>
            </a:pPr>
            <a:r>
              <a:rPr lang="en-US">
                <a:solidFill>
                  <a:schemeClr val="tx1"/>
                </a:solidFill>
              </a:rPr>
              <a:t> While the host is waiting for so many replies, it cannot accept any legitimate requests, so it becomes unavailable</a:t>
            </a:r>
          </a:p>
        </p:txBody>
      </p:sp>
      <p:sp>
        <p:nvSpPr>
          <p:cNvPr id="140297" name="Rectangle 9"/>
          <p:cNvSpPr>
            <a:spLocks noChangeArrowheads="1"/>
          </p:cNvSpPr>
          <p:nvPr/>
        </p:nvSpPr>
        <p:spPr bwMode="auto">
          <a:xfrm>
            <a:off x="0" y="3944938"/>
            <a:ext cx="9144000" cy="457200"/>
          </a:xfrm>
          <a:prstGeom prst="rect">
            <a:avLst/>
          </a:prstGeom>
          <a:gradFill rotWithShape="1">
            <a:gsLst>
              <a:gs pos="0">
                <a:srgbClr val="00B8FF"/>
              </a:gs>
              <a:gs pos="50000">
                <a:schemeClr val="bg1"/>
              </a:gs>
              <a:gs pos="100000">
                <a:srgbClr val="00B8FF"/>
              </a:gs>
            </a:gsLst>
            <a:lin ang="5400000" scaled="1"/>
          </a:gradFill>
          <a:ln w="9525">
            <a:noFill/>
            <a:miter lim="800000"/>
            <a:headEnd/>
            <a:tailEnd/>
          </a:ln>
          <a:effectLst/>
        </p:spPr>
        <p:txBody>
          <a:bodyPr>
            <a:spAutoFit/>
          </a:bodyPr>
          <a:lstStyle/>
          <a:p>
            <a:pPr>
              <a:buFontTx/>
              <a:buChar char="•"/>
              <a:defRPr/>
            </a:pPr>
            <a:r>
              <a:rPr lang="en-US" dirty="0">
                <a:solidFill>
                  <a:schemeClr val="tx1"/>
                </a:solidFill>
              </a:rPr>
              <a:t> Attacker sends thousands and thousands of SYN packets to the victim</a:t>
            </a:r>
          </a:p>
        </p:txBody>
      </p:sp>
      <p:sp>
        <p:nvSpPr>
          <p:cNvPr id="140298" name="Rectangle 10"/>
          <p:cNvSpPr>
            <a:spLocks noChangeArrowheads="1"/>
          </p:cNvSpPr>
          <p:nvPr/>
        </p:nvSpPr>
        <p:spPr bwMode="auto">
          <a:xfrm>
            <a:off x="0" y="4516438"/>
            <a:ext cx="9144000" cy="457200"/>
          </a:xfrm>
          <a:prstGeom prst="rect">
            <a:avLst/>
          </a:prstGeom>
          <a:gradFill rotWithShape="1">
            <a:gsLst>
              <a:gs pos="0">
                <a:srgbClr val="00B8FF"/>
              </a:gs>
              <a:gs pos="50000">
                <a:schemeClr val="bg1"/>
              </a:gs>
              <a:gs pos="100000">
                <a:srgbClr val="00B8FF"/>
              </a:gs>
            </a:gsLst>
            <a:lin ang="5400000" scaled="1"/>
          </a:gradFill>
          <a:ln w="9525">
            <a:noFill/>
            <a:miter lim="800000"/>
            <a:headEnd/>
            <a:tailEnd/>
          </a:ln>
          <a:effectLst/>
        </p:spPr>
        <p:txBody>
          <a:bodyPr>
            <a:spAutoFit/>
          </a:bodyPr>
          <a:lstStyle/>
          <a:p>
            <a:pPr>
              <a:buFontTx/>
              <a:buChar char="•"/>
              <a:defRPr/>
            </a:pPr>
            <a:r>
              <a:rPr lang="en-US" dirty="0">
                <a:solidFill>
                  <a:schemeClr val="tx1"/>
                </a:solidFill>
              </a:rPr>
              <a:t> Victim is forced to wait for replies that would never come.</a:t>
            </a:r>
          </a:p>
        </p:txBody>
      </p:sp>
      <p:sp>
        <p:nvSpPr>
          <p:cNvPr id="140299" name="Text Box 11"/>
          <p:cNvSpPr txBox="1">
            <a:spLocks noChangeArrowheads="1"/>
          </p:cNvSpPr>
          <p:nvPr/>
        </p:nvSpPr>
        <p:spPr bwMode="auto">
          <a:xfrm>
            <a:off x="0" y="8382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252593"/>
                </a:solidFill>
              </a:rPr>
              <a:t>Exploits basic weakness of TCP/IP Protocol</a:t>
            </a:r>
            <a:endParaRPr lang="en-GB" b="1">
              <a:solidFill>
                <a:srgbClr val="252593"/>
              </a:solidFill>
            </a:endParaRPr>
          </a:p>
        </p:txBody>
      </p:sp>
      <p:sp>
        <p:nvSpPr>
          <p:cNvPr id="140300" name="AutoShape 12">
            <a:hlinkClick r:id="rId3" action="ppaction://hlinkpres?slideindex=30&amp;slidetitle=TCP Connection Management" highlightClick="1"/>
          </p:cNvPr>
          <p:cNvSpPr>
            <a:spLocks noChangeArrowheads="1"/>
          </p:cNvSpPr>
          <p:nvPr/>
        </p:nvSpPr>
        <p:spPr bwMode="auto">
          <a:xfrm>
            <a:off x="7848600" y="3352800"/>
            <a:ext cx="1143000" cy="457200"/>
          </a:xfrm>
          <a:prstGeom prst="actionButtonBlank">
            <a:avLst/>
          </a:prstGeom>
          <a:solidFill>
            <a:srgbClr val="5EED41"/>
          </a:solidFill>
          <a:ln w="9525">
            <a:noFill/>
            <a:miter lim="800000"/>
            <a:headEnd/>
            <a:tailEnd/>
          </a:ln>
          <a:effectLst>
            <a:outerShdw dist="107763" dir="13500000" algn="ctr" rotWithShape="0">
              <a:schemeClr val="bg2">
                <a:alpha val="50000"/>
              </a:schemeClr>
            </a:outerShdw>
          </a:effectLst>
        </p:spPr>
        <p:txBody>
          <a:bodyPr wrap="none" anchor="ctr"/>
          <a:lstStyle/>
          <a:p>
            <a:pPr algn="ctr">
              <a:defRPr/>
            </a:pPr>
            <a:r>
              <a:rPr lang="en-US" dirty="0">
                <a:effectLst>
                  <a:outerShdw blurRad="38100" dist="38100" dir="2700000" algn="tl">
                    <a:srgbClr val="000000"/>
                  </a:outerShdw>
                </a:effectLst>
              </a:rPr>
              <a:t>Recall</a:t>
            </a:r>
          </a:p>
        </p:txBody>
      </p:sp>
      <p:sp>
        <p:nvSpPr>
          <p:cNvPr id="9" name="Rectangle 9"/>
          <p:cNvSpPr>
            <a:spLocks noChangeArrowheads="1"/>
          </p:cNvSpPr>
          <p:nvPr/>
        </p:nvSpPr>
        <p:spPr bwMode="auto">
          <a:xfrm>
            <a:off x="0" y="6002338"/>
            <a:ext cx="9144000" cy="831850"/>
          </a:xfrm>
          <a:prstGeom prst="rect">
            <a:avLst/>
          </a:prstGeom>
          <a:gradFill rotWithShape="1">
            <a:gsLst>
              <a:gs pos="0">
                <a:srgbClr val="00B8FF"/>
              </a:gs>
              <a:gs pos="50000">
                <a:schemeClr val="bg1"/>
              </a:gs>
              <a:gs pos="100000">
                <a:srgbClr val="00B8FF"/>
              </a:gs>
            </a:gsLst>
            <a:lin ang="5400000" scaled="1"/>
          </a:gradFill>
          <a:ln w="9525">
            <a:noFill/>
            <a:miter lim="800000"/>
            <a:headEnd/>
            <a:tailEnd/>
          </a:ln>
          <a:effectLst/>
        </p:spPr>
        <p:txBody>
          <a:bodyPr>
            <a:spAutoFit/>
          </a:bodyPr>
          <a:lstStyle/>
          <a:p>
            <a:pPr>
              <a:buFontTx/>
              <a:buChar char="•"/>
              <a:defRPr/>
            </a:pPr>
            <a:r>
              <a:rPr lang="en-US" dirty="0">
                <a:solidFill>
                  <a:schemeClr val="tx1"/>
                </a:solidFill>
              </a:rPr>
              <a:t> In addition, the access link of the target may get clogged as well, making it unreachable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0299"/>
                                        </p:tgtEl>
                                        <p:attrNameLst>
                                          <p:attrName>style.visibility</p:attrName>
                                        </p:attrNameLst>
                                      </p:cBhvr>
                                      <p:to>
                                        <p:strVal val="visible"/>
                                      </p:to>
                                    </p:set>
                                    <p:anim calcmode="lin" valueType="num">
                                      <p:cBhvr>
                                        <p:cTn id="7" dur="500" fill="hold"/>
                                        <p:tgtEl>
                                          <p:spTgt spid="140299"/>
                                        </p:tgtEl>
                                        <p:attrNameLst>
                                          <p:attrName>ppt_w</p:attrName>
                                        </p:attrNameLst>
                                      </p:cBhvr>
                                      <p:tavLst>
                                        <p:tav tm="0">
                                          <p:val>
                                            <p:fltVal val="0"/>
                                          </p:val>
                                        </p:tav>
                                        <p:tav tm="100000">
                                          <p:val>
                                            <p:strVal val="#ppt_w"/>
                                          </p:val>
                                        </p:tav>
                                      </p:tavLst>
                                    </p:anim>
                                    <p:anim calcmode="lin" valueType="num">
                                      <p:cBhvr>
                                        <p:cTn id="8" dur="500" fill="hold"/>
                                        <p:tgtEl>
                                          <p:spTgt spid="140299"/>
                                        </p:tgtEl>
                                        <p:attrNameLst>
                                          <p:attrName>ppt_h</p:attrName>
                                        </p:attrNameLst>
                                      </p:cBhvr>
                                      <p:tavLst>
                                        <p:tav tm="0">
                                          <p:val>
                                            <p:fltVal val="0"/>
                                          </p:val>
                                        </p:tav>
                                        <p:tav tm="100000">
                                          <p:val>
                                            <p:strVal val="#ppt_h"/>
                                          </p:val>
                                        </p:tav>
                                      </p:tavLst>
                                    </p:anim>
                                    <p:animEffect transition="in" filter="fade">
                                      <p:cBhvr>
                                        <p:cTn id="9" dur="500"/>
                                        <p:tgtEl>
                                          <p:spTgt spid="140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9"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4648200"/>
            <a:ext cx="7770813" cy="1143000"/>
          </a:xfrm>
          <a:solidFill>
            <a:schemeClr val="bg1">
              <a:lumMod val="75000"/>
            </a:schemeClr>
          </a:solidFill>
          <a:ln>
            <a:solidFill>
              <a:srgbClr val="00B0F0"/>
            </a:solidFill>
          </a:ln>
        </p:spPr>
        <p:txBody>
          <a:bodyPr/>
          <a:lstStyle/>
          <a:p>
            <a:r>
              <a:rPr lang="en-NZ" dirty="0" smtClean="0">
                <a:latin typeface="Arial" pitchFamily="34" charset="0"/>
                <a:cs typeface="Arial" pitchFamily="34" charset="0"/>
              </a:rPr>
              <a:t>We shall cover this when we discuss the Network Layer</a:t>
            </a:r>
            <a:endParaRPr lang="en-NZ" dirty="0">
              <a:latin typeface="Arial" pitchFamily="34" charset="0"/>
              <a:cs typeface="Arial" pitchFamily="34" charset="0"/>
            </a:endParaRPr>
          </a:p>
        </p:txBody>
      </p:sp>
      <p:sp>
        <p:nvSpPr>
          <p:cNvPr id="4" name="Snip Diagonal Corner Rectangle 3"/>
          <p:cNvSpPr/>
          <p:nvPr/>
        </p:nvSpPr>
        <p:spPr>
          <a:xfrm>
            <a:off x="2086635" y="3008596"/>
            <a:ext cx="5152365"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 </a:t>
            </a:r>
            <a:r>
              <a:rPr lang="en-NZ" sz="44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Layer-Related Topics</a:t>
            </a:r>
            <a:endParaRPr lang="en-NZ" sz="4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Snip Diagonal Corner Rectangle 4"/>
          <p:cNvSpPr/>
          <p:nvPr/>
        </p:nvSpPr>
        <p:spPr>
          <a:xfrm>
            <a:off x="1973567" y="2160986"/>
            <a:ext cx="5073983"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 Security</a:t>
            </a:r>
          </a:p>
        </p:txBody>
      </p:sp>
    </p:spTree>
    <p:extLst>
      <p:ext uri="{BB962C8B-B14F-4D97-AF65-F5344CB8AC3E}">
        <p14:creationId xmlns:p14="http://schemas.microsoft.com/office/powerpoint/2010/main" val="396905082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0"/>
            <a:ext cx="9144000" cy="914400"/>
          </a:xfrm>
          <a:gradFill rotWithShape="0">
            <a:gsLst>
              <a:gs pos="0">
                <a:srgbClr val="FFF200"/>
              </a:gs>
              <a:gs pos="45000">
                <a:srgbClr val="FF7A00"/>
              </a:gs>
              <a:gs pos="70000">
                <a:srgbClr val="FF0300"/>
              </a:gs>
              <a:gs pos="100000">
                <a:srgbClr val="4D0808"/>
              </a:gs>
            </a:gsLst>
            <a:path path="shape">
              <a:fillToRect l="50000" t="50000" r="50000" b="50000"/>
            </a:path>
          </a:gradFill>
        </p:spPr>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u="none" smtClean="0">
                <a:solidFill>
                  <a:schemeClr val="bg1"/>
                </a:solidFill>
                <a:latin typeface="Arial" charset="0"/>
              </a:rPr>
              <a:t>Firewall</a:t>
            </a:r>
          </a:p>
        </p:txBody>
      </p:sp>
      <p:sp>
        <p:nvSpPr>
          <p:cNvPr id="187395" name="Text Box 3"/>
          <p:cNvSpPr txBox="1">
            <a:spLocks noChangeArrowheads="1"/>
          </p:cNvSpPr>
          <p:nvPr/>
        </p:nvSpPr>
        <p:spPr bwMode="auto">
          <a:xfrm>
            <a:off x="0" y="8382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3333CC"/>
                </a:solidFill>
              </a:rPr>
              <a:t>Uses a combination of hardware and software components</a:t>
            </a:r>
            <a:endParaRPr lang="en-GB" b="1">
              <a:solidFill>
                <a:srgbClr val="3333CC"/>
              </a:solidFill>
            </a:endParaRPr>
          </a:p>
        </p:txBody>
      </p:sp>
      <p:sp>
        <p:nvSpPr>
          <p:cNvPr id="13316" name="Rectangle 7"/>
          <p:cNvSpPr>
            <a:spLocks noChangeArrowheads="1"/>
          </p:cNvSpPr>
          <p:nvPr/>
        </p:nvSpPr>
        <p:spPr bwMode="auto">
          <a:xfrm>
            <a:off x="0" y="1676400"/>
            <a:ext cx="6934200" cy="7620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US" altLang="en-US" sz="2000">
                <a:solidFill>
                  <a:srgbClr val="3333CC"/>
                </a:solidFill>
                <a:latin typeface="Arial" charset="0"/>
              </a:rPr>
              <a:t>isolates organization's internal net from larger Internet, allowing some packets to pass, blocking others.</a:t>
            </a:r>
          </a:p>
        </p:txBody>
      </p:sp>
      <p:sp>
        <p:nvSpPr>
          <p:cNvPr id="13317" name="Freeform 9"/>
          <p:cNvSpPr>
            <a:spLocks noChangeArrowheads="1"/>
          </p:cNvSpPr>
          <p:nvPr/>
        </p:nvSpPr>
        <p:spPr bwMode="auto">
          <a:xfrm>
            <a:off x="2184400" y="3546475"/>
            <a:ext cx="2995613" cy="2262188"/>
          </a:xfrm>
          <a:custGeom>
            <a:avLst/>
            <a:gdLst>
              <a:gd name="T0" fmla="*/ 2147483647 w 8319"/>
              <a:gd name="T1" fmla="*/ 2147483647 h 6282"/>
              <a:gd name="T2" fmla="*/ 2147483647 w 8319"/>
              <a:gd name="T3" fmla="*/ 2147483647 h 6282"/>
              <a:gd name="T4" fmla="*/ 2147483647 w 8319"/>
              <a:gd name="T5" fmla="*/ 2147483647 h 6282"/>
              <a:gd name="T6" fmla="*/ 2147483647 w 8319"/>
              <a:gd name="T7" fmla="*/ 2147483647 h 6282"/>
              <a:gd name="T8" fmla="*/ 2147483647 w 8319"/>
              <a:gd name="T9" fmla="*/ 2147483647 h 6282"/>
              <a:gd name="T10" fmla="*/ 2147483647 w 8319"/>
              <a:gd name="T11" fmla="*/ 2147483647 h 6282"/>
              <a:gd name="T12" fmla="*/ 2147483647 w 8319"/>
              <a:gd name="T13" fmla="*/ 2147483647 h 6282"/>
              <a:gd name="T14" fmla="*/ 2147483647 w 8319"/>
              <a:gd name="T15" fmla="*/ 2147483647 h 6282"/>
              <a:gd name="T16" fmla="*/ 2147483647 w 8319"/>
              <a:gd name="T17" fmla="*/ 2147483647 h 6282"/>
              <a:gd name="T18" fmla="*/ 2147483647 w 8319"/>
              <a:gd name="T19" fmla="*/ 2147483647 h 6282"/>
              <a:gd name="T20" fmla="*/ 2147483647 w 8319"/>
              <a:gd name="T21" fmla="*/ 2147483647 h 6282"/>
              <a:gd name="T22" fmla="*/ 2147483647 w 8319"/>
              <a:gd name="T23" fmla="*/ 2147483647 h 62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319"/>
              <a:gd name="T37" fmla="*/ 0 h 6282"/>
              <a:gd name="T38" fmla="*/ 8319 w 8319"/>
              <a:gd name="T39" fmla="*/ 6282 h 62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319" h="6282">
                <a:moveTo>
                  <a:pt x="104" y="2463"/>
                </a:moveTo>
                <a:cubicBezTo>
                  <a:pt x="54" y="1840"/>
                  <a:pt x="0" y="573"/>
                  <a:pt x="408" y="286"/>
                </a:cubicBezTo>
                <a:cubicBezTo>
                  <a:pt x="817" y="0"/>
                  <a:pt x="1842" y="725"/>
                  <a:pt x="2559" y="740"/>
                </a:cubicBezTo>
                <a:cubicBezTo>
                  <a:pt x="3276" y="755"/>
                  <a:pt x="3837" y="245"/>
                  <a:pt x="4710" y="377"/>
                </a:cubicBezTo>
                <a:cubicBezTo>
                  <a:pt x="5583" y="509"/>
                  <a:pt x="7273" y="876"/>
                  <a:pt x="7796" y="1534"/>
                </a:cubicBezTo>
                <a:cubicBezTo>
                  <a:pt x="8318" y="2191"/>
                  <a:pt x="8115" y="3570"/>
                  <a:pt x="7842" y="4323"/>
                </a:cubicBezTo>
                <a:cubicBezTo>
                  <a:pt x="7569" y="5075"/>
                  <a:pt x="6938" y="5811"/>
                  <a:pt x="6159" y="6046"/>
                </a:cubicBezTo>
                <a:cubicBezTo>
                  <a:pt x="5380" y="6281"/>
                  <a:pt x="3868" y="5937"/>
                  <a:pt x="3167" y="5729"/>
                </a:cubicBezTo>
                <a:cubicBezTo>
                  <a:pt x="2465" y="5521"/>
                  <a:pt x="2360" y="5082"/>
                  <a:pt x="1951" y="4799"/>
                </a:cubicBezTo>
                <a:cubicBezTo>
                  <a:pt x="1541" y="4516"/>
                  <a:pt x="1020" y="4417"/>
                  <a:pt x="712" y="4028"/>
                </a:cubicBezTo>
                <a:cubicBezTo>
                  <a:pt x="404" y="3638"/>
                  <a:pt x="96" y="3095"/>
                  <a:pt x="104" y="2463"/>
                </a:cubicBez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pic>
        <p:nvPicPr>
          <p:cNvPr id="1331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0288" y="3697288"/>
            <a:ext cx="41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Line 11"/>
          <p:cNvSpPr>
            <a:spLocks noChangeShapeType="1"/>
          </p:cNvSpPr>
          <p:nvPr/>
        </p:nvSpPr>
        <p:spPr bwMode="auto">
          <a:xfrm flipV="1">
            <a:off x="2708275" y="3946525"/>
            <a:ext cx="73025" cy="1111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pic>
        <p:nvPicPr>
          <p:cNvPr id="13320"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0288" y="4303713"/>
            <a:ext cx="41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Line 13"/>
          <p:cNvSpPr>
            <a:spLocks noChangeShapeType="1"/>
          </p:cNvSpPr>
          <p:nvPr/>
        </p:nvSpPr>
        <p:spPr bwMode="auto">
          <a:xfrm flipV="1">
            <a:off x="2708275" y="4557713"/>
            <a:ext cx="73025" cy="4762"/>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22" name="Line 14"/>
          <p:cNvSpPr>
            <a:spLocks noChangeShapeType="1"/>
          </p:cNvSpPr>
          <p:nvPr/>
        </p:nvSpPr>
        <p:spPr bwMode="auto">
          <a:xfrm>
            <a:off x="2776538" y="3946525"/>
            <a:ext cx="1587" cy="611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pic>
        <p:nvPicPr>
          <p:cNvPr id="13323"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3413" y="4725988"/>
            <a:ext cx="4206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875" y="4714875"/>
            <a:ext cx="41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Line 17"/>
          <p:cNvSpPr>
            <a:spLocks noChangeShapeType="1"/>
          </p:cNvSpPr>
          <p:nvPr/>
        </p:nvSpPr>
        <p:spPr bwMode="auto">
          <a:xfrm flipV="1">
            <a:off x="3429000" y="4668838"/>
            <a:ext cx="1588" cy="65087"/>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26" name="Line 18"/>
          <p:cNvSpPr>
            <a:spLocks noChangeShapeType="1"/>
          </p:cNvSpPr>
          <p:nvPr/>
        </p:nvSpPr>
        <p:spPr bwMode="auto">
          <a:xfrm flipV="1">
            <a:off x="2801938" y="4657725"/>
            <a:ext cx="1587" cy="6826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27" name="Line 19"/>
          <p:cNvSpPr>
            <a:spLocks noChangeShapeType="1"/>
          </p:cNvSpPr>
          <p:nvPr/>
        </p:nvSpPr>
        <p:spPr bwMode="auto">
          <a:xfrm flipH="1">
            <a:off x="2800350" y="4665663"/>
            <a:ext cx="635000" cy="1587"/>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28" name="Line 20"/>
          <p:cNvSpPr>
            <a:spLocks noChangeShapeType="1"/>
          </p:cNvSpPr>
          <p:nvPr/>
        </p:nvSpPr>
        <p:spPr bwMode="auto">
          <a:xfrm flipV="1">
            <a:off x="2782888" y="4283075"/>
            <a:ext cx="93662" cy="635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29" name="Line 21"/>
          <p:cNvSpPr>
            <a:spLocks noChangeShapeType="1"/>
          </p:cNvSpPr>
          <p:nvPr/>
        </p:nvSpPr>
        <p:spPr bwMode="auto">
          <a:xfrm>
            <a:off x="3260725" y="4414838"/>
            <a:ext cx="433388" cy="30956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30" name="Line 22"/>
          <p:cNvSpPr>
            <a:spLocks noChangeShapeType="1"/>
          </p:cNvSpPr>
          <p:nvPr/>
        </p:nvSpPr>
        <p:spPr bwMode="auto">
          <a:xfrm flipH="1">
            <a:off x="4186238" y="4327525"/>
            <a:ext cx="284162" cy="398463"/>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31" name="Line 23"/>
          <p:cNvSpPr>
            <a:spLocks noChangeShapeType="1"/>
          </p:cNvSpPr>
          <p:nvPr/>
        </p:nvSpPr>
        <p:spPr bwMode="auto">
          <a:xfrm>
            <a:off x="3970338" y="4827588"/>
            <a:ext cx="1587" cy="23336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nvGrpSpPr>
          <p:cNvPr id="13332" name="Group 24"/>
          <p:cNvGrpSpPr>
            <a:grpSpLocks/>
          </p:cNvGrpSpPr>
          <p:nvPr/>
        </p:nvGrpSpPr>
        <p:grpSpPr bwMode="auto">
          <a:xfrm>
            <a:off x="3822700" y="3527425"/>
            <a:ext cx="304800" cy="581025"/>
            <a:chOff x="4058" y="949"/>
            <a:chExt cx="192" cy="366"/>
          </a:xfrm>
        </p:grpSpPr>
        <p:sp>
          <p:nvSpPr>
            <p:cNvPr id="13415" name="Freeform 25"/>
            <p:cNvSpPr>
              <a:spLocks noChangeArrowheads="1"/>
            </p:cNvSpPr>
            <p:nvPr/>
          </p:nvSpPr>
          <p:spPr bwMode="auto">
            <a:xfrm>
              <a:off x="4058" y="1231"/>
              <a:ext cx="193" cy="85"/>
            </a:xfrm>
            <a:custGeom>
              <a:avLst/>
              <a:gdLst>
                <a:gd name="T0" fmla="*/ 0 w 849"/>
                <a:gd name="T1" fmla="*/ 0 h 375"/>
                <a:gd name="T2" fmla="*/ 0 w 849"/>
                <a:gd name="T3" fmla="*/ 0 h 375"/>
                <a:gd name="T4" fmla="*/ 0 w 849"/>
                <a:gd name="T5" fmla="*/ 0 h 375"/>
                <a:gd name="T6" fmla="*/ 0 w 849"/>
                <a:gd name="T7" fmla="*/ 0 h 375"/>
                <a:gd name="T8" fmla="*/ 0 w 849"/>
                <a:gd name="T9" fmla="*/ 0 h 375"/>
                <a:gd name="T10" fmla="*/ 0 60000 65536"/>
                <a:gd name="T11" fmla="*/ 0 60000 65536"/>
                <a:gd name="T12" fmla="*/ 0 60000 65536"/>
                <a:gd name="T13" fmla="*/ 0 60000 65536"/>
                <a:gd name="T14" fmla="*/ 0 60000 65536"/>
                <a:gd name="T15" fmla="*/ 0 w 849"/>
                <a:gd name="T16" fmla="*/ 0 h 375"/>
                <a:gd name="T17" fmla="*/ 849 w 849"/>
                <a:gd name="T18" fmla="*/ 375 h 375"/>
              </a:gdLst>
              <a:ahLst/>
              <a:cxnLst>
                <a:cxn ang="T10">
                  <a:pos x="T0" y="T1"/>
                </a:cxn>
                <a:cxn ang="T11">
                  <a:pos x="T2" y="T3"/>
                </a:cxn>
                <a:cxn ang="T12">
                  <a:pos x="T4" y="T5"/>
                </a:cxn>
                <a:cxn ang="T13">
                  <a:pos x="T6" y="T7"/>
                </a:cxn>
                <a:cxn ang="T14">
                  <a:pos x="T8" y="T9"/>
                </a:cxn>
              </a:cxnLst>
              <a:rect l="T15" t="T16" r="T17" b="T18"/>
              <a:pathLst>
                <a:path w="849" h="375">
                  <a:moveTo>
                    <a:pt x="327" y="0"/>
                  </a:moveTo>
                  <a:lnTo>
                    <a:pt x="848" y="0"/>
                  </a:lnTo>
                  <a:lnTo>
                    <a:pt x="521" y="374"/>
                  </a:lnTo>
                  <a:lnTo>
                    <a:pt x="0" y="374"/>
                  </a:lnTo>
                  <a:lnTo>
                    <a:pt x="327" y="0"/>
                  </a:lnTo>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13416" name="AutoShape 26"/>
            <p:cNvSpPr>
              <a:spLocks noChangeArrowheads="1"/>
            </p:cNvSpPr>
            <p:nvPr/>
          </p:nvSpPr>
          <p:spPr bwMode="auto">
            <a:xfrm>
              <a:off x="4155" y="952"/>
              <a:ext cx="89" cy="282"/>
            </a:xfrm>
            <a:prstGeom prst="roundRect">
              <a:avLst>
                <a:gd name="adj" fmla="val 1134"/>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417" name="AutoShape 27"/>
            <p:cNvSpPr>
              <a:spLocks noChangeArrowheads="1"/>
            </p:cNvSpPr>
            <p:nvPr/>
          </p:nvSpPr>
          <p:spPr bwMode="auto">
            <a:xfrm>
              <a:off x="4059" y="1031"/>
              <a:ext cx="122" cy="282"/>
            </a:xfrm>
            <a:prstGeom prst="roundRect">
              <a:avLst>
                <a:gd name="adj" fmla="val 819"/>
              </a:avLst>
            </a:prstGeom>
            <a:solidFill>
              <a:srgbClr val="33CC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418" name="Freeform 28"/>
            <p:cNvSpPr>
              <a:spLocks noChangeArrowheads="1"/>
            </p:cNvSpPr>
            <p:nvPr/>
          </p:nvSpPr>
          <p:spPr bwMode="auto">
            <a:xfrm>
              <a:off x="4058" y="949"/>
              <a:ext cx="193" cy="85"/>
            </a:xfrm>
            <a:custGeom>
              <a:avLst/>
              <a:gdLst>
                <a:gd name="T0" fmla="*/ 0 w 849"/>
                <a:gd name="T1" fmla="*/ 0 h 376"/>
                <a:gd name="T2" fmla="*/ 0 w 849"/>
                <a:gd name="T3" fmla="*/ 0 h 376"/>
                <a:gd name="T4" fmla="*/ 0 w 849"/>
                <a:gd name="T5" fmla="*/ 0 h 376"/>
                <a:gd name="T6" fmla="*/ 0 w 849"/>
                <a:gd name="T7" fmla="*/ 0 h 376"/>
                <a:gd name="T8" fmla="*/ 0 w 849"/>
                <a:gd name="T9" fmla="*/ 0 h 376"/>
                <a:gd name="T10" fmla="*/ 0 60000 65536"/>
                <a:gd name="T11" fmla="*/ 0 60000 65536"/>
                <a:gd name="T12" fmla="*/ 0 60000 65536"/>
                <a:gd name="T13" fmla="*/ 0 60000 65536"/>
                <a:gd name="T14" fmla="*/ 0 60000 65536"/>
                <a:gd name="T15" fmla="*/ 0 w 849"/>
                <a:gd name="T16" fmla="*/ 0 h 376"/>
                <a:gd name="T17" fmla="*/ 849 w 849"/>
                <a:gd name="T18" fmla="*/ 376 h 376"/>
              </a:gdLst>
              <a:ahLst/>
              <a:cxnLst>
                <a:cxn ang="T10">
                  <a:pos x="T0" y="T1"/>
                </a:cxn>
                <a:cxn ang="T11">
                  <a:pos x="T2" y="T3"/>
                </a:cxn>
                <a:cxn ang="T12">
                  <a:pos x="T4" y="T5"/>
                </a:cxn>
                <a:cxn ang="T13">
                  <a:pos x="T6" y="T7"/>
                </a:cxn>
                <a:cxn ang="T14">
                  <a:pos x="T8" y="T9"/>
                </a:cxn>
              </a:cxnLst>
              <a:rect l="T15" t="T16" r="T17" b="T18"/>
              <a:pathLst>
                <a:path w="849" h="376">
                  <a:moveTo>
                    <a:pt x="327" y="0"/>
                  </a:moveTo>
                  <a:lnTo>
                    <a:pt x="848" y="0"/>
                  </a:lnTo>
                  <a:lnTo>
                    <a:pt x="521" y="375"/>
                  </a:lnTo>
                  <a:lnTo>
                    <a:pt x="0" y="375"/>
                  </a:lnTo>
                  <a:lnTo>
                    <a:pt x="327" y="0"/>
                  </a:lnTo>
                </a:path>
              </a:pathLst>
            </a:custGeom>
            <a:solidFill>
              <a:srgbClr val="33CCCC"/>
            </a:solidFill>
            <a:ln w="9360">
              <a:solidFill>
                <a:srgbClr val="000000"/>
              </a:solidFill>
              <a:round/>
              <a:headEnd/>
              <a:tailEnd/>
            </a:ln>
          </p:spPr>
          <p:txBody>
            <a:bodyPr wrap="none" anchor="ctr"/>
            <a:lstStyle/>
            <a:p>
              <a:endParaRPr lang="en-NZ"/>
            </a:p>
          </p:txBody>
        </p:sp>
        <p:sp>
          <p:nvSpPr>
            <p:cNvPr id="13419" name="Line 29"/>
            <p:cNvSpPr>
              <a:spLocks noChangeShapeType="1"/>
            </p:cNvSpPr>
            <p:nvPr/>
          </p:nvSpPr>
          <p:spPr bwMode="auto">
            <a:xfrm>
              <a:off x="4250" y="955"/>
              <a:ext cx="1" cy="276"/>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420" name="Line 30"/>
            <p:cNvSpPr>
              <a:spLocks noChangeShapeType="1"/>
            </p:cNvSpPr>
            <p:nvPr/>
          </p:nvSpPr>
          <p:spPr bwMode="auto">
            <a:xfrm flipH="1">
              <a:off x="4180" y="1231"/>
              <a:ext cx="71" cy="8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421" name="AutoShape 31"/>
            <p:cNvSpPr>
              <a:spLocks noChangeArrowheads="1"/>
            </p:cNvSpPr>
            <p:nvPr/>
          </p:nvSpPr>
          <p:spPr bwMode="auto">
            <a:xfrm>
              <a:off x="4074" y="1069"/>
              <a:ext cx="81" cy="162"/>
            </a:xfrm>
            <a:prstGeom prst="roundRect">
              <a:avLst>
                <a:gd name="adj" fmla="val 1250"/>
              </a:avLst>
            </a:prstGeom>
            <a:solidFill>
              <a:srgbClr val="3333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422" name="AutoShape 32"/>
            <p:cNvSpPr>
              <a:spLocks noChangeArrowheads="1"/>
            </p:cNvSpPr>
            <p:nvPr/>
          </p:nvSpPr>
          <p:spPr bwMode="auto">
            <a:xfrm>
              <a:off x="4086" y="1117"/>
              <a:ext cx="61" cy="58"/>
            </a:xfrm>
            <a:prstGeom prst="roundRect">
              <a:avLst>
                <a:gd name="adj" fmla="val 1722"/>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grpSp>
        <p:nvGrpSpPr>
          <p:cNvPr id="13333" name="Group 33"/>
          <p:cNvGrpSpPr>
            <a:grpSpLocks/>
          </p:cNvGrpSpPr>
          <p:nvPr/>
        </p:nvGrpSpPr>
        <p:grpSpPr bwMode="auto">
          <a:xfrm>
            <a:off x="4759325" y="4683125"/>
            <a:ext cx="207963" cy="415925"/>
            <a:chOff x="4648" y="1677"/>
            <a:chExt cx="131" cy="262"/>
          </a:xfrm>
        </p:grpSpPr>
        <p:sp>
          <p:nvSpPr>
            <p:cNvPr id="13407" name="Freeform 34"/>
            <p:cNvSpPr>
              <a:spLocks noChangeArrowheads="1"/>
            </p:cNvSpPr>
            <p:nvPr/>
          </p:nvSpPr>
          <p:spPr bwMode="auto">
            <a:xfrm>
              <a:off x="4648" y="1879"/>
              <a:ext cx="132" cy="61"/>
            </a:xfrm>
            <a:custGeom>
              <a:avLst/>
              <a:gdLst>
                <a:gd name="T0" fmla="*/ 0 w 582"/>
                <a:gd name="T1" fmla="*/ 0 h 270"/>
                <a:gd name="T2" fmla="*/ 0 w 582"/>
                <a:gd name="T3" fmla="*/ 0 h 270"/>
                <a:gd name="T4" fmla="*/ 0 w 582"/>
                <a:gd name="T5" fmla="*/ 0 h 270"/>
                <a:gd name="T6" fmla="*/ 0 w 582"/>
                <a:gd name="T7" fmla="*/ 0 h 270"/>
                <a:gd name="T8" fmla="*/ 0 w 582"/>
                <a:gd name="T9" fmla="*/ 0 h 270"/>
                <a:gd name="T10" fmla="*/ 0 60000 65536"/>
                <a:gd name="T11" fmla="*/ 0 60000 65536"/>
                <a:gd name="T12" fmla="*/ 0 60000 65536"/>
                <a:gd name="T13" fmla="*/ 0 60000 65536"/>
                <a:gd name="T14" fmla="*/ 0 60000 65536"/>
                <a:gd name="T15" fmla="*/ 0 w 582"/>
                <a:gd name="T16" fmla="*/ 0 h 270"/>
                <a:gd name="T17" fmla="*/ 582 w 582"/>
                <a:gd name="T18" fmla="*/ 270 h 270"/>
              </a:gdLst>
              <a:ahLst/>
              <a:cxnLst>
                <a:cxn ang="T10">
                  <a:pos x="T0" y="T1"/>
                </a:cxn>
                <a:cxn ang="T11">
                  <a:pos x="T2" y="T3"/>
                </a:cxn>
                <a:cxn ang="T12">
                  <a:pos x="T4" y="T5"/>
                </a:cxn>
                <a:cxn ang="T13">
                  <a:pos x="T6" y="T7"/>
                </a:cxn>
                <a:cxn ang="T14">
                  <a:pos x="T8" y="T9"/>
                </a:cxn>
              </a:cxnLst>
              <a:rect l="T15" t="T16" r="T17" b="T18"/>
              <a:pathLst>
                <a:path w="582" h="270">
                  <a:moveTo>
                    <a:pt x="224" y="0"/>
                  </a:moveTo>
                  <a:lnTo>
                    <a:pt x="581" y="0"/>
                  </a:lnTo>
                  <a:lnTo>
                    <a:pt x="357" y="269"/>
                  </a:lnTo>
                  <a:lnTo>
                    <a:pt x="0" y="269"/>
                  </a:lnTo>
                  <a:lnTo>
                    <a:pt x="224" y="0"/>
                  </a:lnTo>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13408" name="AutoShape 35"/>
            <p:cNvSpPr>
              <a:spLocks noChangeArrowheads="1"/>
            </p:cNvSpPr>
            <p:nvPr/>
          </p:nvSpPr>
          <p:spPr bwMode="auto">
            <a:xfrm>
              <a:off x="4715" y="1679"/>
              <a:ext cx="61" cy="202"/>
            </a:xfrm>
            <a:prstGeom prst="roundRect">
              <a:avLst>
                <a:gd name="adj" fmla="val 1667"/>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409" name="AutoShape 36"/>
            <p:cNvSpPr>
              <a:spLocks noChangeArrowheads="1"/>
            </p:cNvSpPr>
            <p:nvPr/>
          </p:nvSpPr>
          <p:spPr bwMode="auto">
            <a:xfrm>
              <a:off x="4648" y="1736"/>
              <a:ext cx="84" cy="203"/>
            </a:xfrm>
            <a:prstGeom prst="roundRect">
              <a:avLst>
                <a:gd name="adj" fmla="val 1190"/>
              </a:avLst>
            </a:prstGeom>
            <a:solidFill>
              <a:srgbClr val="33CC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410" name="Freeform 37"/>
            <p:cNvSpPr>
              <a:spLocks noChangeArrowheads="1"/>
            </p:cNvSpPr>
            <p:nvPr/>
          </p:nvSpPr>
          <p:spPr bwMode="auto">
            <a:xfrm>
              <a:off x="4648" y="1677"/>
              <a:ext cx="132" cy="61"/>
            </a:xfrm>
            <a:custGeom>
              <a:avLst/>
              <a:gdLst>
                <a:gd name="T0" fmla="*/ 0 w 582"/>
                <a:gd name="T1" fmla="*/ 0 h 270"/>
                <a:gd name="T2" fmla="*/ 0 w 582"/>
                <a:gd name="T3" fmla="*/ 0 h 270"/>
                <a:gd name="T4" fmla="*/ 0 w 582"/>
                <a:gd name="T5" fmla="*/ 0 h 270"/>
                <a:gd name="T6" fmla="*/ 0 w 582"/>
                <a:gd name="T7" fmla="*/ 0 h 270"/>
                <a:gd name="T8" fmla="*/ 0 w 582"/>
                <a:gd name="T9" fmla="*/ 0 h 270"/>
                <a:gd name="T10" fmla="*/ 0 60000 65536"/>
                <a:gd name="T11" fmla="*/ 0 60000 65536"/>
                <a:gd name="T12" fmla="*/ 0 60000 65536"/>
                <a:gd name="T13" fmla="*/ 0 60000 65536"/>
                <a:gd name="T14" fmla="*/ 0 60000 65536"/>
                <a:gd name="T15" fmla="*/ 0 w 582"/>
                <a:gd name="T16" fmla="*/ 0 h 270"/>
                <a:gd name="T17" fmla="*/ 582 w 582"/>
                <a:gd name="T18" fmla="*/ 270 h 270"/>
              </a:gdLst>
              <a:ahLst/>
              <a:cxnLst>
                <a:cxn ang="T10">
                  <a:pos x="T0" y="T1"/>
                </a:cxn>
                <a:cxn ang="T11">
                  <a:pos x="T2" y="T3"/>
                </a:cxn>
                <a:cxn ang="T12">
                  <a:pos x="T4" y="T5"/>
                </a:cxn>
                <a:cxn ang="T13">
                  <a:pos x="T6" y="T7"/>
                </a:cxn>
                <a:cxn ang="T14">
                  <a:pos x="T8" y="T9"/>
                </a:cxn>
              </a:cxnLst>
              <a:rect l="T15" t="T16" r="T17" b="T18"/>
              <a:pathLst>
                <a:path w="582" h="270">
                  <a:moveTo>
                    <a:pt x="224" y="0"/>
                  </a:moveTo>
                  <a:lnTo>
                    <a:pt x="581" y="0"/>
                  </a:lnTo>
                  <a:lnTo>
                    <a:pt x="357" y="269"/>
                  </a:lnTo>
                  <a:lnTo>
                    <a:pt x="0" y="269"/>
                  </a:lnTo>
                  <a:lnTo>
                    <a:pt x="224" y="0"/>
                  </a:lnTo>
                </a:path>
              </a:pathLst>
            </a:custGeom>
            <a:solidFill>
              <a:srgbClr val="33CCCC"/>
            </a:solidFill>
            <a:ln w="9360">
              <a:solidFill>
                <a:srgbClr val="000000"/>
              </a:solidFill>
              <a:round/>
              <a:headEnd/>
              <a:tailEnd/>
            </a:ln>
          </p:spPr>
          <p:txBody>
            <a:bodyPr wrap="none" anchor="ctr"/>
            <a:lstStyle/>
            <a:p>
              <a:endParaRPr lang="en-NZ"/>
            </a:p>
          </p:txBody>
        </p:sp>
        <p:sp>
          <p:nvSpPr>
            <p:cNvPr id="13411" name="Line 38"/>
            <p:cNvSpPr>
              <a:spLocks noChangeShapeType="1"/>
            </p:cNvSpPr>
            <p:nvPr/>
          </p:nvSpPr>
          <p:spPr bwMode="auto">
            <a:xfrm>
              <a:off x="4779" y="1682"/>
              <a:ext cx="1" cy="19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412" name="Line 39"/>
            <p:cNvSpPr>
              <a:spLocks noChangeShapeType="1"/>
            </p:cNvSpPr>
            <p:nvPr/>
          </p:nvSpPr>
          <p:spPr bwMode="auto">
            <a:xfrm flipH="1">
              <a:off x="4731" y="1879"/>
              <a:ext cx="49" cy="59"/>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413" name="AutoShape 40"/>
            <p:cNvSpPr>
              <a:spLocks noChangeArrowheads="1"/>
            </p:cNvSpPr>
            <p:nvPr/>
          </p:nvSpPr>
          <p:spPr bwMode="auto">
            <a:xfrm>
              <a:off x="4659" y="1763"/>
              <a:ext cx="56" cy="117"/>
            </a:xfrm>
            <a:prstGeom prst="roundRect">
              <a:avLst>
                <a:gd name="adj" fmla="val 1782"/>
              </a:avLst>
            </a:prstGeom>
            <a:solidFill>
              <a:srgbClr val="3333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414" name="AutoShape 41"/>
            <p:cNvSpPr>
              <a:spLocks noChangeArrowheads="1"/>
            </p:cNvSpPr>
            <p:nvPr/>
          </p:nvSpPr>
          <p:spPr bwMode="auto">
            <a:xfrm>
              <a:off x="4667" y="1798"/>
              <a:ext cx="42" cy="41"/>
            </a:xfrm>
            <a:prstGeom prst="roundRect">
              <a:avLst>
                <a:gd name="adj" fmla="val 25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sp>
        <p:nvSpPr>
          <p:cNvPr id="13334" name="Line 42"/>
          <p:cNvSpPr>
            <a:spLocks noChangeShapeType="1"/>
          </p:cNvSpPr>
          <p:nvPr/>
        </p:nvSpPr>
        <p:spPr bwMode="auto">
          <a:xfrm flipV="1">
            <a:off x="4200525" y="4025900"/>
            <a:ext cx="1588" cy="233363"/>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35" name="Line 43"/>
          <p:cNvSpPr>
            <a:spLocks noChangeShapeType="1"/>
          </p:cNvSpPr>
          <p:nvPr/>
        </p:nvSpPr>
        <p:spPr bwMode="auto">
          <a:xfrm flipV="1">
            <a:off x="4044950" y="4065588"/>
            <a:ext cx="161925" cy="9525"/>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36" name="Line 44"/>
          <p:cNvSpPr>
            <a:spLocks noChangeShapeType="1"/>
          </p:cNvSpPr>
          <p:nvPr/>
        </p:nvSpPr>
        <p:spPr bwMode="auto">
          <a:xfrm>
            <a:off x="4214813" y="4203700"/>
            <a:ext cx="88900" cy="15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37" name="Line 45"/>
          <p:cNvSpPr>
            <a:spLocks noChangeShapeType="1"/>
          </p:cNvSpPr>
          <p:nvPr/>
        </p:nvSpPr>
        <p:spPr bwMode="auto">
          <a:xfrm flipH="1">
            <a:off x="4575175" y="3729038"/>
            <a:ext cx="271463" cy="36671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nvGrpSpPr>
          <p:cNvPr id="13338" name="Group 46"/>
          <p:cNvGrpSpPr>
            <a:grpSpLocks/>
          </p:cNvGrpSpPr>
          <p:nvPr/>
        </p:nvGrpSpPr>
        <p:grpSpPr bwMode="auto">
          <a:xfrm>
            <a:off x="4633913" y="3487738"/>
            <a:ext cx="504825" cy="236537"/>
            <a:chOff x="4569" y="924"/>
            <a:chExt cx="318" cy="149"/>
          </a:xfrm>
        </p:grpSpPr>
        <p:sp>
          <p:nvSpPr>
            <p:cNvPr id="13394" name="Oval 47"/>
            <p:cNvSpPr>
              <a:spLocks noChangeArrowheads="1"/>
            </p:cNvSpPr>
            <p:nvPr/>
          </p:nvSpPr>
          <p:spPr bwMode="auto">
            <a:xfrm>
              <a:off x="4571" y="991"/>
              <a:ext cx="316" cy="83"/>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395" name="Line 48"/>
            <p:cNvSpPr>
              <a:spLocks noChangeShapeType="1"/>
            </p:cNvSpPr>
            <p:nvPr/>
          </p:nvSpPr>
          <p:spPr bwMode="auto">
            <a:xfrm>
              <a:off x="4571" y="984"/>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96" name="Line 49"/>
            <p:cNvSpPr>
              <a:spLocks noChangeShapeType="1"/>
            </p:cNvSpPr>
            <p:nvPr/>
          </p:nvSpPr>
          <p:spPr bwMode="auto">
            <a:xfrm>
              <a:off x="4887" y="984"/>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97" name="AutoShape 50"/>
            <p:cNvSpPr>
              <a:spLocks noChangeArrowheads="1"/>
            </p:cNvSpPr>
            <p:nvPr/>
          </p:nvSpPr>
          <p:spPr bwMode="auto">
            <a:xfrm>
              <a:off x="4571" y="984"/>
              <a:ext cx="313"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398" name="Oval 51"/>
            <p:cNvSpPr>
              <a:spLocks noChangeArrowheads="1"/>
            </p:cNvSpPr>
            <p:nvPr/>
          </p:nvSpPr>
          <p:spPr bwMode="auto">
            <a:xfrm>
              <a:off x="4569" y="925"/>
              <a:ext cx="316" cy="97"/>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13399" name="Group 52"/>
            <p:cNvGrpSpPr>
              <a:grpSpLocks/>
            </p:cNvGrpSpPr>
            <p:nvPr/>
          </p:nvGrpSpPr>
          <p:grpSpPr bwMode="auto">
            <a:xfrm>
              <a:off x="4645" y="946"/>
              <a:ext cx="155" cy="56"/>
              <a:chOff x="4645" y="946"/>
              <a:chExt cx="155" cy="56"/>
            </a:xfrm>
          </p:grpSpPr>
          <p:sp>
            <p:nvSpPr>
              <p:cNvPr id="13404" name="Line 53"/>
              <p:cNvSpPr>
                <a:spLocks noChangeShapeType="1"/>
              </p:cNvSpPr>
              <p:nvPr/>
            </p:nvSpPr>
            <p:spPr bwMode="auto">
              <a:xfrm flipV="1">
                <a:off x="4645" y="945"/>
                <a:ext cx="56"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405" name="Line 54"/>
              <p:cNvSpPr>
                <a:spLocks noChangeShapeType="1"/>
              </p:cNvSpPr>
              <p:nvPr/>
            </p:nvSpPr>
            <p:spPr bwMode="auto">
              <a:xfrm>
                <a:off x="4752" y="1002"/>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406" name="Line 55"/>
              <p:cNvSpPr>
                <a:spLocks noChangeShapeType="1"/>
              </p:cNvSpPr>
              <p:nvPr/>
            </p:nvSpPr>
            <p:spPr bwMode="auto">
              <a:xfrm>
                <a:off x="4696" y="947"/>
                <a:ext cx="58" cy="55"/>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13400" name="Group 56"/>
            <p:cNvGrpSpPr>
              <a:grpSpLocks/>
            </p:cNvGrpSpPr>
            <p:nvPr/>
          </p:nvGrpSpPr>
          <p:grpSpPr bwMode="auto">
            <a:xfrm>
              <a:off x="4645" y="945"/>
              <a:ext cx="155" cy="56"/>
              <a:chOff x="4645" y="945"/>
              <a:chExt cx="155" cy="56"/>
            </a:xfrm>
          </p:grpSpPr>
          <p:sp>
            <p:nvSpPr>
              <p:cNvPr id="13401" name="Line 57"/>
              <p:cNvSpPr>
                <a:spLocks noChangeShapeType="1"/>
              </p:cNvSpPr>
              <p:nvPr/>
            </p:nvSpPr>
            <p:spPr bwMode="auto">
              <a:xfrm>
                <a:off x="4645" y="1000"/>
                <a:ext cx="56"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402" name="Line 58"/>
              <p:cNvSpPr>
                <a:spLocks noChangeShapeType="1"/>
              </p:cNvSpPr>
              <p:nvPr/>
            </p:nvSpPr>
            <p:spPr bwMode="auto">
              <a:xfrm>
                <a:off x="4752" y="945"/>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403" name="Line 59"/>
              <p:cNvSpPr>
                <a:spLocks noChangeShapeType="1"/>
              </p:cNvSpPr>
              <p:nvPr/>
            </p:nvSpPr>
            <p:spPr bwMode="auto">
              <a:xfrm flipV="1">
                <a:off x="4696" y="944"/>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grpSp>
        <p:nvGrpSpPr>
          <p:cNvPr id="13339" name="Group 60"/>
          <p:cNvGrpSpPr>
            <a:grpSpLocks/>
          </p:cNvGrpSpPr>
          <p:nvPr/>
        </p:nvGrpSpPr>
        <p:grpSpPr bwMode="auto">
          <a:xfrm>
            <a:off x="4297363" y="4083050"/>
            <a:ext cx="504825" cy="238125"/>
            <a:chOff x="4357" y="1299"/>
            <a:chExt cx="318" cy="150"/>
          </a:xfrm>
        </p:grpSpPr>
        <p:sp>
          <p:nvSpPr>
            <p:cNvPr id="13381" name="Oval 61"/>
            <p:cNvSpPr>
              <a:spLocks noChangeArrowheads="1"/>
            </p:cNvSpPr>
            <p:nvPr/>
          </p:nvSpPr>
          <p:spPr bwMode="auto">
            <a:xfrm>
              <a:off x="4360" y="1367"/>
              <a:ext cx="316" cy="84"/>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382" name="Line 62"/>
            <p:cNvSpPr>
              <a:spLocks noChangeShapeType="1"/>
            </p:cNvSpPr>
            <p:nvPr/>
          </p:nvSpPr>
          <p:spPr bwMode="auto">
            <a:xfrm>
              <a:off x="4360" y="1360"/>
              <a:ext cx="1" cy="5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83" name="Line 63"/>
            <p:cNvSpPr>
              <a:spLocks noChangeShapeType="1"/>
            </p:cNvSpPr>
            <p:nvPr/>
          </p:nvSpPr>
          <p:spPr bwMode="auto">
            <a:xfrm>
              <a:off x="4676" y="1360"/>
              <a:ext cx="1" cy="5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84" name="AutoShape 64"/>
            <p:cNvSpPr>
              <a:spLocks noChangeArrowheads="1"/>
            </p:cNvSpPr>
            <p:nvPr/>
          </p:nvSpPr>
          <p:spPr bwMode="auto">
            <a:xfrm>
              <a:off x="4360" y="1360"/>
              <a:ext cx="313"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385" name="Oval 65"/>
            <p:cNvSpPr>
              <a:spLocks noChangeArrowheads="1"/>
            </p:cNvSpPr>
            <p:nvPr/>
          </p:nvSpPr>
          <p:spPr bwMode="auto">
            <a:xfrm>
              <a:off x="4358" y="1299"/>
              <a:ext cx="316" cy="98"/>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13386" name="Group 66"/>
            <p:cNvGrpSpPr>
              <a:grpSpLocks/>
            </p:cNvGrpSpPr>
            <p:nvPr/>
          </p:nvGrpSpPr>
          <p:grpSpPr bwMode="auto">
            <a:xfrm>
              <a:off x="4434" y="1321"/>
              <a:ext cx="155" cy="56"/>
              <a:chOff x="4434" y="1321"/>
              <a:chExt cx="155" cy="56"/>
            </a:xfrm>
          </p:grpSpPr>
          <p:sp>
            <p:nvSpPr>
              <p:cNvPr id="13391" name="Line 67"/>
              <p:cNvSpPr>
                <a:spLocks noChangeShapeType="1"/>
              </p:cNvSpPr>
              <p:nvPr/>
            </p:nvSpPr>
            <p:spPr bwMode="auto">
              <a:xfrm flipV="1">
                <a:off x="4434" y="1320"/>
                <a:ext cx="56"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92" name="Line 68"/>
              <p:cNvSpPr>
                <a:spLocks noChangeShapeType="1"/>
              </p:cNvSpPr>
              <p:nvPr/>
            </p:nvSpPr>
            <p:spPr bwMode="auto">
              <a:xfrm>
                <a:off x="4541" y="1378"/>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93" name="Line 69"/>
              <p:cNvSpPr>
                <a:spLocks noChangeShapeType="1"/>
              </p:cNvSpPr>
              <p:nvPr/>
            </p:nvSpPr>
            <p:spPr bwMode="auto">
              <a:xfrm>
                <a:off x="4485" y="1322"/>
                <a:ext cx="58" cy="56"/>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13387" name="Group 70"/>
            <p:cNvGrpSpPr>
              <a:grpSpLocks/>
            </p:cNvGrpSpPr>
            <p:nvPr/>
          </p:nvGrpSpPr>
          <p:grpSpPr bwMode="auto">
            <a:xfrm>
              <a:off x="4434" y="1320"/>
              <a:ext cx="155" cy="56"/>
              <a:chOff x="4434" y="1320"/>
              <a:chExt cx="155" cy="56"/>
            </a:xfrm>
          </p:grpSpPr>
          <p:sp>
            <p:nvSpPr>
              <p:cNvPr id="13388" name="Line 71"/>
              <p:cNvSpPr>
                <a:spLocks noChangeShapeType="1"/>
              </p:cNvSpPr>
              <p:nvPr/>
            </p:nvSpPr>
            <p:spPr bwMode="auto">
              <a:xfrm>
                <a:off x="4434" y="1376"/>
                <a:ext cx="56"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89" name="Line 72"/>
              <p:cNvSpPr>
                <a:spLocks noChangeShapeType="1"/>
              </p:cNvSpPr>
              <p:nvPr/>
            </p:nvSpPr>
            <p:spPr bwMode="auto">
              <a:xfrm>
                <a:off x="4541" y="1320"/>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90" name="Line 73"/>
              <p:cNvSpPr>
                <a:spLocks noChangeShapeType="1"/>
              </p:cNvSpPr>
              <p:nvPr/>
            </p:nvSpPr>
            <p:spPr bwMode="auto">
              <a:xfrm flipV="1">
                <a:off x="4485" y="1319"/>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grpSp>
        <p:nvGrpSpPr>
          <p:cNvPr id="13340" name="Group 74"/>
          <p:cNvGrpSpPr>
            <a:grpSpLocks/>
          </p:cNvGrpSpPr>
          <p:nvPr/>
        </p:nvGrpSpPr>
        <p:grpSpPr bwMode="auto">
          <a:xfrm>
            <a:off x="3684588" y="4581525"/>
            <a:ext cx="501650" cy="236538"/>
            <a:chOff x="3971" y="1613"/>
            <a:chExt cx="316" cy="149"/>
          </a:xfrm>
        </p:grpSpPr>
        <p:sp>
          <p:nvSpPr>
            <p:cNvPr id="13368" name="Oval 75"/>
            <p:cNvSpPr>
              <a:spLocks noChangeArrowheads="1"/>
            </p:cNvSpPr>
            <p:nvPr/>
          </p:nvSpPr>
          <p:spPr bwMode="auto">
            <a:xfrm>
              <a:off x="3974" y="1680"/>
              <a:ext cx="315" cy="83"/>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369" name="Line 76"/>
            <p:cNvSpPr>
              <a:spLocks noChangeShapeType="1"/>
            </p:cNvSpPr>
            <p:nvPr/>
          </p:nvSpPr>
          <p:spPr bwMode="auto">
            <a:xfrm>
              <a:off x="3974" y="1673"/>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70" name="Line 77"/>
            <p:cNvSpPr>
              <a:spLocks noChangeShapeType="1"/>
            </p:cNvSpPr>
            <p:nvPr/>
          </p:nvSpPr>
          <p:spPr bwMode="auto">
            <a:xfrm>
              <a:off x="4288" y="1673"/>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71" name="AutoShape 78"/>
            <p:cNvSpPr>
              <a:spLocks noChangeArrowheads="1"/>
            </p:cNvSpPr>
            <p:nvPr/>
          </p:nvSpPr>
          <p:spPr bwMode="auto">
            <a:xfrm>
              <a:off x="3974" y="1673"/>
              <a:ext cx="312"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372" name="Oval 79"/>
            <p:cNvSpPr>
              <a:spLocks noChangeArrowheads="1"/>
            </p:cNvSpPr>
            <p:nvPr/>
          </p:nvSpPr>
          <p:spPr bwMode="auto">
            <a:xfrm>
              <a:off x="3971" y="1613"/>
              <a:ext cx="315" cy="97"/>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13373" name="Group 80"/>
            <p:cNvGrpSpPr>
              <a:grpSpLocks/>
            </p:cNvGrpSpPr>
            <p:nvPr/>
          </p:nvGrpSpPr>
          <p:grpSpPr bwMode="auto">
            <a:xfrm>
              <a:off x="4047" y="1634"/>
              <a:ext cx="155" cy="56"/>
              <a:chOff x="4047" y="1634"/>
              <a:chExt cx="155" cy="56"/>
            </a:xfrm>
          </p:grpSpPr>
          <p:sp>
            <p:nvSpPr>
              <p:cNvPr id="13378" name="Line 81"/>
              <p:cNvSpPr>
                <a:spLocks noChangeShapeType="1"/>
              </p:cNvSpPr>
              <p:nvPr/>
            </p:nvSpPr>
            <p:spPr bwMode="auto">
              <a:xfrm flipV="1">
                <a:off x="4047" y="1633"/>
                <a:ext cx="55"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79" name="Line 82"/>
              <p:cNvSpPr>
                <a:spLocks noChangeShapeType="1"/>
              </p:cNvSpPr>
              <p:nvPr/>
            </p:nvSpPr>
            <p:spPr bwMode="auto">
              <a:xfrm>
                <a:off x="4154" y="1691"/>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80" name="Line 83"/>
              <p:cNvSpPr>
                <a:spLocks noChangeShapeType="1"/>
              </p:cNvSpPr>
              <p:nvPr/>
            </p:nvSpPr>
            <p:spPr bwMode="auto">
              <a:xfrm>
                <a:off x="4098" y="1636"/>
                <a:ext cx="58" cy="55"/>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13374" name="Group 84"/>
            <p:cNvGrpSpPr>
              <a:grpSpLocks/>
            </p:cNvGrpSpPr>
            <p:nvPr/>
          </p:nvGrpSpPr>
          <p:grpSpPr bwMode="auto">
            <a:xfrm>
              <a:off x="4047" y="1633"/>
              <a:ext cx="155" cy="56"/>
              <a:chOff x="4047" y="1633"/>
              <a:chExt cx="155" cy="56"/>
            </a:xfrm>
          </p:grpSpPr>
          <p:sp>
            <p:nvSpPr>
              <p:cNvPr id="13375" name="Line 85"/>
              <p:cNvSpPr>
                <a:spLocks noChangeShapeType="1"/>
              </p:cNvSpPr>
              <p:nvPr/>
            </p:nvSpPr>
            <p:spPr bwMode="auto">
              <a:xfrm>
                <a:off x="4047" y="1689"/>
                <a:ext cx="55"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76" name="Line 86"/>
              <p:cNvSpPr>
                <a:spLocks noChangeShapeType="1"/>
              </p:cNvSpPr>
              <p:nvPr/>
            </p:nvSpPr>
            <p:spPr bwMode="auto">
              <a:xfrm>
                <a:off x="4154" y="1633"/>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77" name="Line 87"/>
              <p:cNvSpPr>
                <a:spLocks noChangeShapeType="1"/>
              </p:cNvSpPr>
              <p:nvPr/>
            </p:nvSpPr>
            <p:spPr bwMode="auto">
              <a:xfrm flipV="1">
                <a:off x="4098" y="1633"/>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grpSp>
        <p:nvGrpSpPr>
          <p:cNvPr id="13341" name="Group 88"/>
          <p:cNvGrpSpPr>
            <a:grpSpLocks/>
          </p:cNvGrpSpPr>
          <p:nvPr/>
        </p:nvGrpSpPr>
        <p:grpSpPr bwMode="auto">
          <a:xfrm>
            <a:off x="2876550" y="4198938"/>
            <a:ext cx="503238" cy="236537"/>
            <a:chOff x="3462" y="1372"/>
            <a:chExt cx="317" cy="149"/>
          </a:xfrm>
        </p:grpSpPr>
        <p:sp>
          <p:nvSpPr>
            <p:cNvPr id="13355" name="Oval 89"/>
            <p:cNvSpPr>
              <a:spLocks noChangeArrowheads="1"/>
            </p:cNvSpPr>
            <p:nvPr/>
          </p:nvSpPr>
          <p:spPr bwMode="auto">
            <a:xfrm>
              <a:off x="3465" y="1438"/>
              <a:ext cx="316" cy="83"/>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356" name="Line 90"/>
            <p:cNvSpPr>
              <a:spLocks noChangeShapeType="1"/>
            </p:cNvSpPr>
            <p:nvPr/>
          </p:nvSpPr>
          <p:spPr bwMode="auto">
            <a:xfrm>
              <a:off x="3465" y="1432"/>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57" name="Line 91"/>
            <p:cNvSpPr>
              <a:spLocks noChangeShapeType="1"/>
            </p:cNvSpPr>
            <p:nvPr/>
          </p:nvSpPr>
          <p:spPr bwMode="auto">
            <a:xfrm>
              <a:off x="3780" y="1432"/>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58" name="AutoShape 92"/>
            <p:cNvSpPr>
              <a:spLocks noChangeArrowheads="1"/>
            </p:cNvSpPr>
            <p:nvPr/>
          </p:nvSpPr>
          <p:spPr bwMode="auto">
            <a:xfrm>
              <a:off x="3465" y="1432"/>
              <a:ext cx="313"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359" name="Oval 93"/>
            <p:cNvSpPr>
              <a:spLocks noChangeArrowheads="1"/>
            </p:cNvSpPr>
            <p:nvPr/>
          </p:nvSpPr>
          <p:spPr bwMode="auto">
            <a:xfrm>
              <a:off x="3462" y="1372"/>
              <a:ext cx="315" cy="97"/>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13360" name="Group 94"/>
            <p:cNvGrpSpPr>
              <a:grpSpLocks/>
            </p:cNvGrpSpPr>
            <p:nvPr/>
          </p:nvGrpSpPr>
          <p:grpSpPr bwMode="auto">
            <a:xfrm>
              <a:off x="3538" y="1393"/>
              <a:ext cx="156" cy="56"/>
              <a:chOff x="3538" y="1393"/>
              <a:chExt cx="156" cy="56"/>
            </a:xfrm>
          </p:grpSpPr>
          <p:sp>
            <p:nvSpPr>
              <p:cNvPr id="13365" name="Line 95"/>
              <p:cNvSpPr>
                <a:spLocks noChangeShapeType="1"/>
              </p:cNvSpPr>
              <p:nvPr/>
            </p:nvSpPr>
            <p:spPr bwMode="auto">
              <a:xfrm flipV="1">
                <a:off x="3538" y="1392"/>
                <a:ext cx="56"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66" name="Line 96"/>
              <p:cNvSpPr>
                <a:spLocks noChangeShapeType="1"/>
              </p:cNvSpPr>
              <p:nvPr/>
            </p:nvSpPr>
            <p:spPr bwMode="auto">
              <a:xfrm>
                <a:off x="3645" y="1450"/>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67" name="Line 97"/>
              <p:cNvSpPr>
                <a:spLocks noChangeShapeType="1"/>
              </p:cNvSpPr>
              <p:nvPr/>
            </p:nvSpPr>
            <p:spPr bwMode="auto">
              <a:xfrm>
                <a:off x="3590" y="1394"/>
                <a:ext cx="58" cy="55"/>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13361" name="Group 98"/>
            <p:cNvGrpSpPr>
              <a:grpSpLocks/>
            </p:cNvGrpSpPr>
            <p:nvPr/>
          </p:nvGrpSpPr>
          <p:grpSpPr bwMode="auto">
            <a:xfrm>
              <a:off x="3538" y="1392"/>
              <a:ext cx="156" cy="56"/>
              <a:chOff x="3538" y="1392"/>
              <a:chExt cx="156" cy="56"/>
            </a:xfrm>
          </p:grpSpPr>
          <p:sp>
            <p:nvSpPr>
              <p:cNvPr id="13362" name="Line 99"/>
              <p:cNvSpPr>
                <a:spLocks noChangeShapeType="1"/>
              </p:cNvSpPr>
              <p:nvPr/>
            </p:nvSpPr>
            <p:spPr bwMode="auto">
              <a:xfrm>
                <a:off x="3538" y="1447"/>
                <a:ext cx="56"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63" name="Line 100"/>
              <p:cNvSpPr>
                <a:spLocks noChangeShapeType="1"/>
              </p:cNvSpPr>
              <p:nvPr/>
            </p:nvSpPr>
            <p:spPr bwMode="auto">
              <a:xfrm>
                <a:off x="3645" y="1392"/>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64" name="Line 101"/>
              <p:cNvSpPr>
                <a:spLocks noChangeShapeType="1"/>
              </p:cNvSpPr>
              <p:nvPr/>
            </p:nvSpPr>
            <p:spPr bwMode="auto">
              <a:xfrm flipV="1">
                <a:off x="3590" y="1391"/>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sp>
        <p:nvSpPr>
          <p:cNvPr id="13342" name="Line 102"/>
          <p:cNvSpPr>
            <a:spLocks noChangeShapeType="1"/>
          </p:cNvSpPr>
          <p:nvPr/>
        </p:nvSpPr>
        <p:spPr bwMode="auto">
          <a:xfrm>
            <a:off x="3106738" y="4459288"/>
            <a:ext cx="1587" cy="23336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pic>
        <p:nvPicPr>
          <p:cNvPr id="13343" name="Picture 1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4825" y="5094288"/>
            <a:ext cx="420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4" name="Picture 1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5700" y="5083175"/>
            <a:ext cx="41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5" name="Line 105"/>
          <p:cNvSpPr>
            <a:spLocks noChangeShapeType="1"/>
          </p:cNvSpPr>
          <p:nvPr/>
        </p:nvSpPr>
        <p:spPr bwMode="auto">
          <a:xfrm flipV="1">
            <a:off x="4570413" y="5037138"/>
            <a:ext cx="1587" cy="65087"/>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46" name="Line 106"/>
          <p:cNvSpPr>
            <a:spLocks noChangeShapeType="1"/>
          </p:cNvSpPr>
          <p:nvPr/>
        </p:nvSpPr>
        <p:spPr bwMode="auto">
          <a:xfrm flipV="1">
            <a:off x="3941763" y="5026025"/>
            <a:ext cx="1587" cy="6826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47" name="Line 107"/>
          <p:cNvSpPr>
            <a:spLocks noChangeShapeType="1"/>
          </p:cNvSpPr>
          <p:nvPr/>
        </p:nvSpPr>
        <p:spPr bwMode="auto">
          <a:xfrm flipH="1">
            <a:off x="3941763" y="5035550"/>
            <a:ext cx="635000" cy="15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13348" name="Freeform 108"/>
          <p:cNvSpPr>
            <a:spLocks/>
          </p:cNvSpPr>
          <p:nvPr/>
        </p:nvSpPr>
        <p:spPr bwMode="auto">
          <a:xfrm>
            <a:off x="2789238" y="3571875"/>
            <a:ext cx="1017587" cy="233363"/>
          </a:xfrm>
          <a:custGeom>
            <a:avLst/>
            <a:gdLst>
              <a:gd name="T0" fmla="*/ 0 w 2825"/>
              <a:gd name="T1" fmla="*/ 2147483647 h 649"/>
              <a:gd name="T2" fmla="*/ 2147483647 w 2825"/>
              <a:gd name="T3" fmla="*/ 2147483647 h 649"/>
              <a:gd name="T4" fmla="*/ 0 60000 65536"/>
              <a:gd name="T5" fmla="*/ 0 60000 65536"/>
              <a:gd name="T6" fmla="*/ 0 w 2825"/>
              <a:gd name="T7" fmla="*/ 0 h 649"/>
              <a:gd name="T8" fmla="*/ 2825 w 2825"/>
              <a:gd name="T9" fmla="*/ 649 h 649"/>
            </a:gdLst>
            <a:ahLst/>
            <a:cxnLst>
              <a:cxn ang="T4">
                <a:pos x="T0" y="T1"/>
              </a:cxn>
              <a:cxn ang="T5">
                <a:pos x="T2" y="T3"/>
              </a:cxn>
            </a:cxnLst>
            <a:rect l="T6" t="T7" r="T8" b="T9"/>
            <a:pathLst>
              <a:path w="2825" h="649">
                <a:moveTo>
                  <a:pt x="0" y="648"/>
                </a:moveTo>
                <a:cubicBezTo>
                  <a:pt x="800" y="27"/>
                  <a:pt x="1998" y="0"/>
                  <a:pt x="2824" y="513"/>
                </a:cubicBezTo>
              </a:path>
            </a:pathLst>
          </a:custGeom>
          <a:noFill/>
          <a:ln w="2844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13349" name="Freeform 109"/>
          <p:cNvSpPr>
            <a:spLocks/>
          </p:cNvSpPr>
          <p:nvPr/>
        </p:nvSpPr>
        <p:spPr bwMode="auto">
          <a:xfrm>
            <a:off x="4149725" y="3175000"/>
            <a:ext cx="777875" cy="957263"/>
          </a:xfrm>
          <a:custGeom>
            <a:avLst/>
            <a:gdLst>
              <a:gd name="T0" fmla="*/ 0 w 2159"/>
              <a:gd name="T1" fmla="*/ 2147483647 h 2660"/>
              <a:gd name="T2" fmla="*/ 2147483647 w 2159"/>
              <a:gd name="T3" fmla="*/ 2147483647 h 2660"/>
              <a:gd name="T4" fmla="*/ 2147483647 w 2159"/>
              <a:gd name="T5" fmla="*/ 0 h 2660"/>
              <a:gd name="T6" fmla="*/ 0 60000 65536"/>
              <a:gd name="T7" fmla="*/ 0 60000 65536"/>
              <a:gd name="T8" fmla="*/ 0 60000 65536"/>
              <a:gd name="T9" fmla="*/ 0 w 2159"/>
              <a:gd name="T10" fmla="*/ 0 h 2660"/>
              <a:gd name="T11" fmla="*/ 2159 w 2159"/>
              <a:gd name="T12" fmla="*/ 2660 h 2660"/>
            </a:gdLst>
            <a:ahLst/>
            <a:cxnLst>
              <a:cxn ang="T6">
                <a:pos x="T0" y="T1"/>
              </a:cxn>
              <a:cxn ang="T7">
                <a:pos x="T2" y="T3"/>
              </a:cxn>
              <a:cxn ang="T8">
                <a:pos x="T4" y="T5"/>
              </a:cxn>
            </a:cxnLst>
            <a:rect l="T9" t="T10" r="T11" b="T12"/>
            <a:pathLst>
              <a:path w="2159" h="2660">
                <a:moveTo>
                  <a:pt x="0" y="2209"/>
                </a:moveTo>
                <a:cubicBezTo>
                  <a:pt x="110" y="2120"/>
                  <a:pt x="359" y="2659"/>
                  <a:pt x="718" y="2291"/>
                </a:cubicBezTo>
                <a:cubicBezTo>
                  <a:pt x="1079" y="1922"/>
                  <a:pt x="1860" y="476"/>
                  <a:pt x="2158" y="0"/>
                </a:cubicBezTo>
              </a:path>
            </a:pathLst>
          </a:custGeom>
          <a:noFill/>
          <a:ln w="2844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13350" name="AutoShape 111"/>
          <p:cNvSpPr>
            <a:spLocks noChangeArrowheads="1"/>
          </p:cNvSpPr>
          <p:nvPr/>
        </p:nvSpPr>
        <p:spPr bwMode="auto">
          <a:xfrm>
            <a:off x="4114800" y="2590800"/>
            <a:ext cx="1828800" cy="520700"/>
          </a:xfrm>
          <a:prstGeom prst="roundRect">
            <a:avLst>
              <a:gd name="adj" fmla="val 30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1400"/>
              <a:t>gateway-to-remote </a:t>
            </a:r>
          </a:p>
          <a:p>
            <a:pPr>
              <a:spcBef>
                <a:spcPct val="0"/>
              </a:spcBef>
              <a:buClr>
                <a:srgbClr val="000000"/>
              </a:buClr>
              <a:buSzPct val="100000"/>
              <a:buFont typeface="Comic Sans MS" pitchFamily="66" charset="0"/>
              <a:buNone/>
            </a:pPr>
            <a:r>
              <a:rPr lang="en-GB" altLang="en-US" sz="1400"/>
              <a:t>host telnet session</a:t>
            </a:r>
          </a:p>
        </p:txBody>
      </p:sp>
      <p:sp>
        <p:nvSpPr>
          <p:cNvPr id="13351" name="AutoShape 112"/>
          <p:cNvSpPr>
            <a:spLocks noChangeArrowheads="1"/>
          </p:cNvSpPr>
          <p:nvPr/>
        </p:nvSpPr>
        <p:spPr bwMode="auto">
          <a:xfrm>
            <a:off x="3292475" y="4032250"/>
            <a:ext cx="936625" cy="460375"/>
          </a:xfrm>
          <a:prstGeom prst="roundRect">
            <a:avLst>
              <a:gd name="adj" fmla="val 33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1200"/>
              <a:t>application</a:t>
            </a:r>
          </a:p>
          <a:p>
            <a:pPr algn="ctr">
              <a:spcBef>
                <a:spcPct val="0"/>
              </a:spcBef>
              <a:buClr>
                <a:srgbClr val="000000"/>
              </a:buClr>
              <a:buSzPct val="100000"/>
              <a:buFont typeface="Comic Sans MS" pitchFamily="66" charset="0"/>
              <a:buNone/>
            </a:pPr>
            <a:r>
              <a:rPr lang="en-GB" altLang="en-US" sz="1200"/>
              <a:t>gateway</a:t>
            </a:r>
          </a:p>
        </p:txBody>
      </p:sp>
      <p:sp>
        <p:nvSpPr>
          <p:cNvPr id="13352" name="AutoShape 113"/>
          <p:cNvSpPr>
            <a:spLocks noChangeArrowheads="1"/>
          </p:cNvSpPr>
          <p:nvPr/>
        </p:nvSpPr>
        <p:spPr bwMode="auto">
          <a:xfrm>
            <a:off x="4743450" y="4057650"/>
            <a:ext cx="1373188" cy="277813"/>
          </a:xfrm>
          <a:prstGeom prst="roundRect">
            <a:avLst>
              <a:gd name="adj" fmla="val 56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1200"/>
              <a:t>router and filter</a:t>
            </a:r>
          </a:p>
        </p:txBody>
      </p:sp>
      <p:sp>
        <p:nvSpPr>
          <p:cNvPr id="13353" name="AutoShape 115"/>
          <p:cNvSpPr>
            <a:spLocks noChangeArrowheads="1"/>
          </p:cNvSpPr>
          <p:nvPr/>
        </p:nvSpPr>
        <p:spPr bwMode="auto">
          <a:xfrm rot="-2620743">
            <a:off x="4978400" y="3151188"/>
            <a:ext cx="1844675" cy="381000"/>
          </a:xfrm>
          <a:prstGeom prst="leftArrow">
            <a:avLst>
              <a:gd name="adj1" fmla="val 50000"/>
              <a:gd name="adj2" fmla="val 121042"/>
            </a:avLst>
          </a:prstGeom>
          <a:solidFill>
            <a:srgbClr val="FFFF00"/>
          </a:soli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87508" name="Oval 116"/>
          <p:cNvSpPr>
            <a:spLocks noChangeArrowheads="1"/>
          </p:cNvSpPr>
          <p:nvPr/>
        </p:nvSpPr>
        <p:spPr bwMode="auto">
          <a:xfrm>
            <a:off x="5181600" y="3124200"/>
            <a:ext cx="1219200" cy="7620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6600">
                <a:solidFill>
                  <a:srgbClr val="FF0000"/>
                </a:solidFill>
                <a:latin typeface="Times New Roman" pitchFamily="18" charset="0"/>
              </a:rPr>
              <a:t>X</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7395"/>
                                        </p:tgtEl>
                                        <p:attrNameLst>
                                          <p:attrName>style.visibility</p:attrName>
                                        </p:attrNameLst>
                                      </p:cBhvr>
                                      <p:to>
                                        <p:strVal val="visible"/>
                                      </p:to>
                                    </p:set>
                                  </p:childTnLst>
                                </p:cTn>
                              </p:par>
                            </p:childTnLst>
                          </p:cTn>
                        </p:par>
                        <p:par>
                          <p:cTn id="7" fill="hold" nodeType="afterGroup">
                            <p:stCondLst>
                              <p:cond delay="500"/>
                            </p:stCondLst>
                            <p:childTnLst>
                              <p:par>
                                <p:cTn id="8" presetID="53" presetClass="entr" presetSubtype="0" fill="hold" grpId="0" nodeType="afterEffect">
                                  <p:stCondLst>
                                    <p:cond delay="0"/>
                                  </p:stCondLst>
                                  <p:childTnLst>
                                    <p:set>
                                      <p:cBhvr>
                                        <p:cTn id="9" dur="1" fill="hold">
                                          <p:stCondLst>
                                            <p:cond delay="0"/>
                                          </p:stCondLst>
                                        </p:cTn>
                                        <p:tgtEl>
                                          <p:spTgt spid="187508"/>
                                        </p:tgtEl>
                                        <p:attrNameLst>
                                          <p:attrName>style.visibility</p:attrName>
                                        </p:attrNameLst>
                                      </p:cBhvr>
                                      <p:to>
                                        <p:strVal val="visible"/>
                                      </p:to>
                                    </p:set>
                                    <p:anim calcmode="lin" valueType="num">
                                      <p:cBhvr>
                                        <p:cTn id="10" dur="500" fill="hold"/>
                                        <p:tgtEl>
                                          <p:spTgt spid="187508"/>
                                        </p:tgtEl>
                                        <p:attrNameLst>
                                          <p:attrName>ppt_w</p:attrName>
                                        </p:attrNameLst>
                                      </p:cBhvr>
                                      <p:tavLst>
                                        <p:tav tm="0">
                                          <p:val>
                                            <p:fltVal val="0"/>
                                          </p:val>
                                        </p:tav>
                                        <p:tav tm="100000">
                                          <p:val>
                                            <p:strVal val="#ppt_w"/>
                                          </p:val>
                                        </p:tav>
                                      </p:tavLst>
                                    </p:anim>
                                    <p:anim calcmode="lin" valueType="num">
                                      <p:cBhvr>
                                        <p:cTn id="11" dur="500" fill="hold"/>
                                        <p:tgtEl>
                                          <p:spTgt spid="187508"/>
                                        </p:tgtEl>
                                        <p:attrNameLst>
                                          <p:attrName>ppt_h</p:attrName>
                                        </p:attrNameLst>
                                      </p:cBhvr>
                                      <p:tavLst>
                                        <p:tav tm="0">
                                          <p:val>
                                            <p:fltVal val="0"/>
                                          </p:val>
                                        </p:tav>
                                        <p:tav tm="100000">
                                          <p:val>
                                            <p:strVal val="#ppt_h"/>
                                          </p:val>
                                        </p:tav>
                                      </p:tavLst>
                                    </p:anim>
                                    <p:animEffect transition="in" filter="fade">
                                      <p:cBhvr>
                                        <p:cTn id="12" dur="500"/>
                                        <p:tgtEl>
                                          <p:spTgt spid="187508"/>
                                        </p:tgtEl>
                                      </p:cBhvr>
                                    </p:animEffect>
                                  </p:childTnLst>
                                </p:cTn>
                              </p:par>
                            </p:childTnLst>
                          </p:cTn>
                        </p:par>
                        <p:par>
                          <p:cTn id="13" fill="hold" nodeType="afterGroup">
                            <p:stCondLst>
                              <p:cond delay="1000"/>
                            </p:stCondLst>
                            <p:childTnLst>
                              <p:par>
                                <p:cTn id="14" presetID="25" presetClass="entr" presetSubtype="0" fill="hold" grpId="1" nodeType="afterEffect">
                                  <p:stCondLst>
                                    <p:cond delay="0"/>
                                  </p:stCondLst>
                                  <p:childTnLst>
                                    <p:set>
                                      <p:cBhvr>
                                        <p:cTn id="15" dur="1" fill="hold">
                                          <p:stCondLst>
                                            <p:cond delay="0"/>
                                          </p:stCondLst>
                                        </p:cTn>
                                        <p:tgtEl>
                                          <p:spTgt spid="187508"/>
                                        </p:tgtEl>
                                        <p:attrNameLst>
                                          <p:attrName>style.visibility</p:attrName>
                                        </p:attrNameLst>
                                      </p:cBhvr>
                                      <p:to>
                                        <p:strVal val="visible"/>
                                      </p:to>
                                    </p:set>
                                    <p:anim calcmode="lin" valueType="num">
                                      <p:cBhvr>
                                        <p:cTn id="16" dur="500" decel="50000" fill="hold">
                                          <p:stCondLst>
                                            <p:cond delay="0"/>
                                          </p:stCondLst>
                                        </p:cTn>
                                        <p:tgtEl>
                                          <p:spTgt spid="187508"/>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187508"/>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187508"/>
                                        </p:tgtEl>
                                        <p:attrNameLst>
                                          <p:attrName>ppt_w</p:attrName>
                                        </p:attrNameLst>
                                      </p:cBhvr>
                                      <p:tavLst>
                                        <p:tav tm="0">
                                          <p:val>
                                            <p:strVal val="#ppt_w*.05"/>
                                          </p:val>
                                        </p:tav>
                                        <p:tav tm="100000">
                                          <p:val>
                                            <p:strVal val="#ppt_w"/>
                                          </p:val>
                                        </p:tav>
                                      </p:tavLst>
                                    </p:anim>
                                    <p:anim calcmode="lin" valueType="num">
                                      <p:cBhvr>
                                        <p:cTn id="19" dur="1000" fill="hold"/>
                                        <p:tgtEl>
                                          <p:spTgt spid="187508"/>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187508"/>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187508"/>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187508"/>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187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animBg="1" autoUpdateAnimBg="0"/>
      <p:bldP spid="187508" grpId="0"/>
      <p:bldP spid="187508" grpId="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74663" y="180975"/>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t>Firewall</a:t>
            </a:r>
          </a:p>
        </p:txBody>
      </p:sp>
      <p:sp>
        <p:nvSpPr>
          <p:cNvPr id="73731" name="Rectangle 3"/>
          <p:cNvSpPr>
            <a:spLocks noGrp="1" noChangeArrowheads="1"/>
          </p:cNvSpPr>
          <p:nvPr>
            <p:ph type="body" idx="1"/>
          </p:nvPr>
        </p:nvSpPr>
        <p:spPr>
          <a:xfrm>
            <a:off x="381000" y="1371600"/>
            <a:ext cx="4086225" cy="3505200"/>
          </a:xfrm>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solidFill>
                  <a:srgbClr val="FF0000"/>
                </a:solidFill>
                <a:latin typeface="Arial" pitchFamily="34" charset="0"/>
                <a:cs typeface="Arial" pitchFamily="34" charset="0"/>
              </a:rPr>
              <a:t>Three firewall types: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effectLst>
                  <a:outerShdw blurRad="38100" dist="38100" dir="2700000" algn="tl">
                    <a:srgbClr val="000000">
                      <a:alpha val="43137"/>
                    </a:srgbClr>
                  </a:outerShdw>
                </a:effectLst>
                <a:latin typeface="Arial" pitchFamily="34" charset="0"/>
                <a:cs typeface="Arial" pitchFamily="34" charset="0"/>
              </a:rPr>
              <a:t>packet filter </a:t>
            </a:r>
          </a:p>
          <a:p>
            <a:pPr marL="457200" lvl="1" indent="0">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effectLst>
                  <a:outerShdw blurRad="38100" dist="38100" dir="2700000" algn="tl">
                    <a:srgbClr val="000000">
                      <a:alpha val="43137"/>
                    </a:srgbClr>
                  </a:outerShdw>
                </a:effectLst>
                <a:latin typeface="Arial" pitchFamily="34" charset="0"/>
                <a:cs typeface="Arial" pitchFamily="34" charset="0"/>
              </a:rPr>
              <a:t>   </a:t>
            </a:r>
            <a:r>
              <a:rPr lang="en-GB" dirty="0" smtClean="0">
                <a:latin typeface="Arial" pitchFamily="34" charset="0"/>
                <a:cs typeface="Arial" pitchFamily="34" charset="0"/>
              </a:rPr>
              <a:t>(network layer)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err="1" smtClean="0">
                <a:effectLst>
                  <a:outerShdw blurRad="38100" dist="38100" dir="2700000" algn="tl">
                    <a:srgbClr val="000000">
                      <a:alpha val="43137"/>
                    </a:srgbClr>
                  </a:outerShdw>
                </a:effectLst>
                <a:latin typeface="Arial" pitchFamily="34" charset="0"/>
                <a:cs typeface="Arial" pitchFamily="34" charset="0"/>
              </a:rPr>
              <a:t>stateful</a:t>
            </a:r>
            <a:r>
              <a:rPr lang="en-GB" b="1" dirty="0" smtClean="0">
                <a:effectLst>
                  <a:outerShdw blurRad="38100" dist="38100" dir="2700000" algn="tl">
                    <a:srgbClr val="000000">
                      <a:alpha val="43137"/>
                    </a:srgbClr>
                  </a:outerShdw>
                </a:effectLst>
                <a:latin typeface="Arial" pitchFamily="34" charset="0"/>
                <a:cs typeface="Arial" pitchFamily="34" charset="0"/>
              </a:rPr>
              <a:t> filters</a:t>
            </a:r>
            <a:r>
              <a:rPr lang="en-GB" dirty="0">
                <a:latin typeface="Arial" pitchFamily="34" charset="0"/>
                <a:cs typeface="Arial" pitchFamily="34" charset="0"/>
              </a:rPr>
              <a:t> (network layer)</a:t>
            </a:r>
            <a:endParaRPr lang="en-GB" b="1" dirty="0" smtClean="0">
              <a:effectLst>
                <a:outerShdw blurRad="38100" dist="38100" dir="2700000" algn="tl">
                  <a:srgbClr val="000000">
                    <a:alpha val="43137"/>
                  </a:srgbClr>
                </a:outerShdw>
              </a:effectLst>
              <a:latin typeface="Arial" pitchFamily="34" charset="0"/>
              <a:cs typeface="Arial" pitchFamily="34" charset="0"/>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effectLst>
                  <a:outerShdw blurRad="38100" dist="38100" dir="2700000" algn="tl">
                    <a:srgbClr val="000000">
                      <a:alpha val="43137"/>
                    </a:srgbClr>
                  </a:outerShdw>
                </a:effectLst>
                <a:latin typeface="Arial" pitchFamily="34" charset="0"/>
                <a:cs typeface="Arial" pitchFamily="34" charset="0"/>
              </a:rPr>
              <a:t>application gateways </a:t>
            </a:r>
            <a:r>
              <a:rPr lang="en-GB" dirty="0" smtClean="0">
                <a:latin typeface="Arial" pitchFamily="34" charset="0"/>
                <a:cs typeface="Arial" pitchFamily="34" charset="0"/>
              </a:rPr>
              <a:t>(application layer)</a:t>
            </a:r>
          </a:p>
        </p:txBody>
      </p:sp>
      <p:sp>
        <p:nvSpPr>
          <p:cNvPr id="14340" name="AutoShape 4"/>
          <p:cNvSpPr>
            <a:spLocks noChangeArrowheads="1"/>
          </p:cNvSpPr>
          <p:nvPr/>
        </p:nvSpPr>
        <p:spPr bwMode="auto">
          <a:xfrm>
            <a:off x="501650" y="4419600"/>
            <a:ext cx="3810000" cy="1812925"/>
          </a:xfrm>
          <a:prstGeom prst="roundRect">
            <a:avLst>
              <a:gd name="adj" fmla="val 8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14341" name="Group 5"/>
          <p:cNvGrpSpPr>
            <a:grpSpLocks/>
          </p:cNvGrpSpPr>
          <p:nvPr/>
        </p:nvGrpSpPr>
        <p:grpSpPr bwMode="auto">
          <a:xfrm>
            <a:off x="4800600" y="533400"/>
            <a:ext cx="3786188" cy="5713413"/>
            <a:chOff x="3009" y="455"/>
            <a:chExt cx="2400" cy="3480"/>
          </a:xfrm>
        </p:grpSpPr>
        <p:sp>
          <p:nvSpPr>
            <p:cNvPr id="14342" name="AutoShape 6"/>
            <p:cNvSpPr>
              <a:spLocks noChangeArrowheads="1"/>
            </p:cNvSpPr>
            <p:nvPr/>
          </p:nvSpPr>
          <p:spPr bwMode="auto">
            <a:xfrm>
              <a:off x="3009" y="455"/>
              <a:ext cx="2400" cy="3480"/>
            </a:xfrm>
            <a:prstGeom prst="roundRect">
              <a:avLst>
                <a:gd name="adj" fmla="val 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charset="0"/>
                <a:cs typeface="Arial" charset="0"/>
              </a:endParaRPr>
            </a:p>
          </p:txBody>
        </p:sp>
        <p:sp>
          <p:nvSpPr>
            <p:cNvPr id="14343" name="Text Box 7"/>
            <p:cNvSpPr txBox="1">
              <a:spLocks noChangeArrowheads="1"/>
            </p:cNvSpPr>
            <p:nvPr/>
          </p:nvSpPr>
          <p:spPr bwMode="auto">
            <a:xfrm>
              <a:off x="3009" y="455"/>
              <a:ext cx="2400" cy="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1363" indent="-2841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500"/>
                </a:spcBef>
                <a:buFont typeface="ZapfDingbats" pitchFamily="80" charset="2"/>
                <a:buNone/>
              </a:pPr>
              <a:r>
                <a:rPr lang="en-GB" altLang="en-US" sz="2000">
                  <a:solidFill>
                    <a:srgbClr val="FF0000"/>
                  </a:solidFill>
                  <a:latin typeface="Arial" charset="0"/>
                  <a:cs typeface="Arial" charset="0"/>
                </a:rPr>
                <a:t>To prevent denial of service attacks:</a:t>
              </a:r>
            </a:p>
            <a:p>
              <a:pPr lvl="1">
                <a:spcBef>
                  <a:spcPts val="450"/>
                </a:spcBef>
              </a:pPr>
              <a:r>
                <a:rPr lang="en-GB" altLang="en-US" sz="2000">
                  <a:latin typeface="Arial" charset="0"/>
                  <a:cs typeface="Arial" charset="0"/>
                </a:rPr>
                <a:t>SYN flooding: attacker establishes many bogus TCP connections. Consequence of Attacks: host allocates TCP buffers for bogus connections, none left for real connections</a:t>
              </a:r>
              <a:r>
                <a:rPr lang="en-GB" altLang="en-US" sz="1800">
                  <a:latin typeface="Arial" charset="0"/>
                  <a:cs typeface="Arial" charset="0"/>
                </a:rPr>
                <a:t>. </a:t>
              </a:r>
            </a:p>
            <a:p>
              <a:pPr>
                <a:spcBef>
                  <a:spcPts val="500"/>
                </a:spcBef>
                <a:buFont typeface="ZapfDingbats" pitchFamily="80" charset="2"/>
                <a:buNone/>
              </a:pPr>
              <a:r>
                <a:rPr lang="en-GB" altLang="en-US" sz="2000">
                  <a:solidFill>
                    <a:srgbClr val="FF0000"/>
                  </a:solidFill>
                  <a:latin typeface="Arial" charset="0"/>
                  <a:cs typeface="Arial" charset="0"/>
                </a:rPr>
                <a:t>To prevent illegal modification of internal data.</a:t>
              </a:r>
            </a:p>
            <a:p>
              <a:pPr lvl="1">
                <a:spcBef>
                  <a:spcPts val="500"/>
                </a:spcBef>
              </a:pPr>
              <a:r>
                <a:rPr lang="en-GB" altLang="en-US" sz="2000">
                  <a:latin typeface="Arial" charset="0"/>
                  <a:cs typeface="Arial" charset="0"/>
                </a:rPr>
                <a:t>e.g., attacker replaces CIA's homepage with something else</a:t>
              </a:r>
            </a:p>
            <a:p>
              <a:pPr>
                <a:spcBef>
                  <a:spcPts val="500"/>
                </a:spcBef>
                <a:buFont typeface="ZapfDingbats" pitchFamily="80" charset="2"/>
                <a:buNone/>
              </a:pPr>
              <a:r>
                <a:rPr lang="en-GB" altLang="en-US" sz="2000">
                  <a:solidFill>
                    <a:srgbClr val="FF0000"/>
                  </a:solidFill>
                  <a:latin typeface="Arial" charset="0"/>
                  <a:cs typeface="Arial" charset="0"/>
                </a:rPr>
                <a:t>To prevent intruders from obtaining secret info.</a:t>
              </a:r>
            </a:p>
          </p:txBody>
        </p:sp>
      </p:grpSp>
    </p:spTree>
  </p:cSld>
  <p:clrMapOvr>
    <a:masterClrMapping/>
  </p:clrMapOvr>
  <p:transition spd="med"/>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2021631" y="3008596"/>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36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Packet Filter</a:t>
            </a:r>
          </a:p>
        </p:txBody>
      </p:sp>
      <p:sp>
        <p:nvSpPr>
          <p:cNvPr id="3" name="Snip Diagonal Corner Rectangle 2"/>
          <p:cNvSpPr/>
          <p:nvPr/>
        </p:nvSpPr>
        <p:spPr>
          <a:xfrm>
            <a:off x="1905000" y="2160986"/>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Firewall</a:t>
            </a:r>
          </a:p>
        </p:txBody>
      </p:sp>
      <p:sp>
        <p:nvSpPr>
          <p:cNvPr id="5" name="TextBox 4"/>
          <p:cNvSpPr txBox="1"/>
          <p:nvPr/>
        </p:nvSpPr>
        <p:spPr>
          <a:xfrm>
            <a:off x="685800" y="4611688"/>
            <a:ext cx="7493000" cy="1200150"/>
          </a:xfrm>
          <a:prstGeom prst="rect">
            <a:avLst/>
          </a:prstGeom>
          <a:solidFill>
            <a:schemeClr val="bg1">
              <a:lumMod val="75000"/>
            </a:schemeClr>
          </a:solidFill>
          <a:ln>
            <a:solidFill>
              <a:srgbClr val="00B0F0"/>
            </a:solidFill>
          </a:ln>
        </p:spPr>
        <p:txBody>
          <a:bodyPr>
            <a:spAutoFit/>
          </a:bodyPr>
          <a:lstStyle/>
          <a:p>
            <a:pPr>
              <a:defRPr/>
            </a:pPr>
            <a:r>
              <a:rPr lang="en-NZ" dirty="0">
                <a:solidFill>
                  <a:srgbClr val="000000"/>
                </a:solidFill>
              </a:rPr>
              <a:t>Examine each datagram in isolation, apply  administrator-specific rules to determine whether a packet should pass or be dropped.</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228600" y="1574800"/>
            <a:ext cx="8610600" cy="4000500"/>
          </a:xfrm>
        </p:spPr>
        <p:txBody>
          <a:bodyPr/>
          <a:lstStyle/>
          <a:p>
            <a:pPr>
              <a:spcBef>
                <a:spcPts val="713"/>
              </a:spcBef>
              <a:spcAft>
                <a:spcPts val="1138"/>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The Internet access relies on a particular Router</a:t>
            </a:r>
          </a:p>
          <a:p>
            <a:pPr>
              <a:spcBef>
                <a:spcPts val="713"/>
              </a:spcBef>
              <a:spcAft>
                <a:spcPts val="1138"/>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000" smtClean="0">
              <a:latin typeface="Arial" charset="0"/>
              <a:cs typeface="Arial" charset="0"/>
            </a:endParaRPr>
          </a:p>
          <a:p>
            <a:pPr>
              <a:spcBef>
                <a:spcPts val="713"/>
              </a:spcBef>
              <a:spcAft>
                <a:spcPts val="1138"/>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The router can filter packets based on:</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IP addresses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Domain names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TCP or UDP source and destination Port numbers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Protocol types (e.g. ICMP message type)</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Connection-initialisation TCP SYN and ACK bits on a TCP packet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smtClean="0">
                <a:latin typeface="Arial" charset="0"/>
                <a:cs typeface="Arial" charset="0"/>
              </a:rPr>
              <a:t>router interfaces (Different rules for each interface)</a:t>
            </a:r>
          </a:p>
        </p:txBody>
      </p:sp>
      <p:sp>
        <p:nvSpPr>
          <p:cNvPr id="57348" name="Text Box 4"/>
          <p:cNvSpPr txBox="1">
            <a:spLocks noChangeArrowheads="1"/>
          </p:cNvSpPr>
          <p:nvPr/>
        </p:nvSpPr>
        <p:spPr bwMode="auto">
          <a:xfrm>
            <a:off x="0" y="0"/>
            <a:ext cx="9144000" cy="70167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sz="4000" b="1">
                <a:solidFill>
                  <a:srgbClr val="3333CC"/>
                </a:solidFill>
              </a:rPr>
              <a:t>PACKET FILTERING</a:t>
            </a:r>
            <a:endParaRPr lang="en-GB" sz="4000" b="1">
              <a:solidFill>
                <a:srgbClr val="3333CC"/>
              </a:solidFill>
            </a:endParaRPr>
          </a:p>
        </p:txBody>
      </p:sp>
      <p:sp>
        <p:nvSpPr>
          <p:cNvPr id="16388" name="Rectangle 5"/>
          <p:cNvSpPr>
            <a:spLocks noChangeArrowheads="1"/>
          </p:cNvSpPr>
          <p:nvPr/>
        </p:nvSpPr>
        <p:spPr bwMode="auto">
          <a:xfrm>
            <a:off x="0" y="2070100"/>
            <a:ext cx="9144000" cy="3810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a:solidFill>
                  <a:srgbClr val="3333CC"/>
                </a:solidFill>
                <a:latin typeface="Arial" charset="0"/>
              </a:rPr>
              <a:t>Coarse-grain filtering on IP and TCP/UDP headers</a:t>
            </a:r>
          </a:p>
          <a:p>
            <a:pPr>
              <a:spcBef>
                <a:spcPts val="600"/>
              </a:spcBef>
              <a:buFont typeface="ZapfDingbats" pitchFamily="80" charset="2"/>
              <a:buNone/>
            </a:pPr>
            <a:r>
              <a:rPr lang="en-GB" altLang="en-US" sz="2000">
                <a:solidFill>
                  <a:srgbClr val="3333CC"/>
                </a:solidFill>
                <a:latin typeface="Arial" charset="0"/>
              </a:rPr>
              <a:t>	</a:t>
            </a:r>
          </a:p>
        </p:txBody>
      </p:sp>
      <p:sp>
        <p:nvSpPr>
          <p:cNvPr id="16389" name="Rectangle 6"/>
          <p:cNvSpPr>
            <a:spLocks noChangeArrowheads="1"/>
          </p:cNvSpPr>
          <p:nvPr/>
        </p:nvSpPr>
        <p:spPr bwMode="auto">
          <a:xfrm>
            <a:off x="0" y="1003300"/>
            <a:ext cx="9144000" cy="3810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a:solidFill>
                  <a:srgbClr val="3333CC"/>
                </a:solidFill>
                <a:latin typeface="Arial" charset="0"/>
              </a:rPr>
              <a:t>Operates at the Network Layer</a:t>
            </a:r>
          </a:p>
          <a:p>
            <a:pPr>
              <a:spcBef>
                <a:spcPts val="600"/>
              </a:spcBef>
              <a:buFont typeface="ZapfDingbats" pitchFamily="80" charset="2"/>
              <a:buNone/>
            </a:pPr>
            <a:r>
              <a:rPr lang="en-GB" altLang="en-US" sz="2000">
                <a:solidFill>
                  <a:srgbClr val="3333CC"/>
                </a:solidFill>
                <a:latin typeface="Arial" charset="0"/>
              </a:rPr>
              <a:t>	</a:t>
            </a:r>
          </a:p>
        </p:txBody>
      </p:sp>
      <p:sp>
        <p:nvSpPr>
          <p:cNvPr id="16390" name="Rectangle 8"/>
          <p:cNvSpPr>
            <a:spLocks noChangeArrowheads="1"/>
          </p:cNvSpPr>
          <p:nvPr/>
        </p:nvSpPr>
        <p:spPr bwMode="auto">
          <a:xfrm>
            <a:off x="0" y="5575300"/>
            <a:ext cx="9144000" cy="12065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a:solidFill>
                  <a:srgbClr val="3333CC"/>
                </a:solidFill>
                <a:latin typeface="Arial" charset="0"/>
              </a:rPr>
              <a:t>Operates by sequentially checking filtering rules against the datagram being inspected</a:t>
            </a:r>
          </a:p>
          <a:p>
            <a:pPr>
              <a:spcBef>
                <a:spcPts val="600"/>
              </a:spcBef>
            </a:pPr>
            <a:r>
              <a:rPr lang="en-GB" altLang="en-US" sz="2000">
                <a:solidFill>
                  <a:srgbClr val="3333CC"/>
                </a:solidFill>
                <a:latin typeface="Arial" charset="0"/>
              </a:rPr>
              <a:t>the </a:t>
            </a:r>
            <a:r>
              <a:rPr lang="en-GB" altLang="en-US" sz="2000">
                <a:latin typeface="Arial" charset="0"/>
              </a:rPr>
              <a:t>first rule matching</a:t>
            </a:r>
            <a:r>
              <a:rPr lang="en-GB" altLang="en-US" sz="2000">
                <a:solidFill>
                  <a:srgbClr val="3333CC"/>
                </a:solidFill>
                <a:latin typeface="Arial" charset="0"/>
              </a:rPr>
              <a:t> the datagram determines the action taken</a:t>
            </a:r>
          </a:p>
          <a:p>
            <a:pPr>
              <a:spcBef>
                <a:spcPts val="600"/>
              </a:spcBef>
              <a:buFont typeface="ZapfDingbats" pitchFamily="80" charset="2"/>
              <a:buNone/>
            </a:pPr>
            <a:r>
              <a:rPr lang="en-GB" altLang="en-US" sz="2000">
                <a:solidFill>
                  <a:srgbClr val="3333CC"/>
                </a:solidFill>
                <a:latin typeface="Arial" charset="0"/>
              </a:rPr>
              <a: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7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5181600" y="990600"/>
            <a:ext cx="3962400" cy="5791200"/>
          </a:xfrm>
        </p:spPr>
        <p:txBody>
          <a:bodyPr/>
          <a:lstStyle/>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b="1" u="sng"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Example 3</a:t>
            </a:r>
            <a:r>
              <a:rPr lang="en-GB" sz="2400" u="sng" dirty="0" smtClean="0">
                <a:solidFill>
                  <a:srgbClr val="FF0000"/>
                </a:solidFill>
                <a:latin typeface="Arial" pitchFamily="34" charset="0"/>
                <a:cs typeface="Arial" pitchFamily="34" charset="0"/>
              </a:rPr>
              <a:t>:</a:t>
            </a:r>
            <a:r>
              <a:rPr lang="en-GB" sz="2400" dirty="0" smtClean="0">
                <a:solidFill>
                  <a:srgbClr val="FF0000"/>
                </a:solidFill>
                <a:latin typeface="Arial" pitchFamily="34" charset="0"/>
                <a:cs typeface="Arial" pitchFamily="34" charset="0"/>
              </a:rPr>
              <a:t> </a:t>
            </a:r>
            <a:r>
              <a:rPr lang="en-GB" sz="2400" dirty="0" smtClean="0">
                <a:solidFill>
                  <a:srgbClr val="0000FF"/>
                </a:solidFill>
                <a:latin typeface="Arial" pitchFamily="34" charset="0"/>
                <a:cs typeface="Arial" pitchFamily="34" charset="0"/>
              </a:rPr>
              <a:t>block '</a:t>
            </a:r>
            <a:r>
              <a:rPr lang="en-GB" sz="2400"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ping</a:t>
            </a:r>
            <a:r>
              <a:rPr lang="en-GB" sz="2400" dirty="0" smtClean="0">
                <a:solidFill>
                  <a:srgbClr val="0000FF"/>
                </a:solidFill>
                <a:latin typeface="Arial" pitchFamily="34" charset="0"/>
                <a:cs typeface="Arial" pitchFamily="34" charset="0"/>
              </a:rPr>
              <a: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In order to avoid external users to find suitable IP addresses to attack. (ICMP Type=8, Code=0)</a:t>
            </a:r>
          </a:p>
          <a:p>
            <a:pPr>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b="1" u="sng"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Example 4:</a:t>
            </a:r>
            <a:r>
              <a:rPr lang="en-GB" sz="24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a:t>
            </a:r>
          </a:p>
          <a:p>
            <a:pPr lvl="1">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latin typeface="Arial" pitchFamily="34" charset="0"/>
                <a:cs typeface="Arial" pitchFamily="34" charset="0"/>
              </a:rPr>
              <a:t>Block </a:t>
            </a:r>
            <a:r>
              <a:rPr lang="en-GB" sz="2000" b="1" dirty="0" smtClean="0">
                <a:effectLst>
                  <a:outerShdw blurRad="38100" dist="38100" dir="2700000" algn="tl">
                    <a:srgbClr val="000000">
                      <a:alpha val="43137"/>
                    </a:srgbClr>
                  </a:outerShdw>
                </a:effectLst>
                <a:latin typeface="Arial" pitchFamily="34" charset="0"/>
                <a:cs typeface="Arial" pitchFamily="34" charset="0"/>
              </a:rPr>
              <a:t>domain names </a:t>
            </a:r>
            <a:r>
              <a:rPr lang="en-GB" sz="2000" dirty="0" smtClean="0">
                <a:latin typeface="Arial" pitchFamily="34" charset="0"/>
                <a:cs typeface="Arial" pitchFamily="34" charset="0"/>
              </a:rPr>
              <a:t>that are known to be dangerous to users or inadequate for the scope of the institution.</a:t>
            </a:r>
          </a:p>
          <a:p>
            <a:pPr>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NZ" sz="2400" b="1" u="sng"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Example 5:</a:t>
            </a:r>
            <a:r>
              <a:rPr lang="en-NZ" dirty="0" smtClean="0">
                <a:latin typeface="Arial" pitchFamily="34" charset="0"/>
                <a:cs typeface="Arial" pitchFamily="34" charset="0"/>
              </a:rPr>
              <a:t> </a:t>
            </a:r>
            <a:r>
              <a:rPr lang="en-NZ" sz="2400" kern="1200" dirty="0">
                <a:solidFill>
                  <a:srgbClr val="0000FF"/>
                </a:solidFill>
                <a:latin typeface="Arial" pitchFamily="34" charset="0"/>
                <a:cs typeface="Arial" pitchFamily="34" charset="0"/>
              </a:rPr>
              <a:t>Prevent your network from being </a:t>
            </a:r>
            <a:r>
              <a:rPr lang="en-NZ" sz="2400" kern="1200" dirty="0" err="1">
                <a:solidFill>
                  <a:srgbClr val="0000FF"/>
                </a:solidFill>
                <a:latin typeface="Arial" pitchFamily="34" charset="0"/>
                <a:cs typeface="Arial" pitchFamily="34" charset="0"/>
              </a:rPr>
              <a:t>tracerouted</a:t>
            </a:r>
            <a:r>
              <a:rPr lang="en-NZ" sz="2400" kern="1200" dirty="0">
                <a:solidFill>
                  <a:srgbClr val="0000FF"/>
                </a:solidFill>
                <a:latin typeface="Arial" pitchFamily="34" charset="0"/>
                <a:cs typeface="Arial" pitchFamily="34" charset="0"/>
              </a:rPr>
              <a:t>. </a:t>
            </a:r>
            <a:endParaRPr lang="en-NZ" sz="2400" kern="1200" dirty="0" smtClean="0">
              <a:solidFill>
                <a:srgbClr val="0000FF"/>
              </a:solidFill>
              <a:latin typeface="Arial" pitchFamily="34" charset="0"/>
              <a:cs typeface="Arial" pitchFamily="34" charset="0"/>
            </a:endParaRPr>
          </a:p>
          <a:p>
            <a:pPr lvl="1">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NZ" sz="1600" dirty="0" smtClean="0">
                <a:latin typeface="Arial" pitchFamily="34" charset="0"/>
                <a:cs typeface="Arial" pitchFamily="34" charset="0"/>
              </a:rPr>
              <a:t>Drop </a:t>
            </a:r>
            <a:r>
              <a:rPr lang="en-NZ" sz="1600" dirty="0">
                <a:latin typeface="Arial" pitchFamily="34" charset="0"/>
                <a:cs typeface="Arial" pitchFamily="34" charset="0"/>
              </a:rPr>
              <a:t>all outgoing ICMP TTL expired traffic.</a:t>
            </a:r>
          </a:p>
          <a:p>
            <a:pPr lvl="1">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NZ" sz="2000" dirty="0">
              <a:latin typeface="Arial" pitchFamily="34" charset="0"/>
              <a:cs typeface="Arial" pitchFamily="34" charset="0"/>
            </a:endParaRPr>
          </a:p>
          <a:p>
            <a:pPr>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dirty="0" smtClean="0">
              <a:latin typeface="Arial" pitchFamily="34" charset="0"/>
              <a:cs typeface="Arial" pitchFamily="34" charset="0"/>
            </a:endParaRPr>
          </a:p>
        </p:txBody>
      </p:sp>
      <p:sp>
        <p:nvSpPr>
          <p:cNvPr id="58371" name="Text Box 3"/>
          <p:cNvSpPr txBox="1">
            <a:spLocks noChangeArrowheads="1"/>
          </p:cNvSpPr>
          <p:nvPr/>
        </p:nvSpPr>
        <p:spPr bwMode="auto">
          <a:xfrm>
            <a:off x="0" y="990600"/>
            <a:ext cx="5029200" cy="511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tabLst>
                <a:tab pos="1311275" algn="l"/>
                <a:tab pos="2225675" algn="l"/>
                <a:tab pos="3140075" algn="l"/>
                <a:tab pos="4054475" algn="l"/>
                <a:tab pos="4968875" algn="l"/>
                <a:tab pos="5883275" algn="l"/>
                <a:tab pos="6797675" algn="l"/>
                <a:tab pos="7712075" algn="l"/>
                <a:tab pos="8626475" algn="l"/>
                <a:tab pos="9540875" algn="l"/>
                <a:tab pos="10455275" algn="l"/>
              </a:tabLst>
              <a:defRPr sz="2400">
                <a:solidFill>
                  <a:schemeClr val="bg1"/>
                </a:solidFill>
                <a:latin typeface="Times New Roman" pitchFamily="18" charset="0"/>
              </a:defRPr>
            </a:lvl1pPr>
            <a:lvl2pPr marL="741363" indent="-284163">
              <a:tabLst>
                <a:tab pos="1311275" algn="l"/>
                <a:tab pos="2225675" algn="l"/>
                <a:tab pos="3140075" algn="l"/>
                <a:tab pos="4054475" algn="l"/>
                <a:tab pos="4968875" algn="l"/>
                <a:tab pos="5883275" algn="l"/>
                <a:tab pos="6797675" algn="l"/>
                <a:tab pos="7712075" algn="l"/>
                <a:tab pos="8626475" algn="l"/>
                <a:tab pos="9540875" algn="l"/>
                <a:tab pos="10455275" algn="l"/>
              </a:tabLst>
              <a:defRPr sz="2400">
                <a:solidFill>
                  <a:schemeClr val="bg1"/>
                </a:solidFill>
                <a:latin typeface="Times New Roman" pitchFamily="18" charset="0"/>
              </a:defRPr>
            </a:lvl2pPr>
            <a:lvl3pPr marL="1143000" indent="-228600">
              <a:tabLst>
                <a:tab pos="1311275" algn="l"/>
                <a:tab pos="2225675" algn="l"/>
                <a:tab pos="3140075" algn="l"/>
                <a:tab pos="4054475" algn="l"/>
                <a:tab pos="4968875" algn="l"/>
                <a:tab pos="5883275" algn="l"/>
                <a:tab pos="6797675" algn="l"/>
                <a:tab pos="7712075" algn="l"/>
                <a:tab pos="8626475" algn="l"/>
                <a:tab pos="9540875" algn="l"/>
                <a:tab pos="10455275" algn="l"/>
              </a:tabLst>
              <a:defRPr sz="2400">
                <a:solidFill>
                  <a:schemeClr val="bg1"/>
                </a:solidFill>
                <a:latin typeface="Times New Roman" pitchFamily="18" charset="0"/>
              </a:defRPr>
            </a:lvl3pPr>
            <a:lvl4pPr marL="1600200" indent="-228600">
              <a:tabLst>
                <a:tab pos="1311275" algn="l"/>
                <a:tab pos="2225675" algn="l"/>
                <a:tab pos="3140075" algn="l"/>
                <a:tab pos="4054475" algn="l"/>
                <a:tab pos="4968875" algn="l"/>
                <a:tab pos="5883275" algn="l"/>
                <a:tab pos="6797675" algn="l"/>
                <a:tab pos="7712075" algn="l"/>
                <a:tab pos="8626475" algn="l"/>
                <a:tab pos="9540875" algn="l"/>
                <a:tab pos="10455275" algn="l"/>
              </a:tabLst>
              <a:defRPr sz="2400">
                <a:solidFill>
                  <a:schemeClr val="bg1"/>
                </a:solidFill>
                <a:latin typeface="Times New Roman" pitchFamily="18" charset="0"/>
              </a:defRPr>
            </a:lvl4pPr>
            <a:lvl5pPr marL="2057400" indent="-228600">
              <a:tabLst>
                <a:tab pos="1311275" algn="l"/>
                <a:tab pos="2225675" algn="l"/>
                <a:tab pos="3140075" algn="l"/>
                <a:tab pos="4054475" algn="l"/>
                <a:tab pos="4968875" algn="l"/>
                <a:tab pos="5883275" algn="l"/>
                <a:tab pos="6797675" algn="l"/>
                <a:tab pos="7712075" algn="l"/>
                <a:tab pos="8626475" algn="l"/>
                <a:tab pos="9540875" algn="l"/>
                <a:tab pos="10455275" algn="l"/>
              </a:tabLst>
              <a:defRPr sz="2400">
                <a:solidFill>
                  <a:schemeClr val="bg1"/>
                </a:solidFill>
                <a:latin typeface="Times New Roman" pitchFamily="18" charset="0"/>
              </a:defRPr>
            </a:lvl5pPr>
            <a:lvl6pPr marL="2514600" indent="-228600" eaLnBrk="0" fontAlgn="base" hangingPunct="0">
              <a:spcBef>
                <a:spcPct val="0"/>
              </a:spcBef>
              <a:spcAft>
                <a:spcPct val="0"/>
              </a:spcAft>
              <a:tabLst>
                <a:tab pos="1311275" algn="l"/>
                <a:tab pos="2225675" algn="l"/>
                <a:tab pos="3140075" algn="l"/>
                <a:tab pos="4054475" algn="l"/>
                <a:tab pos="4968875" algn="l"/>
                <a:tab pos="5883275" algn="l"/>
                <a:tab pos="6797675" algn="l"/>
                <a:tab pos="7712075" algn="l"/>
                <a:tab pos="8626475" algn="l"/>
                <a:tab pos="9540875" algn="l"/>
                <a:tab pos="10455275" algn="l"/>
              </a:tabLst>
              <a:defRPr sz="2400">
                <a:solidFill>
                  <a:schemeClr val="bg1"/>
                </a:solidFill>
                <a:latin typeface="Times New Roman" pitchFamily="18" charset="0"/>
              </a:defRPr>
            </a:lvl6pPr>
            <a:lvl7pPr marL="2971800" indent="-228600" eaLnBrk="0" fontAlgn="base" hangingPunct="0">
              <a:spcBef>
                <a:spcPct val="0"/>
              </a:spcBef>
              <a:spcAft>
                <a:spcPct val="0"/>
              </a:spcAft>
              <a:tabLst>
                <a:tab pos="1311275" algn="l"/>
                <a:tab pos="2225675" algn="l"/>
                <a:tab pos="3140075" algn="l"/>
                <a:tab pos="4054475" algn="l"/>
                <a:tab pos="4968875" algn="l"/>
                <a:tab pos="5883275" algn="l"/>
                <a:tab pos="6797675" algn="l"/>
                <a:tab pos="7712075" algn="l"/>
                <a:tab pos="8626475" algn="l"/>
                <a:tab pos="9540875" algn="l"/>
                <a:tab pos="10455275" algn="l"/>
              </a:tabLst>
              <a:defRPr sz="2400">
                <a:solidFill>
                  <a:schemeClr val="bg1"/>
                </a:solidFill>
                <a:latin typeface="Times New Roman" pitchFamily="18" charset="0"/>
              </a:defRPr>
            </a:lvl7pPr>
            <a:lvl8pPr marL="3429000" indent="-228600" eaLnBrk="0" fontAlgn="base" hangingPunct="0">
              <a:spcBef>
                <a:spcPct val="0"/>
              </a:spcBef>
              <a:spcAft>
                <a:spcPct val="0"/>
              </a:spcAft>
              <a:tabLst>
                <a:tab pos="1311275" algn="l"/>
                <a:tab pos="2225675" algn="l"/>
                <a:tab pos="3140075" algn="l"/>
                <a:tab pos="4054475" algn="l"/>
                <a:tab pos="4968875" algn="l"/>
                <a:tab pos="5883275" algn="l"/>
                <a:tab pos="6797675" algn="l"/>
                <a:tab pos="7712075" algn="l"/>
                <a:tab pos="8626475" algn="l"/>
                <a:tab pos="9540875" algn="l"/>
                <a:tab pos="10455275" algn="l"/>
              </a:tabLst>
              <a:defRPr sz="2400">
                <a:solidFill>
                  <a:schemeClr val="bg1"/>
                </a:solidFill>
                <a:latin typeface="Times New Roman" pitchFamily="18" charset="0"/>
              </a:defRPr>
            </a:lvl8pPr>
            <a:lvl9pPr marL="3886200" indent="-228600" eaLnBrk="0" fontAlgn="base" hangingPunct="0">
              <a:spcBef>
                <a:spcPct val="0"/>
              </a:spcBef>
              <a:spcAft>
                <a:spcPct val="0"/>
              </a:spcAft>
              <a:tabLst>
                <a:tab pos="1311275" algn="l"/>
                <a:tab pos="2225675" algn="l"/>
                <a:tab pos="3140075" algn="l"/>
                <a:tab pos="4054475" algn="l"/>
                <a:tab pos="4968875" algn="l"/>
                <a:tab pos="5883275" algn="l"/>
                <a:tab pos="6797675" algn="l"/>
                <a:tab pos="7712075" algn="l"/>
                <a:tab pos="8626475" algn="l"/>
                <a:tab pos="9540875" algn="l"/>
                <a:tab pos="10455275" algn="l"/>
              </a:tabLst>
              <a:defRPr sz="2400">
                <a:solidFill>
                  <a:schemeClr val="bg1"/>
                </a:solidFill>
                <a:latin typeface="Times New Roman" pitchFamily="18" charset="0"/>
              </a:defRPr>
            </a:lvl9pPr>
          </a:lstStyle>
          <a:p>
            <a:pPr lvl="1">
              <a:spcBef>
                <a:spcPts val="500"/>
              </a:spcBef>
              <a:buClr>
                <a:srgbClr val="3333CC"/>
              </a:buClr>
              <a:buSzPct val="75000"/>
              <a:buFont typeface="ZapfDingbats" pitchFamily="80" charset="2"/>
              <a:buChar char=""/>
              <a:defRPr/>
            </a:pPr>
            <a:r>
              <a:rPr lang="en-GB" b="1" u="sng"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Example 1:</a:t>
            </a:r>
            <a:r>
              <a:rPr lang="en-GB"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a:t>
            </a:r>
            <a:r>
              <a:rPr lang="en-NZ" dirty="0">
                <a:solidFill>
                  <a:srgbClr val="0000FF"/>
                </a:solidFill>
                <a:latin typeface="Arial" pitchFamily="34" charset="0"/>
                <a:cs typeface="Arial" pitchFamily="34" charset="0"/>
              </a:rPr>
              <a:t>Prevent external clients from making TCP connections with internal servers, but allow internal clients to connect to external servers. </a:t>
            </a:r>
            <a:endParaRPr lang="en-NZ" dirty="0" smtClean="0">
              <a:solidFill>
                <a:srgbClr val="0000FF"/>
              </a:solidFill>
              <a:latin typeface="Arial" pitchFamily="34" charset="0"/>
              <a:cs typeface="Arial" pitchFamily="34" charset="0"/>
            </a:endParaRPr>
          </a:p>
          <a:p>
            <a:pPr lvl="2">
              <a:spcBef>
                <a:spcPts val="500"/>
              </a:spcBef>
              <a:buClr>
                <a:srgbClr val="3333CC"/>
              </a:buClr>
              <a:buSzPct val="75000"/>
              <a:buFont typeface="ZapfDingbats" pitchFamily="80" charset="2"/>
              <a:buChar char=""/>
              <a:defRPr/>
            </a:pPr>
            <a:r>
              <a:rPr lang="en-NZ" sz="2000" dirty="0" smtClean="0">
                <a:solidFill>
                  <a:srgbClr val="000000"/>
                </a:solidFill>
                <a:latin typeface="Arial" pitchFamily="34" charset="0"/>
                <a:cs typeface="Arial" pitchFamily="34" charset="0"/>
              </a:rPr>
              <a:t>Block </a:t>
            </a:r>
            <a:r>
              <a:rPr lang="en-NZ" sz="2000" dirty="0">
                <a:solidFill>
                  <a:srgbClr val="000000"/>
                </a:solidFill>
                <a:latin typeface="Arial" pitchFamily="34" charset="0"/>
                <a:cs typeface="Arial" pitchFamily="34" charset="0"/>
              </a:rPr>
              <a:t>inbound </a:t>
            </a:r>
            <a:r>
              <a:rPr lang="en-NZ" sz="2000" b="1" dirty="0">
                <a:solidFill>
                  <a:srgbClr val="FF0000"/>
                </a:solidFill>
                <a:latin typeface="Arial" pitchFamily="34" charset="0"/>
                <a:cs typeface="Arial" pitchFamily="34" charset="0"/>
              </a:rPr>
              <a:t>TCP segments </a:t>
            </a:r>
            <a:r>
              <a:rPr lang="en-NZ" sz="2000" dirty="0">
                <a:solidFill>
                  <a:srgbClr val="000000"/>
                </a:solidFill>
                <a:latin typeface="Arial" pitchFamily="34" charset="0"/>
                <a:cs typeface="Arial" pitchFamily="34" charset="0"/>
              </a:rPr>
              <a:t>with </a:t>
            </a:r>
            <a:r>
              <a:rPr lang="en-NZ" sz="2000" dirty="0">
                <a:solidFill>
                  <a:srgbClr val="FF0000"/>
                </a:solidFill>
                <a:latin typeface="Arial" pitchFamily="34" charset="0"/>
                <a:cs typeface="Arial" pitchFamily="34" charset="0"/>
              </a:rPr>
              <a:t>ACK =</a:t>
            </a:r>
            <a:r>
              <a:rPr lang="en-NZ" sz="2000" dirty="0">
                <a:solidFill>
                  <a:srgbClr val="000000"/>
                </a:solidFill>
                <a:latin typeface="Arial" pitchFamily="34" charset="0"/>
                <a:cs typeface="Arial" pitchFamily="34" charset="0"/>
              </a:rPr>
              <a:t> </a:t>
            </a:r>
            <a:r>
              <a:rPr lang="en-NZ" sz="2000" b="1" dirty="0">
                <a:solidFill>
                  <a:srgbClr val="FF0000"/>
                </a:solidFill>
                <a:latin typeface="Arial" pitchFamily="34" charset="0"/>
                <a:cs typeface="Arial" pitchFamily="34" charset="0"/>
              </a:rPr>
              <a:t>0</a:t>
            </a:r>
            <a:endParaRPr lang="en-GB" sz="2000" b="1" dirty="0" smtClean="0">
              <a:solidFill>
                <a:srgbClr val="FF0000"/>
              </a:solidFill>
              <a:latin typeface="Arial" pitchFamily="34" charset="0"/>
              <a:cs typeface="Arial" pitchFamily="34" charset="0"/>
            </a:endParaRPr>
          </a:p>
          <a:p>
            <a:pPr lvl="2">
              <a:spcBef>
                <a:spcPts val="450"/>
              </a:spcBef>
              <a:buClr>
                <a:srgbClr val="000000"/>
              </a:buClr>
              <a:buSzPct val="100000"/>
              <a:buFont typeface="Comic Sans MS" pitchFamily="66" charset="0"/>
              <a:buChar char="•"/>
              <a:defRPr/>
            </a:pPr>
            <a:endParaRPr lang="en-GB" sz="2000" dirty="0" smtClean="0">
              <a:solidFill>
                <a:srgbClr val="000000"/>
              </a:solidFill>
              <a:latin typeface="Arial" pitchFamily="34" charset="0"/>
              <a:cs typeface="Arial" pitchFamily="34" charset="0"/>
            </a:endParaRPr>
          </a:p>
          <a:p>
            <a:pPr lvl="1">
              <a:spcBef>
                <a:spcPts val="500"/>
              </a:spcBef>
              <a:buClr>
                <a:srgbClr val="3333CC"/>
              </a:buClr>
              <a:buSzPct val="75000"/>
              <a:buFont typeface="ZapfDingbats" pitchFamily="80" charset="2"/>
              <a:buChar char=""/>
              <a:defRPr/>
            </a:pPr>
            <a:r>
              <a:rPr lang="en-GB" b="1" u="sng"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Example 2:</a:t>
            </a:r>
            <a:r>
              <a:rPr lang="en-GB"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a:t>
            </a:r>
            <a:r>
              <a:rPr lang="en-GB" dirty="0" smtClean="0">
                <a:solidFill>
                  <a:srgbClr val="0000FF"/>
                </a:solidFill>
                <a:latin typeface="Arial" pitchFamily="34" charset="0"/>
                <a:cs typeface="Arial" pitchFamily="34" charset="0"/>
              </a:rPr>
              <a:t>prevent web-radios from eating up the available bandwidth</a:t>
            </a:r>
          </a:p>
          <a:p>
            <a:pPr lvl="2">
              <a:spcBef>
                <a:spcPts val="450"/>
              </a:spcBef>
              <a:buClr>
                <a:srgbClr val="000000"/>
              </a:buClr>
              <a:buSzPct val="100000"/>
              <a:buFont typeface="Comic Sans MS" pitchFamily="66" charset="0"/>
              <a:buChar char="•"/>
              <a:defRPr/>
            </a:pPr>
            <a:r>
              <a:rPr lang="en-GB" sz="2000" dirty="0" smtClean="0">
                <a:solidFill>
                  <a:srgbClr val="000000"/>
                </a:solidFill>
                <a:latin typeface="Arial" pitchFamily="34" charset="0"/>
                <a:cs typeface="Arial" pitchFamily="34" charset="0"/>
              </a:rPr>
              <a:t>Drop all incoming UDP packets, except DNS packets (port=53)</a:t>
            </a:r>
          </a:p>
        </p:txBody>
      </p:sp>
      <p:sp>
        <p:nvSpPr>
          <p:cNvPr id="58374" name="Text Box 6"/>
          <p:cNvSpPr txBox="1">
            <a:spLocks noChangeArrowheads="1"/>
          </p:cNvSpPr>
          <p:nvPr/>
        </p:nvSpPr>
        <p:spPr bwMode="auto">
          <a:xfrm>
            <a:off x="0" y="0"/>
            <a:ext cx="9144000" cy="70167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sz="4000" b="1">
                <a:solidFill>
                  <a:srgbClr val="3333CC"/>
                </a:solidFill>
              </a:rPr>
              <a:t>PACKET FILTERING</a:t>
            </a:r>
            <a:endParaRPr lang="en-GB" sz="4000" b="1">
              <a:solidFill>
                <a:srgbClr val="3333CC"/>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animBg="1"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0" y="0"/>
            <a:ext cx="9144000" cy="70167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sz="4000" b="1">
                <a:solidFill>
                  <a:srgbClr val="3333CC"/>
                </a:solidFill>
              </a:rPr>
              <a:t>PACKET FILTERING</a:t>
            </a:r>
            <a:endParaRPr lang="en-GB" sz="4000" b="1">
              <a:solidFill>
                <a:srgbClr val="3333CC"/>
              </a:solidFill>
            </a:endParaRPr>
          </a:p>
        </p:txBody>
      </p:sp>
      <p:sp>
        <p:nvSpPr>
          <p:cNvPr id="199683" name="Rectangle 3"/>
          <p:cNvSpPr>
            <a:spLocks noChangeArrowheads="1"/>
          </p:cNvSpPr>
          <p:nvPr/>
        </p:nvSpPr>
        <p:spPr bwMode="auto">
          <a:xfrm>
            <a:off x="0" y="685800"/>
            <a:ext cx="9144000" cy="2590800"/>
          </a:xfrm>
          <a:prstGeom prst="rect">
            <a:avLst/>
          </a:prstGeom>
          <a:gradFill rotWithShape="1">
            <a:gsLst>
              <a:gs pos="0">
                <a:srgbClr val="00B8FF"/>
              </a:gs>
              <a:gs pos="50000">
                <a:srgbClr val="FFFFAD"/>
              </a:gs>
              <a:gs pos="100000">
                <a:srgbClr val="00B8FF"/>
              </a:gs>
            </a:gsLst>
            <a:lin ang="5400000" scaled="1"/>
          </a:gradFill>
          <a:ln w="9525">
            <a:noFill/>
            <a:miter lim="800000"/>
            <a:headEnd/>
            <a:tailEnd/>
          </a:ln>
          <a:effectLst/>
        </p:spPr>
        <p:txBody>
          <a:bodyPr lIns="90000" tIns="46800" rIns="90000" bIns="46800"/>
          <a:lstStyle/>
          <a:p>
            <a:pPr marL="341313" indent="-341313" defTabSz="449263">
              <a:spcBef>
                <a:spcPts val="6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0000"/>
                </a:solidFill>
                <a:latin typeface="Arial" charset="0"/>
              </a:rPr>
              <a:t>Alice administers a company network</a:t>
            </a:r>
            <a:r>
              <a:rPr lang="en-GB" sz="2000" dirty="0">
                <a:solidFill>
                  <a:srgbClr val="FF3300"/>
                </a:solidFill>
                <a:latin typeface="Arial" charset="0"/>
              </a:rPr>
              <a:t> </a:t>
            </a:r>
            <a:r>
              <a:rPr lang="en-GB" sz="2000" b="1" dirty="0">
                <a:solidFill>
                  <a:srgbClr val="FF3300"/>
                </a:solidFill>
                <a:effectLst>
                  <a:outerShdw blurRad="38100" dist="38100" dir="2700000" algn="tl">
                    <a:srgbClr val="000000"/>
                  </a:outerShdw>
                </a:effectLst>
                <a:latin typeface="Arial" charset="0"/>
              </a:rPr>
              <a:t>222.22.0.0/16</a:t>
            </a:r>
            <a:r>
              <a:rPr lang="en-GB" sz="2000" b="1" dirty="0">
                <a:solidFill>
                  <a:srgbClr val="000000"/>
                </a:solidFill>
                <a:effectLst>
                  <a:outerShdw blurRad="38100" dist="38100" dir="2700000" algn="tl">
                    <a:srgbClr val="FFFFFF"/>
                  </a:outerShdw>
                </a:effectLst>
                <a:latin typeface="Arial" charset="0"/>
              </a:rPr>
              <a:t> </a:t>
            </a:r>
            <a:r>
              <a:rPr lang="en-GB" sz="2000" dirty="0">
                <a:solidFill>
                  <a:srgbClr val="000000"/>
                </a:solidFill>
                <a:latin typeface="Arial" charset="0"/>
              </a:rPr>
              <a:t>and, in general, wants to disallow access to her network from the public internet (</a:t>
            </a:r>
            <a:r>
              <a:rPr lang="en-GB" sz="2000" dirty="0">
                <a:solidFill>
                  <a:srgbClr val="FF3300"/>
                </a:solidFill>
                <a:effectLst>
                  <a:outerShdw blurRad="38100" dist="38100" dir="2700000" algn="tl">
                    <a:srgbClr val="000000"/>
                  </a:outerShdw>
                </a:effectLst>
                <a:latin typeface="Arial" charset="0"/>
              </a:rPr>
              <a:t>R3</a:t>
            </a:r>
            <a:r>
              <a:rPr lang="en-GB" sz="2000" dirty="0">
                <a:solidFill>
                  <a:srgbClr val="000000"/>
                </a:solidFill>
                <a:latin typeface="Arial" charset="0"/>
              </a:rPr>
              <a:t>).  However, Alice collaborates with Bob and his colleagues who are at network </a:t>
            </a:r>
            <a:r>
              <a:rPr lang="en-GB" sz="2000" b="1" dirty="0">
                <a:solidFill>
                  <a:srgbClr val="FF3300"/>
                </a:solidFill>
                <a:effectLst>
                  <a:outerShdw blurRad="38100" dist="38100" dir="2700000" algn="tl">
                    <a:srgbClr val="000000"/>
                  </a:outerShdw>
                </a:effectLst>
                <a:latin typeface="Arial" charset="0"/>
              </a:rPr>
              <a:t>111.11/16</a:t>
            </a:r>
            <a:r>
              <a:rPr lang="en-GB" sz="2000" dirty="0">
                <a:solidFill>
                  <a:srgbClr val="000000"/>
                </a:solidFill>
                <a:latin typeface="Arial" charset="0"/>
              </a:rPr>
              <a:t>.  Alice wants to let users from Bob’s network access a specific subnet, </a:t>
            </a:r>
            <a:r>
              <a:rPr lang="en-GB" sz="2000" b="1" dirty="0">
                <a:solidFill>
                  <a:srgbClr val="FF3300"/>
                </a:solidFill>
                <a:effectLst>
                  <a:outerShdw blurRad="38100" dist="38100" dir="2700000" algn="tl">
                    <a:srgbClr val="000000"/>
                  </a:outerShdw>
                </a:effectLst>
                <a:latin typeface="Arial" charset="0"/>
              </a:rPr>
              <a:t>222.22.22/24</a:t>
            </a:r>
            <a:r>
              <a:rPr lang="en-GB" sz="2000" dirty="0">
                <a:solidFill>
                  <a:srgbClr val="000000"/>
                </a:solidFill>
                <a:latin typeface="Arial" charset="0"/>
              </a:rPr>
              <a:t> within her company’s network (R1).  The problem is that Trudy belongs to Bob’s network, with subnet </a:t>
            </a:r>
            <a:r>
              <a:rPr lang="en-GB" sz="2000" b="1" dirty="0">
                <a:solidFill>
                  <a:srgbClr val="FF3300"/>
                </a:solidFill>
                <a:effectLst>
                  <a:outerShdw blurRad="38100" dist="38100" dir="2700000" algn="tl">
                    <a:srgbClr val="000000"/>
                  </a:outerShdw>
                </a:effectLst>
                <a:latin typeface="Arial" charset="0"/>
              </a:rPr>
              <a:t>111.11.11/24</a:t>
            </a:r>
            <a:r>
              <a:rPr lang="en-GB" sz="2000" dirty="0">
                <a:solidFill>
                  <a:srgbClr val="000000"/>
                </a:solidFill>
                <a:latin typeface="Arial" charset="0"/>
              </a:rPr>
              <a:t>.  Therefore, Alice doesn’t want any traffic from</a:t>
            </a:r>
            <a:r>
              <a:rPr lang="en-GB" sz="2000" dirty="0">
                <a:solidFill>
                  <a:srgbClr val="FF3300"/>
                </a:solidFill>
                <a:latin typeface="Arial" charset="0"/>
              </a:rPr>
              <a:t> </a:t>
            </a:r>
            <a:r>
              <a:rPr lang="en-GB" sz="2000" b="1" dirty="0">
                <a:solidFill>
                  <a:srgbClr val="FF3300"/>
                </a:solidFill>
                <a:effectLst>
                  <a:outerShdw blurRad="38100" dist="38100" dir="2700000" algn="tl">
                    <a:srgbClr val="000000"/>
                  </a:outerShdw>
                </a:effectLst>
                <a:latin typeface="Arial" charset="0"/>
              </a:rPr>
              <a:t>111.11.11/24</a:t>
            </a:r>
            <a:r>
              <a:rPr lang="en-GB" sz="2000" dirty="0">
                <a:solidFill>
                  <a:srgbClr val="000000"/>
                </a:solidFill>
                <a:effectLst>
                  <a:outerShdw blurRad="38100" dist="38100" dir="2700000" algn="tl">
                    <a:srgbClr val="FFFFFF"/>
                  </a:outerShdw>
                </a:effectLst>
                <a:latin typeface="Arial" charset="0"/>
              </a:rPr>
              <a:t> </a:t>
            </a:r>
            <a:r>
              <a:rPr lang="en-GB" sz="2000" dirty="0">
                <a:solidFill>
                  <a:srgbClr val="000000"/>
                </a:solidFill>
                <a:latin typeface="Arial" charset="0"/>
              </a:rPr>
              <a:t>entering anywhere into her network (</a:t>
            </a:r>
            <a:r>
              <a:rPr lang="en-GB" sz="2000" dirty="0">
                <a:solidFill>
                  <a:srgbClr val="FF3300"/>
                </a:solidFill>
                <a:effectLst>
                  <a:outerShdw blurRad="38100" dist="38100" dir="2700000" algn="tl">
                    <a:srgbClr val="000000"/>
                  </a:outerShdw>
                </a:effectLst>
                <a:latin typeface="Arial" charset="0"/>
              </a:rPr>
              <a:t>R2</a:t>
            </a:r>
            <a:r>
              <a:rPr lang="en-GB" sz="2000" dirty="0">
                <a:solidFill>
                  <a:srgbClr val="000000"/>
                </a:solidFill>
                <a:latin typeface="Arial" charset="0"/>
              </a:rPr>
              <a:t>).</a:t>
            </a:r>
          </a:p>
        </p:txBody>
      </p:sp>
      <p:graphicFrame>
        <p:nvGraphicFramePr>
          <p:cNvPr id="199763" name="Group 83"/>
          <p:cNvGraphicFramePr>
            <a:graphicFrameLocks noGrp="1"/>
          </p:cNvGraphicFramePr>
          <p:nvPr>
            <p:ph sz="half" idx="2"/>
          </p:nvPr>
        </p:nvGraphicFramePr>
        <p:xfrm>
          <a:off x="0" y="3962400"/>
          <a:ext cx="9144000" cy="2892516"/>
        </p:xfrm>
        <a:graphic>
          <a:graphicData uri="http://schemas.openxmlformats.org/drawingml/2006/table">
            <a:tbl>
              <a:tblPr/>
              <a:tblGrid>
                <a:gridCol w="804863"/>
                <a:gridCol w="1846262"/>
                <a:gridCol w="2081213"/>
                <a:gridCol w="1363662"/>
                <a:gridCol w="3048000"/>
              </a:tblGrid>
              <a:tr h="667863">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endParaRPr kumimoji="0" lang="en-US" sz="1600" b="0" i="0" u="none" strike="noStrike" cap="none" normalizeH="0" baseline="0" smtClean="0">
                        <a:ln>
                          <a:noFill/>
                        </a:ln>
                        <a:solidFill>
                          <a:srgbClr val="000000"/>
                        </a:solidFill>
                        <a:effectLst/>
                        <a:latin typeface="Comic Sans MS" pitchFamily="66" charset="0"/>
                      </a:endParaRPr>
                    </a:p>
                  </a:txBody>
                  <a:tcPr marT="45652" marB="456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SOURCE </a:t>
                      </a:r>
                    </a:p>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IP</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DEST </a:t>
                      </a:r>
                    </a:p>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IP</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Desired Action</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Comments</a:t>
                      </a:r>
                    </a:p>
                  </a:txBody>
                  <a:tcPr marT="45652" marB="4565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798">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R1</a:t>
                      </a:r>
                    </a:p>
                  </a:txBody>
                  <a:tcPr marT="45652" marB="456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111.11/16</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222.22.22/24</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Permit</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Let datagram from Bob’s university into a restricted subnet.</a:t>
                      </a:r>
                    </a:p>
                  </a:txBody>
                  <a:tcPr marT="45652" marB="4565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822798">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R2</a:t>
                      </a:r>
                    </a:p>
                  </a:txBody>
                  <a:tcPr marT="45652" marB="456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111.11.11/24</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222.22/16</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Deny</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Don’t let traffic from Trudy’s subnet into anywhere within Alice’s network</a:t>
                      </a:r>
                    </a:p>
                  </a:txBody>
                  <a:tcPr marT="45652" marB="4565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578967">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R3</a:t>
                      </a:r>
                    </a:p>
                  </a:txBody>
                  <a:tcPr marT="45652" marB="456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0.0.0.0/0</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0.0.0.0/0</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Deny</a:t>
                      </a:r>
                    </a:p>
                  </a:txBody>
                  <a:tcPr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Don’t let traffic into Alice’s network</a:t>
                      </a:r>
                    </a:p>
                  </a:txBody>
                  <a:tcPr marT="45652" marB="4565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199764" name="Rectangle 84"/>
          <p:cNvSpPr>
            <a:spLocks noChangeArrowheads="1"/>
          </p:cNvSpPr>
          <p:nvPr/>
        </p:nvSpPr>
        <p:spPr bwMode="auto">
          <a:xfrm>
            <a:off x="0" y="3581400"/>
            <a:ext cx="9144000" cy="3810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lIns="90000" tIns="46800" rIns="90000" bIns="46800"/>
          <a:lstStyle/>
          <a:p>
            <a:pPr marL="341313" indent="-341313" defTabSz="449263">
              <a:spcBef>
                <a:spcPts val="6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a:solidFill>
                  <a:srgbClr val="3333CC"/>
                </a:solidFill>
                <a:latin typeface="Arial" charset="0"/>
              </a:rPr>
              <a:t>Packet filtering rules (ordering of evaluation is important!)</a:t>
            </a:r>
          </a:p>
          <a:p>
            <a:pPr marL="341313" indent="-341313" defTabSz="449263">
              <a:spcBef>
                <a:spcPts val="600"/>
              </a:spcBef>
              <a:buClr>
                <a:srgbClr val="3333CC"/>
              </a:buClr>
              <a:buSzPct val="85000"/>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a:solidFill>
                  <a:srgbClr val="3333CC"/>
                </a:solidFill>
                <a:latin typeface="Arial" charset="0"/>
              </a:rPr>
              <a:t>	</a:t>
            </a:r>
          </a:p>
        </p:txBody>
      </p:sp>
      <p:sp>
        <p:nvSpPr>
          <p:cNvPr id="18469" name="TextBox 5"/>
          <p:cNvSpPr txBox="1">
            <a:spLocks noChangeArrowheads="1"/>
          </p:cNvSpPr>
          <p:nvPr/>
        </p:nvSpPr>
        <p:spPr bwMode="auto">
          <a:xfrm>
            <a:off x="5410200" y="180975"/>
            <a:ext cx="1150938" cy="339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600">
                <a:solidFill>
                  <a:srgbClr val="FF0000"/>
                </a:solidFill>
                <a:latin typeface="Times New Roman" pitchFamily="18" charset="0"/>
              </a:rPr>
              <a:t>EXAMPLE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99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a:xfrm>
            <a:off x="611188" y="228600"/>
            <a:ext cx="8077200" cy="838200"/>
          </a:xfrm>
          <a:gradFill rotWithShape="1">
            <a:gsLst>
              <a:gs pos="0">
                <a:srgbClr val="99FF33"/>
              </a:gs>
              <a:gs pos="100000">
                <a:schemeClr val="bg1"/>
              </a:gs>
            </a:gsLst>
            <a:lin ang="2700000" scaled="1"/>
          </a:gradFill>
          <a:scene3d>
            <a:camera prst="legacyObliqueBottomLeft"/>
            <a:lightRig rig="legacyFlat3" dir="t"/>
          </a:scene3d>
          <a:sp3d extrusionH="430200" prstMaterial="legacyMatte">
            <a:bevelT w="13500" h="13500" prst="angle"/>
            <a:bevelB w="13500" h="13500" prst="angle"/>
            <a:extrusionClr>
              <a:srgbClr val="99FF33"/>
            </a:extrusionClr>
          </a:sp3d>
        </p:spPr>
        <p:txBody>
          <a:bodyPr>
            <a:flatTx/>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latin typeface="Arial" pitchFamily="34" charset="0"/>
                <a:cs typeface="Arial" pitchFamily="34" charset="0"/>
              </a:rPr>
              <a:t>Network security</a:t>
            </a:r>
          </a:p>
        </p:txBody>
      </p:sp>
      <p:sp>
        <p:nvSpPr>
          <p:cNvPr id="2" name="Rectangle 2"/>
          <p:cNvSpPr>
            <a:spLocks noGrp="1" noChangeArrowheads="1"/>
          </p:cNvSpPr>
          <p:nvPr>
            <p:ph type="body" idx="1"/>
          </p:nvPr>
        </p:nvSpPr>
        <p:spPr>
          <a:xfrm>
            <a:off x="533400" y="1371600"/>
            <a:ext cx="8067675" cy="4648200"/>
          </a:xfrm>
          <a:gradFill rotWithShape="1">
            <a:gsLst>
              <a:gs pos="0">
                <a:srgbClr val="00B8FF"/>
              </a:gs>
              <a:gs pos="50000">
                <a:schemeClr val="bg1"/>
              </a:gs>
              <a:gs pos="100000">
                <a:srgbClr val="00B8FF"/>
              </a:gs>
            </a:gsLst>
            <a:lin ang="2700000" scaled="1"/>
          </a:gradFill>
          <a:ln w="28575">
            <a:solidFill>
              <a:schemeClr val="accent2"/>
            </a:solidFill>
          </a:ln>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u="sng" dirty="0" smtClean="0">
                <a:solidFill>
                  <a:srgbClr val="FF0000"/>
                </a:solidFill>
                <a:latin typeface="Arial" pitchFamily="34" charset="0"/>
                <a:cs typeface="Arial" pitchFamily="34" charset="0"/>
              </a:rPr>
              <a:t>Foundations:</a:t>
            </a:r>
            <a:r>
              <a:rPr lang="en-GB" sz="2400" dirty="0" smtClean="0">
                <a:latin typeface="Arial" pitchFamily="34" charset="0"/>
                <a:cs typeface="Arial" pitchFamily="34" charset="0"/>
              </a:rPr>
              <a:t> </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what is security?</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cryptography</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authentication</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message integrity</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key distribution and certification</a:t>
            </a:r>
          </a:p>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u="sng" dirty="0" smtClean="0">
                <a:solidFill>
                  <a:srgbClr val="FF0000"/>
                </a:solidFill>
                <a:latin typeface="Arial" pitchFamily="34" charset="0"/>
                <a:cs typeface="Arial" pitchFamily="34" charset="0"/>
              </a:rPr>
              <a:t>Security in practice:</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application layer: secure e-mail</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transport layer: SSL</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network layer: IP security</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Block Cipher</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76200" y="1738996"/>
            <a:ext cx="8915400" cy="406875"/>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a:t>
            </a:r>
            <a:endParaRPr lang="en-US" sz="2800" kern="0" dirty="0">
              <a:latin typeface="Gill Sans MT" charset="0"/>
            </a:endParaRPr>
          </a:p>
        </p:txBody>
      </p:sp>
      <p:sp>
        <p:nvSpPr>
          <p:cNvPr id="6" name="TextBox 5"/>
          <p:cNvSpPr txBox="1"/>
          <p:nvPr/>
        </p:nvSpPr>
        <p:spPr>
          <a:xfrm>
            <a:off x="152400" y="22860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89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2762711"/>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4874096"/>
            <a:ext cx="4423042" cy="400110"/>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2^3 = 8 </a:t>
            </a:r>
            <a:r>
              <a:rPr lang="en-NZ" sz="2000" dirty="0" smtClean="0">
                <a:solidFill>
                  <a:srgbClr val="0000FF"/>
                </a:solidFill>
                <a:latin typeface="Arial" panose="020B0604020202020204" pitchFamily="34" charset="0"/>
                <a:cs typeface="Arial" panose="020B0604020202020204" pitchFamily="34" charset="0"/>
              </a:rPr>
              <a:t>possible inputs</a:t>
            </a:r>
            <a:endParaRPr lang="en-NZ" sz="2000" dirty="0">
              <a:solidFill>
                <a:srgbClr val="0000FF"/>
              </a:solidFill>
              <a:latin typeface="Arial" panose="020B0604020202020204" pitchFamily="34" charset="0"/>
              <a:cs typeface="Arial" panose="020B0604020202020204" pitchFamily="34" charset="0"/>
            </a:endParaRPr>
          </a:p>
        </p:txBody>
      </p:sp>
      <p:sp>
        <p:nvSpPr>
          <p:cNvPr id="14" name="TextBox 13"/>
          <p:cNvSpPr txBox="1"/>
          <p:nvPr/>
        </p:nvSpPr>
        <p:spPr>
          <a:xfrm>
            <a:off x="533399" y="4347988"/>
            <a:ext cx="2454729" cy="461665"/>
          </a:xfrm>
          <a:prstGeom prst="rect">
            <a:avLst/>
          </a:prstGeom>
          <a:solidFill>
            <a:srgbClr val="C6E6A2"/>
          </a:solidFill>
          <a:ln>
            <a:solidFill>
              <a:srgbClr val="00B0F0"/>
            </a:solidFill>
          </a:ln>
        </p:spPr>
        <p:txBody>
          <a:bodyPr wrap="square" rtlCol="0">
            <a:spAutoFit/>
          </a:bodyPr>
          <a:lstStyle/>
          <a:p>
            <a:pPr algn="ctr"/>
            <a:r>
              <a:rPr lang="en-NZ" dirty="0" smtClean="0">
                <a:solidFill>
                  <a:schemeClr val="tx1"/>
                </a:solidFill>
                <a:latin typeface="Arial" panose="020B0604020202020204" pitchFamily="34" charset="0"/>
                <a:cs typeface="Arial" panose="020B0604020202020204" pitchFamily="34" charset="0"/>
              </a:rPr>
              <a:t>k=3</a:t>
            </a:r>
            <a:endParaRPr lang="en-NZ" dirty="0">
              <a:solidFill>
                <a:schemeClr val="tx1"/>
              </a:solidFill>
              <a:latin typeface="Arial" panose="020B0604020202020204" pitchFamily="34" charset="0"/>
              <a:cs typeface="Arial" panose="020B0604020202020204" pitchFamily="34" charset="0"/>
            </a:endParaRPr>
          </a:p>
        </p:txBody>
      </p:sp>
      <p:sp>
        <p:nvSpPr>
          <p:cNvPr id="15" name="TextBox 14"/>
          <p:cNvSpPr txBox="1"/>
          <p:nvPr/>
        </p:nvSpPr>
        <p:spPr>
          <a:xfrm>
            <a:off x="0" y="5420708"/>
            <a:ext cx="4423042" cy="400110"/>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8! = 40,320 </a:t>
            </a:r>
            <a:r>
              <a:rPr lang="en-NZ" sz="2000" dirty="0" smtClean="0">
                <a:solidFill>
                  <a:srgbClr val="0000FF"/>
                </a:solidFill>
                <a:latin typeface="Arial" panose="020B0604020202020204" pitchFamily="34" charset="0"/>
                <a:cs typeface="Arial" panose="020B0604020202020204" pitchFamily="34" charset="0"/>
              </a:rPr>
              <a:t>possible permutations</a:t>
            </a:r>
            <a:endParaRPr lang="en-NZ" sz="2000" dirty="0">
              <a:solidFill>
                <a:srgbClr val="0000FF"/>
              </a:solidFill>
              <a:latin typeface="Arial" panose="020B0604020202020204" pitchFamily="34" charset="0"/>
              <a:cs typeface="Arial" panose="020B0604020202020204" pitchFamily="34" charset="0"/>
            </a:endParaRPr>
          </a:p>
        </p:txBody>
      </p:sp>
      <p:sp>
        <p:nvSpPr>
          <p:cNvPr id="16" name="TextBox 15"/>
          <p:cNvSpPr txBox="1"/>
          <p:nvPr/>
        </p:nvSpPr>
        <p:spPr>
          <a:xfrm>
            <a:off x="0" y="6013251"/>
            <a:ext cx="4386235" cy="707886"/>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Brute force attack requires examining 40,320 </a:t>
            </a:r>
            <a:r>
              <a:rPr lang="en-NZ" sz="2000" dirty="0" smtClean="0">
                <a:solidFill>
                  <a:srgbClr val="0000FF"/>
                </a:solidFill>
                <a:latin typeface="Arial" panose="020B0604020202020204" pitchFamily="34" charset="0"/>
                <a:cs typeface="Arial" panose="020B0604020202020204" pitchFamily="34" charset="0"/>
              </a:rPr>
              <a:t>possible mappings</a:t>
            </a:r>
            <a:endParaRPr lang="en-NZ" sz="2000" dirty="0">
              <a:solidFill>
                <a:srgbClr val="0000FF"/>
              </a:solidFill>
              <a:latin typeface="Arial" panose="020B0604020202020204" pitchFamily="34" charset="0"/>
              <a:cs typeface="Arial" panose="020B0604020202020204" pitchFamily="34" charset="0"/>
            </a:endParaRPr>
          </a:p>
        </p:txBody>
      </p:sp>
      <p:sp>
        <p:nvSpPr>
          <p:cNvPr id="17" name="TextBox 16"/>
          <p:cNvSpPr txBox="1"/>
          <p:nvPr/>
        </p:nvSpPr>
        <p:spPr>
          <a:xfrm>
            <a:off x="4468749" y="2272396"/>
            <a:ext cx="4702302" cy="707886"/>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In general, given k bits,  there are </a:t>
            </a:r>
            <a:r>
              <a:rPr lang="en-NZ" sz="2000" b="1" dirty="0" smtClean="0">
                <a:solidFill>
                  <a:srgbClr val="0000FF"/>
                </a:solidFill>
                <a:latin typeface="Arial" panose="020B0604020202020204" pitchFamily="34" charset="0"/>
                <a:cs typeface="Arial" panose="020B0604020202020204" pitchFamily="34" charset="0"/>
              </a:rPr>
              <a:t>(2^k)! </a:t>
            </a:r>
            <a:r>
              <a:rPr lang="en-NZ" sz="2000" dirty="0" smtClean="0">
                <a:solidFill>
                  <a:srgbClr val="0000FF"/>
                </a:solidFill>
                <a:latin typeface="Arial" panose="020B0604020202020204" pitchFamily="34" charset="0"/>
                <a:cs typeface="Arial" panose="020B0604020202020204" pitchFamily="34" charset="0"/>
              </a:rPr>
              <a:t>possible mappings</a:t>
            </a:r>
            <a:endParaRPr lang="en-NZ" sz="2000" dirty="0">
              <a:solidFill>
                <a:srgbClr val="0000FF"/>
              </a:solidFill>
              <a:latin typeface="Arial" panose="020B0604020202020204" pitchFamily="34" charset="0"/>
              <a:cs typeface="Arial" panose="020B0604020202020204" pitchFamily="34" charset="0"/>
            </a:endParaRPr>
          </a:p>
        </p:txBody>
      </p:sp>
      <p:sp>
        <p:nvSpPr>
          <p:cNvPr id="18" name="TextBox 17"/>
          <p:cNvSpPr txBox="1"/>
          <p:nvPr/>
        </p:nvSpPr>
        <p:spPr>
          <a:xfrm>
            <a:off x="4468749" y="3629561"/>
            <a:ext cx="4702302" cy="1323439"/>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Even for moderate values of k, (e.g. k=64), the number of  </a:t>
            </a:r>
            <a:r>
              <a:rPr lang="en-NZ" sz="2000" dirty="0" smtClean="0">
                <a:solidFill>
                  <a:srgbClr val="0000FF"/>
                </a:solidFill>
                <a:latin typeface="Arial" panose="020B0604020202020204" pitchFamily="34" charset="0"/>
                <a:cs typeface="Arial" panose="020B0604020202020204" pitchFamily="34" charset="0"/>
              </a:rPr>
              <a:t>possible mappings is already astronomical! – </a:t>
            </a:r>
            <a:r>
              <a:rPr lang="en-NZ" sz="2000" dirty="0" smtClean="0">
                <a:solidFill>
                  <a:schemeClr val="tx1"/>
                </a:solidFill>
                <a:latin typeface="Arial" panose="020B0604020202020204" pitchFamily="34" charset="0"/>
                <a:cs typeface="Arial" panose="020B0604020202020204" pitchFamily="34" charset="0"/>
              </a:rPr>
              <a:t>a robust scheme</a:t>
            </a:r>
            <a:endParaRPr lang="en-NZ" sz="2000" dirty="0">
              <a:solidFill>
                <a:schemeClr val="tx1"/>
              </a:solidFill>
              <a:latin typeface="Arial" panose="020B0604020202020204" pitchFamily="34" charset="0"/>
              <a:cs typeface="Arial" panose="020B0604020202020204" pitchFamily="34" charset="0"/>
            </a:endParaRPr>
          </a:p>
        </p:txBody>
      </p:sp>
      <p:sp>
        <p:nvSpPr>
          <p:cNvPr id="19" name="TextBox 18"/>
          <p:cNvSpPr txBox="1"/>
          <p:nvPr/>
        </p:nvSpPr>
        <p:spPr>
          <a:xfrm>
            <a:off x="4468749" y="5123091"/>
            <a:ext cx="4702302" cy="707886"/>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However, to implement, maintaining a table with (2^64) is an </a:t>
            </a:r>
            <a:r>
              <a:rPr lang="en-NZ" sz="2000" dirty="0" smtClean="0">
                <a:solidFill>
                  <a:srgbClr val="0000FF"/>
                </a:solidFill>
                <a:latin typeface="Arial" panose="020B0604020202020204" pitchFamily="34" charset="0"/>
                <a:cs typeface="Arial" panose="020B0604020202020204" pitchFamily="34" charset="0"/>
              </a:rPr>
              <a:t>infeasible task</a:t>
            </a:r>
            <a:endParaRPr lang="en-NZ" sz="2000" dirty="0">
              <a:solidFill>
                <a:srgbClr val="0000FF"/>
              </a:solidFill>
              <a:latin typeface="Arial" panose="020B0604020202020204" pitchFamily="34" charset="0"/>
              <a:cs typeface="Arial" panose="020B0604020202020204" pitchFamily="34" charset="0"/>
            </a:endParaRPr>
          </a:p>
        </p:txBody>
      </p:sp>
      <p:sp>
        <p:nvSpPr>
          <p:cNvPr id="20" name="TextBox 19"/>
          <p:cNvSpPr txBox="1"/>
          <p:nvPr/>
        </p:nvSpPr>
        <p:spPr>
          <a:xfrm>
            <a:off x="4452637" y="5997714"/>
            <a:ext cx="4719946" cy="707886"/>
          </a:xfrm>
          <a:prstGeom prst="rect">
            <a:avLst/>
          </a:prstGeom>
          <a:solidFill>
            <a:srgbClr val="FFCCCC">
              <a:alpha val="10980"/>
            </a:srgbClr>
          </a:solidFill>
          <a:ln>
            <a:solidFill>
              <a:srgbClr val="00B0F0"/>
            </a:solidFill>
          </a:ln>
        </p:spPr>
        <p:txBody>
          <a:bodyPr wrap="square" rtlCol="0">
            <a:spAutoFit/>
          </a:bodyPr>
          <a:lstStyle/>
          <a:p>
            <a:r>
              <a:rPr lang="en-NZ" sz="2000" u="sng" dirty="0" smtClean="0">
                <a:solidFill>
                  <a:srgbClr val="0000FF"/>
                </a:solidFill>
                <a:latin typeface="Arial" panose="020B0604020202020204" pitchFamily="34" charset="0"/>
                <a:cs typeface="Arial" panose="020B0604020202020204" pitchFamily="34" charset="0"/>
              </a:rPr>
              <a:t>Solution</a:t>
            </a:r>
            <a:r>
              <a:rPr lang="en-NZ" sz="2000" dirty="0" smtClean="0">
                <a:solidFill>
                  <a:schemeClr val="tx1"/>
                </a:solidFill>
                <a:latin typeface="Arial" panose="020B0604020202020204" pitchFamily="34" charset="0"/>
                <a:cs typeface="Arial" panose="020B0604020202020204" pitchFamily="34" charset="0"/>
              </a:rPr>
              <a:t>: use </a:t>
            </a:r>
            <a:r>
              <a:rPr lang="en-NZ" sz="2000" b="1" dirty="0" smtClean="0">
                <a:solidFill>
                  <a:schemeClr val="tx1"/>
                </a:solidFill>
                <a:latin typeface="Arial" panose="020B0604020202020204" pitchFamily="34" charset="0"/>
                <a:cs typeface="Arial" panose="020B0604020202020204" pitchFamily="34" charset="0"/>
              </a:rPr>
              <a:t>functions</a:t>
            </a:r>
            <a:r>
              <a:rPr lang="en-NZ" sz="2000" dirty="0" smtClean="0">
                <a:solidFill>
                  <a:schemeClr val="tx1"/>
                </a:solidFill>
                <a:latin typeface="Arial" panose="020B0604020202020204" pitchFamily="34" charset="0"/>
                <a:cs typeface="Arial" panose="020B0604020202020204" pitchFamily="34" charset="0"/>
              </a:rPr>
              <a:t> that simulate randomly permuted tables</a:t>
            </a:r>
            <a:endParaRPr lang="en-NZ" sz="2000" dirty="0">
              <a:solidFill>
                <a:srgbClr val="0000FF"/>
              </a:solidFill>
              <a:latin typeface="Arial" panose="020B0604020202020204" pitchFamily="34" charset="0"/>
              <a:cs typeface="Arial" panose="020B0604020202020204" pitchFamily="34" charset="0"/>
            </a:endParaRPr>
          </a:p>
        </p:txBody>
      </p:sp>
      <p:sp>
        <p:nvSpPr>
          <p:cNvPr id="21" name="TextBox 20"/>
          <p:cNvSpPr txBox="1"/>
          <p:nvPr/>
        </p:nvSpPr>
        <p:spPr>
          <a:xfrm>
            <a:off x="4468749" y="3080972"/>
            <a:ext cx="2454729" cy="461665"/>
          </a:xfrm>
          <a:prstGeom prst="rect">
            <a:avLst/>
          </a:prstGeom>
          <a:solidFill>
            <a:srgbClr val="C6E6A2"/>
          </a:solidFill>
          <a:ln>
            <a:solidFill>
              <a:srgbClr val="00B0F0"/>
            </a:solidFill>
          </a:ln>
        </p:spPr>
        <p:txBody>
          <a:bodyPr wrap="square" rtlCol="0">
            <a:spAutoFit/>
          </a:bodyPr>
          <a:lstStyle/>
          <a:p>
            <a:pPr algn="ctr"/>
            <a:r>
              <a:rPr lang="en-NZ" dirty="0" smtClean="0">
                <a:solidFill>
                  <a:schemeClr val="tx1"/>
                </a:solidFill>
                <a:latin typeface="Arial" panose="020B0604020202020204" pitchFamily="34" charset="0"/>
                <a:cs typeface="Arial" panose="020B0604020202020204" pitchFamily="34" charset="0"/>
              </a:rPr>
              <a:t>k=64</a:t>
            </a:r>
            <a:endParaRPr lang="en-NZ"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432988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0" y="0"/>
            <a:ext cx="9144000" cy="70167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sz="4000" b="1">
                <a:solidFill>
                  <a:srgbClr val="3333CC"/>
                </a:solidFill>
              </a:rPr>
              <a:t>PACKET FILTERING</a:t>
            </a:r>
            <a:endParaRPr lang="en-GB" sz="4000" b="1">
              <a:solidFill>
                <a:srgbClr val="3333CC"/>
              </a:solidFill>
            </a:endParaRPr>
          </a:p>
        </p:txBody>
      </p:sp>
      <p:sp>
        <p:nvSpPr>
          <p:cNvPr id="19459" name="Rectangle 3"/>
          <p:cNvSpPr>
            <a:spLocks noChangeArrowheads="1"/>
          </p:cNvSpPr>
          <p:nvPr/>
        </p:nvSpPr>
        <p:spPr bwMode="auto">
          <a:xfrm>
            <a:off x="0" y="685800"/>
            <a:ext cx="9144000" cy="3810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a:solidFill>
                  <a:srgbClr val="3333CC"/>
                </a:solidFill>
                <a:latin typeface="Arial" charset="0"/>
              </a:rPr>
              <a:t>Specifying filtering rules</a:t>
            </a:r>
          </a:p>
        </p:txBody>
      </p:sp>
      <p:graphicFrame>
        <p:nvGraphicFramePr>
          <p:cNvPr id="194850" name="Group 290"/>
          <p:cNvGraphicFramePr>
            <a:graphicFrameLocks noGrp="1"/>
          </p:cNvGraphicFramePr>
          <p:nvPr>
            <p:ph sz="half" idx="1"/>
          </p:nvPr>
        </p:nvGraphicFramePr>
        <p:xfrm>
          <a:off x="0" y="4800600"/>
          <a:ext cx="9144000" cy="2057400"/>
        </p:xfrm>
        <a:graphic>
          <a:graphicData uri="http://schemas.openxmlformats.org/drawingml/2006/table">
            <a:tbl>
              <a:tblPr/>
              <a:tblGrid>
                <a:gridCol w="804863"/>
                <a:gridCol w="1843087"/>
                <a:gridCol w="2085975"/>
                <a:gridCol w="1362075"/>
                <a:gridCol w="1524000"/>
                <a:gridCol w="1524000"/>
              </a:tblGrid>
              <a:tr h="671395">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endParaRPr kumimoji="0" lang="en-US" sz="1600" b="0" i="0" u="none" strike="noStrike" cap="none" normalizeH="0" baseline="0" dirty="0" smtClean="0">
                        <a:ln>
                          <a:noFill/>
                        </a:ln>
                        <a:solidFill>
                          <a:srgbClr val="000000"/>
                        </a:solidFill>
                        <a:effectLst/>
                        <a:latin typeface="Comic Sans MS" pitchFamily="66"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SOURCE </a:t>
                      </a:r>
                    </a:p>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IP</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DEST </a:t>
                      </a:r>
                    </a:p>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IP</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Desired Action</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R2,R1,R3</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R1,R2,R3</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63">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P1</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111.11.11.1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222.22.6.6</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Deny</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400" b="0" i="0" u="none" strike="noStrike" cap="none" normalizeH="0" baseline="0" dirty="0" smtClean="0">
                          <a:ln>
                            <a:noFill/>
                          </a:ln>
                          <a:solidFill>
                            <a:srgbClr val="000000"/>
                          </a:solidFill>
                          <a:effectLst/>
                          <a:latin typeface="Arial" pitchFamily="34" charset="0"/>
                          <a:cs typeface="Arial" pitchFamily="34" charset="0"/>
                        </a:rPr>
                        <a:t>Deny(R2)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Deny(R2)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63474">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P2</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111.11.11.1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222.22.22.2</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Deny</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400" b="0" i="0" u="none" strike="noStrike" cap="none" normalizeH="0" baseline="0" dirty="0" smtClean="0">
                          <a:ln>
                            <a:noFill/>
                          </a:ln>
                          <a:solidFill>
                            <a:srgbClr val="000000"/>
                          </a:solidFill>
                          <a:effectLst/>
                          <a:latin typeface="Arial" pitchFamily="34" charset="0"/>
                          <a:cs typeface="Arial" pitchFamily="34" charset="0"/>
                        </a:rPr>
                        <a:t>Deny(R2)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400" b="0" i="0" u="none" strike="noStrike" cap="none" normalizeH="0" baseline="0" dirty="0" smtClean="0">
                          <a:ln>
                            <a:noFill/>
                          </a:ln>
                          <a:solidFill>
                            <a:srgbClr val="FF0000"/>
                          </a:solidFill>
                          <a:effectLst/>
                          <a:latin typeface="Arial" pitchFamily="34" charset="0"/>
                          <a:cs typeface="Arial" pitchFamily="34" charset="0"/>
                        </a:rPr>
                        <a:t>Permit(R1)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50776">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P3</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111.11.6.6</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222.22.22.2</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Permit</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Permit(R1)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400" b="0" i="0" u="none" strike="noStrike" cap="none" normalizeH="0" baseline="0" dirty="0" smtClean="0">
                          <a:ln>
                            <a:noFill/>
                          </a:ln>
                          <a:solidFill>
                            <a:srgbClr val="000000"/>
                          </a:solidFill>
                          <a:effectLst/>
                          <a:latin typeface="Arial" pitchFamily="34" charset="0"/>
                          <a:cs typeface="Arial" pitchFamily="34" charset="0"/>
                        </a:rPr>
                        <a:t>Permit(R1)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36491">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P4</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111.11.6.6</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222.22.6.6</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Deny</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Deny(R3)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400" b="0" i="0" u="none" strike="noStrike" cap="none" normalizeH="0" baseline="0" dirty="0" smtClean="0">
                          <a:ln>
                            <a:noFill/>
                          </a:ln>
                          <a:solidFill>
                            <a:srgbClr val="000000"/>
                          </a:solidFill>
                          <a:effectLst/>
                          <a:latin typeface="Arial" pitchFamily="34" charset="0"/>
                          <a:cs typeface="Arial" pitchFamily="34" charset="0"/>
                        </a:rPr>
                        <a:t>Deny(R3)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194869" name="Group 309"/>
          <p:cNvGraphicFramePr>
            <a:graphicFrameLocks noGrp="1"/>
          </p:cNvGraphicFramePr>
          <p:nvPr>
            <p:ph sz="half" idx="2"/>
          </p:nvPr>
        </p:nvGraphicFramePr>
        <p:xfrm>
          <a:off x="0" y="1066800"/>
          <a:ext cx="9144000" cy="3433763"/>
        </p:xfrm>
        <a:graphic>
          <a:graphicData uri="http://schemas.openxmlformats.org/drawingml/2006/table">
            <a:tbl>
              <a:tblPr/>
              <a:tblGrid>
                <a:gridCol w="804863"/>
                <a:gridCol w="1846262"/>
                <a:gridCol w="2081213"/>
                <a:gridCol w="1363662"/>
                <a:gridCol w="3048000"/>
              </a:tblGrid>
              <a:tr h="808113">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endParaRPr kumimoji="0" lang="en-US" sz="1600" b="0" i="0" u="none" strike="noStrike" cap="none" normalizeH="0" baseline="0" smtClean="0">
                        <a:ln>
                          <a:noFill/>
                        </a:ln>
                        <a:solidFill>
                          <a:srgbClr val="000000"/>
                        </a:solidFill>
                        <a:effectLst/>
                        <a:latin typeface="Comic Sans MS" pitchFamily="66"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SOURCE </a:t>
                      </a:r>
                    </a:p>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IP</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DEST </a:t>
                      </a:r>
                    </a:p>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IP</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Desired Action</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Comments</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90670">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R1</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111.11/16</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222.22.22/24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Permit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Let datagram from Bob’s university into a restricted subnet.</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1155807">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R2</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111.11.11/24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222.22/16</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Deny</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Don’t let traffic from Trudy’s subnet into anywhere within Alice’s network</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579173">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R3</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0.0.0.0/0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0.0.0.0/0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Deny</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1600" b="0" i="0" u="none" strike="noStrike" cap="none" normalizeH="0" baseline="0" smtClean="0">
                          <a:ln>
                            <a:noFill/>
                          </a:ln>
                          <a:solidFill>
                            <a:srgbClr val="000000"/>
                          </a:solidFill>
                          <a:effectLst/>
                          <a:latin typeface="Comic Sans MS" pitchFamily="66" charset="0"/>
                        </a:rPr>
                        <a:t>Don’t let traffic into Alice’s network</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19536" name="TextBox 5"/>
          <p:cNvSpPr txBox="1">
            <a:spLocks noChangeArrowheads="1"/>
          </p:cNvSpPr>
          <p:nvPr/>
        </p:nvSpPr>
        <p:spPr bwMode="auto">
          <a:xfrm>
            <a:off x="5410200" y="180975"/>
            <a:ext cx="1150938" cy="339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600">
                <a:solidFill>
                  <a:srgbClr val="FF0000"/>
                </a:solidFill>
                <a:latin typeface="Times New Roman" pitchFamily="18" charset="0"/>
              </a:rPr>
              <a:t>EXAMPLE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94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nimBg="1"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Text Box 3"/>
          <p:cNvSpPr txBox="1">
            <a:spLocks noChangeArrowheads="1"/>
          </p:cNvSpPr>
          <p:nvPr/>
        </p:nvSpPr>
        <p:spPr bwMode="auto">
          <a:xfrm>
            <a:off x="0" y="0"/>
            <a:ext cx="9144000" cy="70167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sz="4000" b="1" dirty="0">
                <a:solidFill>
                  <a:srgbClr val="3333CC"/>
                </a:solidFill>
              </a:rPr>
              <a:t>PACKET FILTERING</a:t>
            </a:r>
            <a:endParaRPr lang="en-GB" sz="4000" b="1" dirty="0">
              <a:solidFill>
                <a:srgbClr val="3333CC"/>
              </a:solidFill>
            </a:endParaRPr>
          </a:p>
        </p:txBody>
      </p:sp>
      <p:sp>
        <p:nvSpPr>
          <p:cNvPr id="20483" name="Rectangle 5"/>
          <p:cNvSpPr>
            <a:spLocks noChangeArrowheads="1"/>
          </p:cNvSpPr>
          <p:nvPr/>
        </p:nvSpPr>
        <p:spPr bwMode="auto">
          <a:xfrm>
            <a:off x="0" y="685800"/>
            <a:ext cx="9144000" cy="3810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a:solidFill>
                  <a:srgbClr val="3333CC"/>
                </a:solidFill>
                <a:latin typeface="Arial" charset="0"/>
              </a:rPr>
              <a:t>Operates at the Network Layer</a:t>
            </a:r>
          </a:p>
          <a:p>
            <a:pPr>
              <a:spcBef>
                <a:spcPts val="600"/>
              </a:spcBef>
              <a:buFont typeface="ZapfDingbats" pitchFamily="80" charset="2"/>
              <a:buNone/>
            </a:pPr>
            <a:r>
              <a:rPr lang="en-GB" altLang="en-US" sz="2000">
                <a:solidFill>
                  <a:srgbClr val="3333CC"/>
                </a:solidFill>
                <a:latin typeface="Arial" charset="0"/>
              </a:rPr>
              <a:t>	</a:t>
            </a:r>
          </a:p>
        </p:txBody>
      </p:sp>
      <p:graphicFrame>
        <p:nvGraphicFramePr>
          <p:cNvPr id="189536" name="Group 96"/>
          <p:cNvGraphicFramePr>
            <a:graphicFrameLocks noGrp="1"/>
          </p:cNvGraphicFramePr>
          <p:nvPr>
            <p:ph/>
          </p:nvPr>
        </p:nvGraphicFramePr>
        <p:xfrm>
          <a:off x="0" y="1600200"/>
          <a:ext cx="9144000" cy="3076575"/>
        </p:xfrm>
        <a:graphic>
          <a:graphicData uri="http://schemas.openxmlformats.org/drawingml/2006/table">
            <a:tbl>
              <a:tblPr/>
              <a:tblGrid>
                <a:gridCol w="803275"/>
                <a:gridCol w="1844675"/>
                <a:gridCol w="2085975"/>
                <a:gridCol w="1362075"/>
                <a:gridCol w="1524000"/>
                <a:gridCol w="1524000"/>
              </a:tblGrid>
              <a:tr h="971550">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endParaRPr kumimoji="0" lang="en-US" sz="2400" b="0" i="0" u="none" strike="noStrike" cap="none" normalizeH="0" baseline="0" dirty="0" smtClean="0">
                        <a:ln>
                          <a:noFill/>
                        </a:ln>
                        <a:solidFill>
                          <a:srgbClr val="000000"/>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SOURCE </a:t>
                      </a:r>
                    </a:p>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DEST </a:t>
                      </a:r>
                    </a:p>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Desired Action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R2,R1,R3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R1,R2,R3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AD"/>
                        </a:gs>
                        <a:gs pos="100000">
                          <a:srgbClr val="3399FF"/>
                        </a:gs>
                      </a:gsLst>
                      <a:lin ang="5400000" scaled="1"/>
                    </a:gradFill>
                  </a:tcPr>
                </a:tc>
              </a:tr>
              <a:tr h="517525">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chemeClr val="tx1"/>
                          </a:solidFill>
                          <a:effectLst/>
                          <a:latin typeface="Comic Sans MS" pitchFamily="66" charset="0"/>
                        </a:rPr>
                        <a:t>111.11.11.1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222.22.6.6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Deny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dirty="0" smtClean="0">
                          <a:ln>
                            <a:noFill/>
                          </a:ln>
                          <a:solidFill>
                            <a:srgbClr val="000000"/>
                          </a:solidFill>
                          <a:effectLst/>
                          <a:latin typeface="Comic Sans MS" pitchFamily="66" charset="0"/>
                        </a:rPr>
                        <a:t>Deny(R2)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Deny(R2)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AD"/>
                        </a:gs>
                        <a:gs pos="100000">
                          <a:srgbClr val="3399FF"/>
                        </a:gs>
                      </a:gsLst>
                      <a:lin ang="5400000" scaled="1"/>
                    </a:gradFill>
                  </a:tcPr>
                </a:tc>
              </a:tr>
              <a:tr h="568325">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dirty="0" smtClean="0">
                          <a:ln>
                            <a:noFill/>
                          </a:ln>
                          <a:solidFill>
                            <a:schemeClr val="tx1"/>
                          </a:solidFill>
                          <a:effectLst/>
                          <a:latin typeface="Comic Sans MS" pitchFamily="66" charset="0"/>
                        </a:rPr>
                        <a:t>111.11.11.1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222.22.22.2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Deny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dirty="0" smtClean="0">
                          <a:ln>
                            <a:noFill/>
                          </a:ln>
                          <a:solidFill>
                            <a:srgbClr val="000000"/>
                          </a:solidFill>
                          <a:effectLst/>
                          <a:latin typeface="Comic Sans MS" pitchFamily="66" charset="0"/>
                        </a:rPr>
                        <a:t>Deny(R2)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dirty="0" smtClean="0">
                          <a:ln>
                            <a:noFill/>
                          </a:ln>
                          <a:solidFill>
                            <a:srgbClr val="000000"/>
                          </a:solidFill>
                          <a:effectLst/>
                          <a:latin typeface="Comic Sans MS" pitchFamily="66" charset="0"/>
                        </a:rPr>
                        <a:t>Permit(R1)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AD"/>
                        </a:gs>
                        <a:gs pos="100000">
                          <a:srgbClr val="3399FF"/>
                        </a:gs>
                      </a:gsLst>
                      <a:lin ang="5400000" scaled="1"/>
                    </a:gradFill>
                  </a:tcPr>
                </a:tc>
              </a:tr>
              <a:tr h="549275">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111.11.6.6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222.22.22.2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Permit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Permit(R1)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dirty="0" smtClean="0">
                          <a:ln>
                            <a:noFill/>
                          </a:ln>
                          <a:solidFill>
                            <a:srgbClr val="000000"/>
                          </a:solidFill>
                          <a:effectLst/>
                          <a:latin typeface="Comic Sans MS" pitchFamily="66" charset="0"/>
                        </a:rPr>
                        <a:t>Permit(R1)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AD"/>
                        </a:gs>
                        <a:gs pos="100000">
                          <a:srgbClr val="3399FF"/>
                        </a:gs>
                      </a:gsLst>
                      <a:lin ang="5400000" scaled="1"/>
                    </a:gradFill>
                  </a:tcPr>
                </a:tc>
              </a:tr>
              <a:tr h="469900">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400" b="0" i="0" u="none" strike="noStrike" cap="none" normalizeH="0" baseline="0" smtClean="0">
                          <a:ln>
                            <a:noFill/>
                          </a:ln>
                          <a:solidFill>
                            <a:srgbClr val="000000"/>
                          </a:solidFill>
                          <a:effectLst/>
                          <a:latin typeface="Comic Sans MS" pitchFamily="66" charset="0"/>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111.11.6.6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222.22.6.6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Deny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smtClean="0">
                          <a:ln>
                            <a:noFill/>
                          </a:ln>
                          <a:solidFill>
                            <a:srgbClr val="000000"/>
                          </a:solidFill>
                          <a:effectLst/>
                          <a:latin typeface="Comic Sans MS" pitchFamily="66" charset="0"/>
                        </a:rPr>
                        <a:t>Deny(R3)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ts val="700"/>
                        </a:spcBef>
                        <a:spcAft>
                          <a:spcPct val="0"/>
                        </a:spcAft>
                        <a:buClr>
                          <a:srgbClr val="3333CC"/>
                        </a:buClr>
                        <a:buSzPct val="85000"/>
                        <a:buFont typeface="ZapfDingbats" pitchFamily="80" charset="2"/>
                        <a:buNone/>
                        <a:tabLst/>
                      </a:pPr>
                      <a:r>
                        <a:rPr kumimoji="0" lang="en-US" sz="2000" b="0" i="0" u="none" strike="noStrike" cap="none" normalizeH="0" baseline="0" dirty="0" smtClean="0">
                          <a:ln>
                            <a:noFill/>
                          </a:ln>
                          <a:solidFill>
                            <a:srgbClr val="000000"/>
                          </a:solidFill>
                          <a:effectLst/>
                          <a:latin typeface="Comic Sans MS" pitchFamily="66" charset="0"/>
                        </a:rPr>
                        <a:t>Deny(R3)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FFAD"/>
                        </a:gs>
                        <a:gs pos="100000">
                          <a:srgbClr val="3399FF"/>
                        </a:gs>
                      </a:gsLst>
                      <a:lin ang="5400000" scaled="1"/>
                    </a:gradFill>
                  </a:tcPr>
                </a:tc>
              </a:tr>
            </a:tbl>
          </a:graphicData>
        </a:graphic>
      </p:graphicFrame>
      <p:sp>
        <p:nvSpPr>
          <p:cNvPr id="20528" name="Rectangle 94"/>
          <p:cNvSpPr>
            <a:spLocks noChangeArrowheads="1"/>
          </p:cNvSpPr>
          <p:nvPr/>
        </p:nvSpPr>
        <p:spPr bwMode="auto">
          <a:xfrm>
            <a:off x="0" y="4953000"/>
            <a:ext cx="9144000" cy="8382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a:solidFill>
                  <a:srgbClr val="3333CC"/>
                </a:solidFill>
                <a:latin typeface="Arial" charset="0"/>
              </a:rPr>
              <a:t>Applying more specific rules first does </a:t>
            </a:r>
            <a:r>
              <a:rPr lang="en-GB" altLang="en-US" sz="2000" u="sng">
                <a:latin typeface="Arial" charset="0"/>
              </a:rPr>
              <a:t>not</a:t>
            </a:r>
            <a:r>
              <a:rPr lang="en-GB" altLang="en-US" sz="2000">
                <a:solidFill>
                  <a:srgbClr val="3333CC"/>
                </a:solidFill>
                <a:latin typeface="Arial" charset="0"/>
              </a:rPr>
              <a:t> always avoid unanticipated or unwanted behaviour arising from ordering issues</a:t>
            </a:r>
          </a:p>
          <a:p>
            <a:pPr>
              <a:spcBef>
                <a:spcPts val="600"/>
              </a:spcBef>
              <a:buFont typeface="ZapfDingbats" pitchFamily="80" charset="2"/>
              <a:buNone/>
            </a:pPr>
            <a:r>
              <a:rPr lang="en-GB" altLang="en-US" sz="2000">
                <a:solidFill>
                  <a:srgbClr val="3333CC"/>
                </a:solidFill>
                <a:latin typeface="Arial" charset="0"/>
              </a:rPr>
              <a:t>	</a:t>
            </a:r>
          </a:p>
        </p:txBody>
      </p:sp>
      <p:sp>
        <p:nvSpPr>
          <p:cNvPr id="20529" name="TextBox 5"/>
          <p:cNvSpPr txBox="1">
            <a:spLocks noChangeArrowheads="1"/>
          </p:cNvSpPr>
          <p:nvPr/>
        </p:nvSpPr>
        <p:spPr bwMode="auto">
          <a:xfrm>
            <a:off x="5410200" y="180975"/>
            <a:ext cx="1150938" cy="339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600">
                <a:solidFill>
                  <a:srgbClr val="FF0000"/>
                </a:solidFill>
                <a:latin typeface="Times New Roman" pitchFamily="18" charset="0"/>
              </a:rPr>
              <a:t>EXAMPLE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9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animBg="1"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2021631" y="3008596"/>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3600" b="1" dirty="0" err="1">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Stateful</a:t>
            </a:r>
            <a:r>
              <a:rPr lang="en-NZ" sz="36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Packet Filters</a:t>
            </a:r>
          </a:p>
        </p:txBody>
      </p:sp>
      <p:sp>
        <p:nvSpPr>
          <p:cNvPr id="3" name="Snip Diagonal Corner Rectangle 2"/>
          <p:cNvSpPr/>
          <p:nvPr/>
        </p:nvSpPr>
        <p:spPr>
          <a:xfrm>
            <a:off x="1905000" y="2160986"/>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Firewall</a:t>
            </a:r>
          </a:p>
        </p:txBody>
      </p:sp>
      <p:sp>
        <p:nvSpPr>
          <p:cNvPr id="5" name="TextBox 4"/>
          <p:cNvSpPr txBox="1"/>
          <p:nvPr/>
        </p:nvSpPr>
        <p:spPr>
          <a:xfrm>
            <a:off x="685800" y="4611688"/>
            <a:ext cx="7493000" cy="831850"/>
          </a:xfrm>
          <a:prstGeom prst="rect">
            <a:avLst/>
          </a:prstGeom>
          <a:solidFill>
            <a:schemeClr val="bg1">
              <a:lumMod val="75000"/>
            </a:schemeClr>
          </a:solidFill>
          <a:ln>
            <a:solidFill>
              <a:srgbClr val="00B0F0"/>
            </a:solidFill>
          </a:ln>
        </p:spPr>
        <p:txBody>
          <a:bodyPr>
            <a:spAutoFit/>
          </a:bodyPr>
          <a:lstStyle/>
          <a:p>
            <a:pPr algn="ctr">
              <a:defRPr/>
            </a:pPr>
            <a:r>
              <a:rPr lang="en-NZ" dirty="0">
                <a:solidFill>
                  <a:srgbClr val="000000"/>
                </a:solidFill>
              </a:rPr>
              <a:t>Track connections, make decisions using knowledge of connections</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363"/>
            <a:ext cx="9144000" cy="731837"/>
          </a:xfrm>
        </p:spPr>
        <p:txBody>
          <a:bodyPr/>
          <a:lstStyle/>
          <a:p>
            <a:pPr>
              <a:defRPr/>
            </a:pPr>
            <a:r>
              <a:rPr lang="en-NZ" sz="3600" b="1" dirty="0" smtClean="0">
                <a:effectLst>
                  <a:outerShdw blurRad="38100" dist="38100" dir="2700000" algn="tl">
                    <a:srgbClr val="000000">
                      <a:alpha val="43137"/>
                    </a:srgbClr>
                  </a:outerShdw>
                </a:effectLst>
                <a:latin typeface="Arial" pitchFamily="34" charset="0"/>
                <a:cs typeface="Arial" pitchFamily="34" charset="0"/>
              </a:rPr>
              <a:t>Access Control List for a </a:t>
            </a:r>
            <a:r>
              <a:rPr lang="en-NZ" sz="3600" b="1" dirty="0" err="1" smtClean="0">
                <a:effectLst>
                  <a:outerShdw blurRad="38100" dist="38100" dir="2700000" algn="tl">
                    <a:srgbClr val="000000">
                      <a:alpha val="43137"/>
                    </a:srgbClr>
                  </a:outerShdw>
                </a:effectLst>
                <a:latin typeface="Arial" pitchFamily="34" charset="0"/>
                <a:cs typeface="Arial" pitchFamily="34" charset="0"/>
              </a:rPr>
              <a:t>Stateful</a:t>
            </a:r>
            <a:r>
              <a:rPr lang="en-NZ" sz="3600" b="1" dirty="0" smtClean="0">
                <a:effectLst>
                  <a:outerShdw blurRad="38100" dist="38100" dir="2700000" algn="tl">
                    <a:srgbClr val="000000">
                      <a:alpha val="43137"/>
                    </a:srgbClr>
                  </a:outerShdw>
                </a:effectLst>
                <a:latin typeface="Arial" pitchFamily="34" charset="0"/>
                <a:cs typeface="Arial" pitchFamily="34" charset="0"/>
              </a:rPr>
              <a:t> Filter</a:t>
            </a:r>
            <a:endParaRPr lang="en-NZ" sz="3600" b="1" dirty="0">
              <a:effectLst>
                <a:outerShdw blurRad="38100" dist="38100" dir="2700000" algn="tl">
                  <a:srgbClr val="000000">
                    <a:alpha val="43137"/>
                  </a:srgbClr>
                </a:outerShdw>
              </a:effectLst>
              <a:latin typeface="Arial" pitchFamily="34" charset="0"/>
              <a:cs typeface="Arial" pitchFamily="34" charset="0"/>
            </a:endParaRPr>
          </a:p>
        </p:txBody>
      </p:sp>
      <p:graphicFrame>
        <p:nvGraphicFramePr>
          <p:cNvPr id="5" name="Content Placeholder 4"/>
          <p:cNvGraphicFramePr>
            <a:graphicFrameLocks noGrp="1"/>
          </p:cNvGraphicFramePr>
          <p:nvPr>
            <p:ph sz="half" idx="1"/>
          </p:nvPr>
        </p:nvGraphicFramePr>
        <p:xfrm>
          <a:off x="381000" y="1831975"/>
          <a:ext cx="8686800" cy="4876800"/>
        </p:xfrm>
        <a:graphic>
          <a:graphicData uri="http://schemas.openxmlformats.org/drawingml/2006/table">
            <a:tbl>
              <a:tblPr firstRow="1" bandRow="1">
                <a:tableStyleId>{5C22544A-7EE6-4342-B048-85BDC9FD1C3A}</a:tableStyleId>
              </a:tblPr>
              <a:tblGrid>
                <a:gridCol w="838200"/>
                <a:gridCol w="1333500"/>
                <a:gridCol w="1257300"/>
                <a:gridCol w="914400"/>
                <a:gridCol w="1085850"/>
                <a:gridCol w="1085850"/>
                <a:gridCol w="1085850"/>
                <a:gridCol w="1085850"/>
              </a:tblGrid>
              <a:tr h="762000">
                <a:tc>
                  <a:txBody>
                    <a:bodyPr/>
                    <a:lstStyle/>
                    <a:p>
                      <a:r>
                        <a:rPr lang="en-NZ" sz="1600" dirty="0" smtClean="0">
                          <a:solidFill>
                            <a:schemeClr val="tx1"/>
                          </a:solidFill>
                          <a:latin typeface="Arial" pitchFamily="34" charset="0"/>
                          <a:cs typeface="Arial" pitchFamily="34" charset="0"/>
                        </a:rPr>
                        <a:t>action</a:t>
                      </a:r>
                      <a:endParaRPr lang="en-NZ" sz="1600" dirty="0">
                        <a:solidFill>
                          <a:schemeClr val="tx1"/>
                        </a:solidFill>
                        <a:latin typeface="Arial" pitchFamily="34" charset="0"/>
                        <a:cs typeface="Arial" pitchFamily="34" charset="0"/>
                      </a:endParaRPr>
                    </a:p>
                  </a:txBody>
                  <a:tcPr/>
                </a:tc>
                <a:tc>
                  <a:txBody>
                    <a:bodyPr/>
                    <a:lstStyle/>
                    <a:p>
                      <a:r>
                        <a:rPr lang="en-NZ" sz="1600" dirty="0" smtClean="0">
                          <a:solidFill>
                            <a:schemeClr val="tx1"/>
                          </a:solidFill>
                          <a:latin typeface="Arial" pitchFamily="34" charset="0"/>
                          <a:cs typeface="Arial" pitchFamily="34" charset="0"/>
                        </a:rPr>
                        <a:t>Source IP</a:t>
                      </a:r>
                      <a:endParaRPr lang="en-NZ" sz="1600" dirty="0">
                        <a:solidFill>
                          <a:schemeClr val="tx1"/>
                        </a:solidFill>
                        <a:latin typeface="Arial" pitchFamily="34" charset="0"/>
                        <a:cs typeface="Arial" pitchFamily="34" charset="0"/>
                      </a:endParaRPr>
                    </a:p>
                  </a:txBody>
                  <a:tcPr/>
                </a:tc>
                <a:tc>
                  <a:txBody>
                    <a:bodyPr/>
                    <a:lstStyle/>
                    <a:p>
                      <a:r>
                        <a:rPr lang="en-NZ" sz="1600" dirty="0" err="1" smtClean="0">
                          <a:solidFill>
                            <a:schemeClr val="tx1"/>
                          </a:solidFill>
                          <a:latin typeface="Arial" pitchFamily="34" charset="0"/>
                          <a:cs typeface="Arial" pitchFamily="34" charset="0"/>
                        </a:rPr>
                        <a:t>Dest</a:t>
                      </a:r>
                      <a:r>
                        <a:rPr lang="en-NZ" sz="1600" dirty="0" smtClean="0">
                          <a:solidFill>
                            <a:schemeClr val="tx1"/>
                          </a:solidFill>
                          <a:latin typeface="Arial" pitchFamily="34" charset="0"/>
                          <a:cs typeface="Arial" pitchFamily="34" charset="0"/>
                        </a:rPr>
                        <a:t> IP</a:t>
                      </a:r>
                      <a:endParaRPr lang="en-NZ" sz="1600" dirty="0">
                        <a:solidFill>
                          <a:schemeClr val="tx1"/>
                        </a:solidFill>
                        <a:latin typeface="Arial" pitchFamily="34" charset="0"/>
                        <a:cs typeface="Arial" pitchFamily="34" charset="0"/>
                      </a:endParaRPr>
                    </a:p>
                  </a:txBody>
                  <a:tcPr/>
                </a:tc>
                <a:tc>
                  <a:txBody>
                    <a:bodyPr/>
                    <a:lstStyle/>
                    <a:p>
                      <a:r>
                        <a:rPr lang="en-NZ" sz="1400" dirty="0" smtClean="0">
                          <a:solidFill>
                            <a:schemeClr val="tx1"/>
                          </a:solidFill>
                          <a:latin typeface="Arial" pitchFamily="34" charset="0"/>
                          <a:cs typeface="Arial" pitchFamily="34" charset="0"/>
                        </a:rPr>
                        <a:t>Protocol</a:t>
                      </a:r>
                      <a:endParaRPr lang="en-NZ" sz="1400" dirty="0">
                        <a:solidFill>
                          <a:schemeClr val="tx1"/>
                        </a:solidFill>
                        <a:latin typeface="Arial" pitchFamily="34" charset="0"/>
                        <a:cs typeface="Arial" pitchFamily="34" charset="0"/>
                      </a:endParaRPr>
                    </a:p>
                  </a:txBody>
                  <a:tcPr/>
                </a:tc>
                <a:tc>
                  <a:txBody>
                    <a:bodyPr/>
                    <a:lstStyle/>
                    <a:p>
                      <a:r>
                        <a:rPr lang="en-NZ" sz="1600" dirty="0" smtClean="0">
                          <a:solidFill>
                            <a:schemeClr val="tx1"/>
                          </a:solidFill>
                          <a:latin typeface="Arial" pitchFamily="34" charset="0"/>
                          <a:cs typeface="Arial" pitchFamily="34" charset="0"/>
                        </a:rPr>
                        <a:t>Source Port</a:t>
                      </a:r>
                      <a:endParaRPr lang="en-NZ" sz="1600" dirty="0">
                        <a:solidFill>
                          <a:schemeClr val="tx1"/>
                        </a:solidFill>
                        <a:latin typeface="Arial" pitchFamily="34" charset="0"/>
                        <a:cs typeface="Arial" pitchFamily="34" charset="0"/>
                      </a:endParaRPr>
                    </a:p>
                  </a:txBody>
                  <a:tcPr/>
                </a:tc>
                <a:tc>
                  <a:txBody>
                    <a:bodyPr/>
                    <a:lstStyle/>
                    <a:p>
                      <a:r>
                        <a:rPr lang="en-NZ" sz="1600" dirty="0" err="1" smtClean="0">
                          <a:solidFill>
                            <a:schemeClr val="tx1"/>
                          </a:solidFill>
                          <a:latin typeface="Arial" pitchFamily="34" charset="0"/>
                          <a:cs typeface="Arial" pitchFamily="34" charset="0"/>
                        </a:rPr>
                        <a:t>Dest</a:t>
                      </a:r>
                      <a:r>
                        <a:rPr lang="en-NZ" sz="1600" dirty="0" smtClean="0">
                          <a:solidFill>
                            <a:schemeClr val="tx1"/>
                          </a:solidFill>
                          <a:latin typeface="Arial" pitchFamily="34" charset="0"/>
                          <a:cs typeface="Arial" pitchFamily="34" charset="0"/>
                        </a:rPr>
                        <a:t> Port</a:t>
                      </a:r>
                      <a:endParaRPr lang="en-NZ" sz="1600" dirty="0">
                        <a:solidFill>
                          <a:schemeClr val="tx1"/>
                        </a:solidFill>
                        <a:latin typeface="Arial" pitchFamily="34" charset="0"/>
                        <a:cs typeface="Arial" pitchFamily="34" charset="0"/>
                      </a:endParaRPr>
                    </a:p>
                  </a:txBody>
                  <a:tcPr/>
                </a:tc>
                <a:tc>
                  <a:txBody>
                    <a:bodyPr/>
                    <a:lstStyle/>
                    <a:p>
                      <a:r>
                        <a:rPr lang="en-NZ" sz="1600" dirty="0" smtClean="0">
                          <a:solidFill>
                            <a:schemeClr val="tx1"/>
                          </a:solidFill>
                          <a:latin typeface="Arial" pitchFamily="34" charset="0"/>
                          <a:cs typeface="Arial" pitchFamily="34" charset="0"/>
                        </a:rPr>
                        <a:t>Flag bit</a:t>
                      </a:r>
                      <a:endParaRPr lang="en-NZ" sz="1600" dirty="0">
                        <a:solidFill>
                          <a:schemeClr val="tx1"/>
                        </a:solidFill>
                        <a:latin typeface="Arial" pitchFamily="34" charset="0"/>
                        <a:cs typeface="Arial" pitchFamily="34" charset="0"/>
                      </a:endParaRPr>
                    </a:p>
                  </a:txBody>
                  <a:tcPr/>
                </a:tc>
                <a:tc>
                  <a:txBody>
                    <a:bodyPr/>
                    <a:lstStyle/>
                    <a:p>
                      <a:r>
                        <a:rPr lang="en-NZ" sz="1600" dirty="0" smtClean="0">
                          <a:solidFill>
                            <a:schemeClr val="tx1"/>
                          </a:solidFill>
                          <a:latin typeface="Arial" pitchFamily="34" charset="0"/>
                          <a:cs typeface="Arial" pitchFamily="34" charset="0"/>
                        </a:rPr>
                        <a:t>Check</a:t>
                      </a:r>
                      <a:r>
                        <a:rPr lang="en-NZ" sz="1600" baseline="0" dirty="0" smtClean="0">
                          <a:solidFill>
                            <a:schemeClr val="tx1"/>
                          </a:solidFill>
                          <a:latin typeface="Arial" pitchFamily="34" charset="0"/>
                          <a:cs typeface="Arial" pitchFamily="34" charset="0"/>
                        </a:rPr>
                        <a:t> </a:t>
                      </a:r>
                      <a:r>
                        <a:rPr lang="en-NZ" sz="1200" baseline="0" dirty="0" smtClean="0">
                          <a:solidFill>
                            <a:schemeClr val="tx1"/>
                          </a:solidFill>
                          <a:latin typeface="Arial" pitchFamily="34" charset="0"/>
                          <a:cs typeface="Arial" pitchFamily="34" charset="0"/>
                        </a:rPr>
                        <a:t>connection</a:t>
                      </a:r>
                      <a:endParaRPr lang="en-NZ" sz="1200" dirty="0">
                        <a:solidFill>
                          <a:schemeClr val="tx1"/>
                        </a:solidFill>
                        <a:latin typeface="Arial" pitchFamily="34" charset="0"/>
                        <a:cs typeface="Arial" pitchFamily="34" charset="0"/>
                      </a:endParaRPr>
                    </a:p>
                  </a:txBody>
                  <a:tcPr/>
                </a:tc>
              </a:tr>
              <a:tr h="762000">
                <a:tc>
                  <a:txBody>
                    <a:bodyPr/>
                    <a:lstStyle/>
                    <a:p>
                      <a:pPr algn="ctr"/>
                      <a:r>
                        <a:rPr lang="en-NZ" dirty="0" smtClean="0">
                          <a:solidFill>
                            <a:schemeClr val="tx1"/>
                          </a:solidFill>
                          <a:latin typeface="Arial" pitchFamily="34" charset="0"/>
                          <a:cs typeface="Arial" pitchFamily="34" charset="0"/>
                        </a:rPr>
                        <a:t>allow</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222.22/16</a:t>
                      </a:r>
                      <a:endParaRPr lang="en-NZ" dirty="0">
                        <a:solidFill>
                          <a:schemeClr val="tx1"/>
                        </a:solidFill>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NZ" dirty="0" smtClean="0">
                          <a:solidFill>
                            <a:schemeClr val="tx1"/>
                          </a:solidFill>
                          <a:latin typeface="Arial" pitchFamily="34" charset="0"/>
                          <a:cs typeface="Arial" pitchFamily="34" charset="0"/>
                        </a:rPr>
                        <a:t>Outside of 222.22/16</a:t>
                      </a:r>
                    </a:p>
                    <a:p>
                      <a:pPr algn="ct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TCP</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&gt;1023</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80</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any</a:t>
                      </a:r>
                      <a:endParaRPr lang="en-NZ" dirty="0">
                        <a:solidFill>
                          <a:schemeClr val="tx1"/>
                        </a:solidFill>
                        <a:latin typeface="Arial" pitchFamily="34" charset="0"/>
                        <a:cs typeface="Arial" pitchFamily="34" charset="0"/>
                      </a:endParaRPr>
                    </a:p>
                  </a:txBody>
                  <a:tcPr/>
                </a:tc>
                <a:tc>
                  <a:txBody>
                    <a:bodyPr/>
                    <a:lstStyle/>
                    <a:p>
                      <a:pPr algn="ctr"/>
                      <a:endParaRPr lang="en-NZ" dirty="0">
                        <a:solidFill>
                          <a:schemeClr val="tx1"/>
                        </a:solidFill>
                        <a:latin typeface="Arial" pitchFamily="34" charset="0"/>
                        <a:cs typeface="Arial" pitchFamily="34" charset="0"/>
                      </a:endParaRPr>
                    </a:p>
                  </a:txBody>
                  <a:tcPr/>
                </a:tc>
              </a:tr>
              <a:tr h="76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NZ" dirty="0" smtClean="0">
                          <a:solidFill>
                            <a:schemeClr val="tx1"/>
                          </a:solidFill>
                          <a:latin typeface="Arial" pitchFamily="34" charset="0"/>
                          <a:cs typeface="Arial" pitchFamily="34" charset="0"/>
                        </a:rPr>
                        <a:t>allow</a:t>
                      </a:r>
                    </a:p>
                    <a:p>
                      <a:pPr algn="ct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Outside of 222.22/16</a:t>
                      </a:r>
                      <a:endParaRPr lang="en-NZ" dirty="0">
                        <a:solidFill>
                          <a:schemeClr val="tx1"/>
                        </a:solidFill>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NZ" dirty="0" smtClean="0">
                          <a:solidFill>
                            <a:schemeClr val="tx1"/>
                          </a:solidFill>
                          <a:latin typeface="Arial" pitchFamily="34" charset="0"/>
                          <a:cs typeface="Arial" pitchFamily="34" charset="0"/>
                        </a:rPr>
                        <a:t>222.22/16</a:t>
                      </a:r>
                    </a:p>
                    <a:p>
                      <a:pPr algn="ct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TCP</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80</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&gt;1023</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ACK</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X</a:t>
                      </a:r>
                      <a:endParaRPr lang="en-NZ" dirty="0">
                        <a:solidFill>
                          <a:schemeClr val="tx1"/>
                        </a:solidFill>
                        <a:latin typeface="Arial" pitchFamily="34" charset="0"/>
                        <a:cs typeface="Arial" pitchFamily="34" charset="0"/>
                      </a:endParaRPr>
                    </a:p>
                  </a:txBody>
                  <a:tcPr/>
                </a:tc>
              </a:tr>
              <a:tr h="76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NZ" dirty="0" smtClean="0">
                          <a:solidFill>
                            <a:schemeClr val="tx1"/>
                          </a:solidFill>
                          <a:latin typeface="Arial" pitchFamily="34" charset="0"/>
                          <a:cs typeface="Arial" pitchFamily="34" charset="0"/>
                        </a:rPr>
                        <a:t>allow</a:t>
                      </a:r>
                    </a:p>
                    <a:p>
                      <a:pPr algn="ct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222.22/16</a:t>
                      </a:r>
                      <a:endParaRPr lang="en-NZ" dirty="0">
                        <a:solidFill>
                          <a:schemeClr val="tx1"/>
                        </a:solidFill>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NZ" dirty="0" smtClean="0">
                          <a:solidFill>
                            <a:schemeClr val="tx1"/>
                          </a:solidFill>
                          <a:latin typeface="Arial" pitchFamily="34" charset="0"/>
                          <a:cs typeface="Arial" pitchFamily="34" charset="0"/>
                        </a:rPr>
                        <a:t>Outside of 222.22/16</a:t>
                      </a:r>
                    </a:p>
                    <a:p>
                      <a:pPr algn="ct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UDP</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&gt;1023</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53</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_</a:t>
                      </a:r>
                      <a:endParaRPr lang="en-NZ" dirty="0">
                        <a:solidFill>
                          <a:schemeClr val="tx1"/>
                        </a:solidFill>
                        <a:latin typeface="Arial" pitchFamily="34" charset="0"/>
                        <a:cs typeface="Arial" pitchFamily="34" charset="0"/>
                      </a:endParaRPr>
                    </a:p>
                  </a:txBody>
                  <a:tcPr/>
                </a:tc>
                <a:tc>
                  <a:txBody>
                    <a:bodyPr/>
                    <a:lstStyle/>
                    <a:p>
                      <a:pPr algn="ctr"/>
                      <a:endParaRPr lang="en-NZ" dirty="0">
                        <a:solidFill>
                          <a:schemeClr val="tx1"/>
                        </a:solidFill>
                        <a:latin typeface="Arial" pitchFamily="34" charset="0"/>
                        <a:cs typeface="Arial" pitchFamily="34" charset="0"/>
                      </a:endParaRPr>
                    </a:p>
                  </a:txBody>
                  <a:tcPr/>
                </a:tc>
              </a:tr>
              <a:tr h="76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NZ" dirty="0" smtClean="0">
                          <a:solidFill>
                            <a:schemeClr val="tx1"/>
                          </a:solidFill>
                          <a:latin typeface="Arial" pitchFamily="34" charset="0"/>
                          <a:cs typeface="Arial" pitchFamily="34" charset="0"/>
                        </a:rPr>
                        <a:t>allow</a:t>
                      </a:r>
                    </a:p>
                    <a:p>
                      <a:pPr algn="ct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Outside of 222.22/16</a:t>
                      </a:r>
                      <a:endParaRPr lang="en-NZ" dirty="0">
                        <a:solidFill>
                          <a:schemeClr val="tx1"/>
                        </a:solidFill>
                        <a:latin typeface="Arial" pitchFamily="34" charset="0"/>
                        <a:cs typeface="Arial" pitchFamily="34" charset="0"/>
                      </a:endParaRPr>
                    </a:p>
                  </a:txBody>
                  <a:tcPr/>
                </a:tc>
                <a:tc>
                  <a:txBody>
                    <a:bodyPr/>
                    <a:lstStyle/>
                    <a:p>
                      <a:pPr algn="ctr"/>
                      <a:endParaRPr lang="en-NZ">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UDP</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53</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&gt;1023</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_</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X</a:t>
                      </a:r>
                      <a:endParaRPr lang="en-NZ" dirty="0">
                        <a:solidFill>
                          <a:schemeClr val="tx1"/>
                        </a:solidFill>
                        <a:latin typeface="Arial" pitchFamily="34" charset="0"/>
                        <a:cs typeface="Arial" pitchFamily="34" charset="0"/>
                      </a:endParaRPr>
                    </a:p>
                  </a:txBody>
                  <a:tcPr/>
                </a:tc>
              </a:tr>
              <a:tr h="762000">
                <a:tc>
                  <a:txBody>
                    <a:bodyPr/>
                    <a:lstStyle/>
                    <a:p>
                      <a:pPr algn="ctr"/>
                      <a:r>
                        <a:rPr lang="en-NZ" dirty="0" smtClean="0">
                          <a:solidFill>
                            <a:schemeClr val="tx1"/>
                          </a:solidFill>
                          <a:latin typeface="Arial" pitchFamily="34" charset="0"/>
                          <a:cs typeface="Arial" pitchFamily="34" charset="0"/>
                        </a:rPr>
                        <a:t>deny</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all</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all</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all</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all</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all</a:t>
                      </a:r>
                      <a:endParaRPr lang="en-NZ" dirty="0">
                        <a:solidFill>
                          <a:schemeClr val="tx1"/>
                        </a:solidFill>
                        <a:latin typeface="Arial" pitchFamily="34" charset="0"/>
                        <a:cs typeface="Arial" pitchFamily="34" charset="0"/>
                      </a:endParaRPr>
                    </a:p>
                  </a:txBody>
                  <a:tcPr/>
                </a:tc>
                <a:tc>
                  <a:txBody>
                    <a:bodyPr/>
                    <a:lstStyle/>
                    <a:p>
                      <a:pPr algn="ctr"/>
                      <a:r>
                        <a:rPr lang="en-NZ" dirty="0" smtClean="0">
                          <a:solidFill>
                            <a:schemeClr val="tx1"/>
                          </a:solidFill>
                          <a:latin typeface="Arial" pitchFamily="34" charset="0"/>
                          <a:cs typeface="Arial" pitchFamily="34" charset="0"/>
                        </a:rPr>
                        <a:t>all</a:t>
                      </a:r>
                      <a:endParaRPr lang="en-NZ" dirty="0">
                        <a:solidFill>
                          <a:schemeClr val="tx1"/>
                        </a:solidFill>
                        <a:latin typeface="Arial" pitchFamily="34" charset="0"/>
                        <a:cs typeface="Arial" pitchFamily="34" charset="0"/>
                      </a:endParaRPr>
                    </a:p>
                  </a:txBody>
                  <a:tcPr/>
                </a:tc>
                <a:tc>
                  <a:txBody>
                    <a:bodyPr/>
                    <a:lstStyle/>
                    <a:p>
                      <a:pPr algn="ctr"/>
                      <a:endParaRPr lang="en-NZ" dirty="0">
                        <a:solidFill>
                          <a:schemeClr val="tx1"/>
                        </a:solidFill>
                        <a:latin typeface="Arial" pitchFamily="34" charset="0"/>
                        <a:cs typeface="Arial" pitchFamily="34" charset="0"/>
                      </a:endParaRPr>
                    </a:p>
                  </a:txBody>
                  <a:tcPr/>
                </a:tc>
              </a:tr>
            </a:tbl>
          </a:graphicData>
        </a:graphic>
      </p:graphicFrame>
      <p:sp>
        <p:nvSpPr>
          <p:cNvPr id="6" name="TextBox 5"/>
          <p:cNvSpPr txBox="1"/>
          <p:nvPr/>
        </p:nvSpPr>
        <p:spPr>
          <a:xfrm>
            <a:off x="0" y="917575"/>
            <a:ext cx="9144000" cy="831850"/>
          </a:xfrm>
          <a:prstGeom prst="rect">
            <a:avLst/>
          </a:prstGeom>
          <a:noFill/>
          <a:ln>
            <a:solidFill>
              <a:schemeClr val="accent2"/>
            </a:solidFill>
          </a:ln>
        </p:spPr>
        <p:txBody>
          <a:bodyPr>
            <a:spAutoFit/>
          </a:bodyPr>
          <a:lstStyle/>
          <a:p>
            <a:pPr>
              <a:defRPr/>
            </a:pPr>
            <a:r>
              <a:rPr lang="en-NZ" dirty="0">
                <a:solidFill>
                  <a:srgbClr val="0000FF"/>
                </a:solidFill>
              </a:rPr>
              <a:t>Firewall rules are implemented in routers with access control lists, with each </a:t>
            </a:r>
            <a:r>
              <a:rPr lang="en-NZ" b="1" dirty="0">
                <a:solidFill>
                  <a:srgbClr val="0000FF"/>
                </a:solidFill>
                <a:effectLst>
                  <a:outerShdw blurRad="38100" dist="38100" dir="2700000" algn="tl">
                    <a:srgbClr val="000000">
                      <a:alpha val="43137"/>
                    </a:srgbClr>
                  </a:outerShdw>
                </a:effectLst>
              </a:rPr>
              <a:t>router interface</a:t>
            </a:r>
            <a:r>
              <a:rPr lang="en-NZ" dirty="0">
                <a:solidFill>
                  <a:srgbClr val="0000FF"/>
                </a:solidFill>
              </a:rPr>
              <a:t> having its own list.</a:t>
            </a:r>
          </a:p>
        </p:txBody>
      </p:sp>
      <p:sp>
        <p:nvSpPr>
          <p:cNvPr id="3" name="Left Brace 2"/>
          <p:cNvSpPr/>
          <p:nvPr/>
        </p:nvSpPr>
        <p:spPr bwMode="auto">
          <a:xfrm>
            <a:off x="152400" y="2667000"/>
            <a:ext cx="304800" cy="1524000"/>
          </a:xfrm>
          <a:prstGeom prst="leftBrace">
            <a:avLst/>
          </a:prstGeom>
          <a:noFill/>
          <a:ln w="22225" cap="flat" cmpd="sng" algn="ctr">
            <a:solidFill>
              <a:srgbClr val="FF0000"/>
            </a:solidFill>
            <a:prstDash val="solid"/>
            <a:round/>
            <a:headEnd type="none" w="med" len="med"/>
            <a:tailEnd type="none" w="med" len="med"/>
          </a:ln>
          <a:effectLst>
            <a:glow rad="63500">
              <a:schemeClr val="accent2">
                <a:satMod val="175000"/>
                <a:alpha val="40000"/>
              </a:schemeClr>
            </a:glow>
          </a:effectLst>
        </p:spPr>
        <p:txBody>
          <a:bodyPr/>
          <a:lstStyle/>
          <a:p>
            <a:pPr>
              <a:defRPr/>
            </a:pPr>
            <a:endParaRPr lang="en-NZ">
              <a:solidFill>
                <a:srgbClr val="FFFFFF"/>
              </a:solidFill>
            </a:endParaRPr>
          </a:p>
        </p:txBody>
      </p:sp>
      <p:sp>
        <p:nvSpPr>
          <p:cNvPr id="7" name="Left Brace 6"/>
          <p:cNvSpPr/>
          <p:nvPr/>
        </p:nvSpPr>
        <p:spPr bwMode="auto">
          <a:xfrm>
            <a:off x="152400" y="4358640"/>
            <a:ext cx="304800" cy="1524000"/>
          </a:xfrm>
          <a:prstGeom prst="leftBrace">
            <a:avLst/>
          </a:prstGeom>
          <a:noFill/>
          <a:ln w="22225" cap="flat" cmpd="sng" algn="ctr">
            <a:solidFill>
              <a:srgbClr val="FF0000"/>
            </a:solidFill>
            <a:prstDash val="solid"/>
            <a:round/>
            <a:headEnd type="none" w="med" len="med"/>
            <a:tailEnd type="none" w="med" len="med"/>
          </a:ln>
          <a:effectLst>
            <a:glow rad="63500">
              <a:schemeClr val="accent2">
                <a:satMod val="175000"/>
                <a:alpha val="40000"/>
              </a:schemeClr>
            </a:glow>
          </a:effectLst>
        </p:spPr>
        <p:txBody>
          <a:bodyPr/>
          <a:lstStyle/>
          <a:p>
            <a:pPr>
              <a:defRPr/>
            </a:pPr>
            <a:endParaRPr lang="en-NZ">
              <a:solidFill>
                <a:srgbClr val="FFFFFF"/>
              </a:solidFill>
            </a:endParaRPr>
          </a:p>
        </p:txBody>
      </p:sp>
      <p:sp>
        <p:nvSpPr>
          <p:cNvPr id="22603" name="TextBox 3"/>
          <p:cNvSpPr txBox="1">
            <a:spLocks noChangeArrowheads="1"/>
          </p:cNvSpPr>
          <p:nvPr/>
        </p:nvSpPr>
        <p:spPr bwMode="auto">
          <a:xfrm rot="-5400000">
            <a:off x="-441325" y="2740025"/>
            <a:ext cx="1063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400">
                <a:solidFill>
                  <a:srgbClr val="FF0000"/>
                </a:solidFill>
                <a:latin typeface="Times New Roman" pitchFamily="18" charset="0"/>
              </a:rPr>
              <a:t>Web surfing</a:t>
            </a:r>
          </a:p>
        </p:txBody>
      </p:sp>
      <p:sp>
        <p:nvSpPr>
          <p:cNvPr id="22604" name="TextBox 7"/>
          <p:cNvSpPr txBox="1">
            <a:spLocks noChangeArrowheads="1"/>
          </p:cNvSpPr>
          <p:nvPr/>
        </p:nvSpPr>
        <p:spPr bwMode="auto">
          <a:xfrm rot="-5400000">
            <a:off x="-486568" y="4491831"/>
            <a:ext cx="11287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400">
                <a:solidFill>
                  <a:srgbClr val="FF0000"/>
                </a:solidFill>
                <a:latin typeface="Times New Roman" pitchFamily="18" charset="0"/>
              </a:rPr>
              <a:t>DNS packets</a:t>
            </a:r>
          </a:p>
        </p:txBody>
      </p:sp>
      <p:sp>
        <p:nvSpPr>
          <p:cNvPr id="22605" name="TextBox 8"/>
          <p:cNvSpPr txBox="1">
            <a:spLocks noChangeArrowheads="1"/>
          </p:cNvSpPr>
          <p:nvPr/>
        </p:nvSpPr>
        <p:spPr bwMode="auto">
          <a:xfrm>
            <a:off x="0" y="6350"/>
            <a:ext cx="1150938"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600">
                <a:solidFill>
                  <a:srgbClr val="FF0000"/>
                </a:solidFill>
                <a:latin typeface="Times New Roman" pitchFamily="18" charset="0"/>
              </a:rPr>
              <a:t>EXAMPLE</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363"/>
            <a:ext cx="9144000" cy="1036637"/>
          </a:xfrm>
        </p:spPr>
        <p:txBody>
          <a:bodyPr/>
          <a:lstStyle/>
          <a:p>
            <a:pPr algn="ctr">
              <a:defRPr/>
            </a:pPr>
            <a:r>
              <a:rPr lang="en-NZ" b="1" dirty="0" smtClean="0">
                <a:effectLst>
                  <a:outerShdw blurRad="38100" dist="38100" dir="2700000" algn="tl">
                    <a:srgbClr val="000000">
                      <a:alpha val="43137"/>
                    </a:srgbClr>
                  </a:outerShdw>
                </a:effectLst>
                <a:latin typeface="Arial" pitchFamily="34" charset="0"/>
                <a:cs typeface="Arial" pitchFamily="34" charset="0"/>
              </a:rPr>
              <a:t>Connection Table for a </a:t>
            </a:r>
            <a:r>
              <a:rPr lang="en-NZ" b="1" dirty="0" err="1" smtClean="0">
                <a:effectLst>
                  <a:outerShdw blurRad="38100" dist="38100" dir="2700000" algn="tl">
                    <a:srgbClr val="000000">
                      <a:alpha val="43137"/>
                    </a:srgbClr>
                  </a:outerShdw>
                </a:effectLst>
                <a:latin typeface="Arial" pitchFamily="34" charset="0"/>
                <a:cs typeface="Arial" pitchFamily="34" charset="0"/>
              </a:rPr>
              <a:t>Stateful</a:t>
            </a:r>
            <a:r>
              <a:rPr lang="en-NZ" b="1" dirty="0" smtClean="0">
                <a:effectLst>
                  <a:outerShdw blurRad="38100" dist="38100" dir="2700000" algn="tl">
                    <a:srgbClr val="000000">
                      <a:alpha val="43137"/>
                    </a:srgbClr>
                  </a:outerShdw>
                </a:effectLst>
                <a:latin typeface="Arial" pitchFamily="34" charset="0"/>
                <a:cs typeface="Arial" pitchFamily="34" charset="0"/>
              </a:rPr>
              <a:t> Filter</a:t>
            </a:r>
            <a:endParaRPr lang="en-NZ" b="1" dirty="0">
              <a:effectLst>
                <a:outerShdw blurRad="38100" dist="38100" dir="2700000" algn="tl">
                  <a:srgbClr val="000000">
                    <a:alpha val="43137"/>
                  </a:srgbClr>
                </a:outerShdw>
              </a:effectLst>
              <a:latin typeface="Arial" pitchFamily="34" charset="0"/>
              <a:cs typeface="Arial" pitchFamily="34" charset="0"/>
            </a:endParaRPr>
          </a:p>
        </p:txBody>
      </p:sp>
      <p:graphicFrame>
        <p:nvGraphicFramePr>
          <p:cNvPr id="5" name="Table 4"/>
          <p:cNvGraphicFramePr>
            <a:graphicFrameLocks noGrp="1"/>
          </p:cNvGraphicFramePr>
          <p:nvPr/>
        </p:nvGraphicFramePr>
        <p:xfrm>
          <a:off x="914400" y="1600200"/>
          <a:ext cx="7162800" cy="1736726"/>
        </p:xfrm>
        <a:graphic>
          <a:graphicData uri="http://schemas.openxmlformats.org/drawingml/2006/table">
            <a:tbl>
              <a:tblPr firstRow="1" bandRow="1">
                <a:tableStyleId>{5C22544A-7EE6-4342-B048-85BDC9FD1C3A}</a:tableStyleId>
              </a:tblPr>
              <a:tblGrid>
                <a:gridCol w="1790700"/>
                <a:gridCol w="1790700"/>
                <a:gridCol w="1981200"/>
                <a:gridCol w="1600200"/>
              </a:tblGrid>
              <a:tr h="396220">
                <a:tc>
                  <a:txBody>
                    <a:bodyPr/>
                    <a:lstStyle/>
                    <a:p>
                      <a:pPr algn="ctr"/>
                      <a:r>
                        <a:rPr lang="en-NZ" sz="20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Source IP</a:t>
                      </a:r>
                      <a:endParaRPr lang="en-NZ" sz="20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710" marB="45710"/>
                </a:tc>
                <a:tc>
                  <a:txBody>
                    <a:bodyPr/>
                    <a:lstStyle/>
                    <a:p>
                      <a:pPr algn="ctr"/>
                      <a:r>
                        <a:rPr lang="en-NZ" sz="2000" dirty="0" err="1" smtClean="0">
                          <a:solidFill>
                            <a:schemeClr val="tx1"/>
                          </a:solidFill>
                          <a:effectLst>
                            <a:outerShdw blurRad="38100" dist="38100" dir="2700000" algn="tl">
                              <a:srgbClr val="000000">
                                <a:alpha val="43137"/>
                              </a:srgbClr>
                            </a:outerShdw>
                          </a:effectLst>
                          <a:latin typeface="Arial" pitchFamily="34" charset="0"/>
                          <a:cs typeface="Arial" pitchFamily="34" charset="0"/>
                        </a:rPr>
                        <a:t>Dest</a:t>
                      </a:r>
                      <a:r>
                        <a:rPr lang="en-NZ" sz="20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 IP</a:t>
                      </a:r>
                      <a:endParaRPr lang="en-NZ" sz="20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710" marB="45710"/>
                </a:tc>
                <a:tc>
                  <a:txBody>
                    <a:bodyPr/>
                    <a:lstStyle/>
                    <a:p>
                      <a:pPr algn="ctr"/>
                      <a:r>
                        <a:rPr lang="en-NZ" sz="20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Source Port</a:t>
                      </a:r>
                      <a:endParaRPr lang="en-NZ" sz="20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710" marB="45710"/>
                </a:tc>
                <a:tc>
                  <a:txBody>
                    <a:bodyPr/>
                    <a:lstStyle/>
                    <a:p>
                      <a:pPr algn="ctr"/>
                      <a:r>
                        <a:rPr lang="en-NZ" sz="2000" dirty="0" err="1" smtClean="0">
                          <a:solidFill>
                            <a:schemeClr val="tx1"/>
                          </a:solidFill>
                          <a:effectLst>
                            <a:outerShdw blurRad="38100" dist="38100" dir="2700000" algn="tl">
                              <a:srgbClr val="000000">
                                <a:alpha val="43137"/>
                              </a:srgbClr>
                            </a:outerShdw>
                          </a:effectLst>
                          <a:latin typeface="Arial" pitchFamily="34" charset="0"/>
                          <a:cs typeface="Arial" pitchFamily="34" charset="0"/>
                        </a:rPr>
                        <a:t>Dest</a:t>
                      </a:r>
                      <a:r>
                        <a:rPr lang="en-NZ" sz="20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 Port</a:t>
                      </a:r>
                      <a:endParaRPr lang="en-NZ" sz="20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710" marB="45710"/>
                </a:tc>
              </a:tr>
              <a:tr h="365740">
                <a:tc>
                  <a:txBody>
                    <a:bodyPr/>
                    <a:lstStyle/>
                    <a:p>
                      <a:pPr algn="l"/>
                      <a:r>
                        <a:rPr lang="en-NZ" sz="1800" dirty="0" smtClean="0">
                          <a:latin typeface="Arial" pitchFamily="34" charset="0"/>
                          <a:cs typeface="Arial" pitchFamily="34" charset="0"/>
                        </a:rPr>
                        <a:t>222.22.1.7</a:t>
                      </a:r>
                      <a:endParaRPr lang="en-NZ" sz="1800" dirty="0">
                        <a:latin typeface="Arial" pitchFamily="34" charset="0"/>
                        <a:cs typeface="Arial" pitchFamily="34" charset="0"/>
                      </a:endParaRPr>
                    </a:p>
                  </a:txBody>
                  <a:tcPr marT="45710" marB="45710"/>
                </a:tc>
                <a:tc>
                  <a:txBody>
                    <a:bodyPr/>
                    <a:lstStyle/>
                    <a:p>
                      <a:pPr algn="l"/>
                      <a:r>
                        <a:rPr lang="en-NZ" sz="1800" dirty="0" smtClean="0">
                          <a:latin typeface="Arial" pitchFamily="34" charset="0"/>
                          <a:cs typeface="Arial" pitchFamily="34" charset="0"/>
                        </a:rPr>
                        <a:t>37.96.87.123</a:t>
                      </a:r>
                      <a:endParaRPr lang="en-NZ" sz="1800" dirty="0">
                        <a:latin typeface="Arial" pitchFamily="34" charset="0"/>
                        <a:cs typeface="Arial" pitchFamily="34" charset="0"/>
                      </a:endParaRPr>
                    </a:p>
                  </a:txBody>
                  <a:tcPr marT="45710" marB="45710"/>
                </a:tc>
                <a:tc>
                  <a:txBody>
                    <a:bodyPr/>
                    <a:lstStyle/>
                    <a:p>
                      <a:pPr algn="ctr"/>
                      <a:r>
                        <a:rPr lang="en-NZ" sz="1800" dirty="0" smtClean="0">
                          <a:latin typeface="Arial" pitchFamily="34" charset="0"/>
                          <a:cs typeface="Arial" pitchFamily="34" charset="0"/>
                        </a:rPr>
                        <a:t>12699</a:t>
                      </a:r>
                      <a:endParaRPr lang="en-NZ" sz="1800" dirty="0">
                        <a:latin typeface="Arial" pitchFamily="34" charset="0"/>
                        <a:cs typeface="Arial" pitchFamily="34" charset="0"/>
                      </a:endParaRPr>
                    </a:p>
                  </a:txBody>
                  <a:tcPr marT="45710" marB="45710"/>
                </a:tc>
                <a:tc>
                  <a:txBody>
                    <a:bodyPr/>
                    <a:lstStyle/>
                    <a:p>
                      <a:pPr algn="ctr"/>
                      <a:r>
                        <a:rPr lang="en-NZ" sz="1800" dirty="0" smtClean="0">
                          <a:latin typeface="Arial" pitchFamily="34" charset="0"/>
                          <a:cs typeface="Arial" pitchFamily="34" charset="0"/>
                        </a:rPr>
                        <a:t>80</a:t>
                      </a:r>
                      <a:endParaRPr lang="en-NZ" sz="1800" dirty="0">
                        <a:latin typeface="Arial" pitchFamily="34" charset="0"/>
                        <a:cs typeface="Arial" pitchFamily="34" charset="0"/>
                      </a:endParaRPr>
                    </a:p>
                  </a:txBody>
                  <a:tcPr marT="45710" marB="45710"/>
                </a:tc>
              </a:tr>
              <a:tr h="365740">
                <a:tc>
                  <a:txBody>
                    <a:bodyPr/>
                    <a:lstStyle/>
                    <a:p>
                      <a:pPr algn="l"/>
                      <a:r>
                        <a:rPr lang="en-NZ" sz="1800" dirty="0" smtClean="0">
                          <a:latin typeface="Arial" pitchFamily="34" charset="0"/>
                          <a:cs typeface="Arial" pitchFamily="34" charset="0"/>
                        </a:rPr>
                        <a:t>222.22.93.2</a:t>
                      </a:r>
                      <a:endParaRPr lang="en-NZ" sz="1800" dirty="0">
                        <a:latin typeface="Arial" pitchFamily="34" charset="0"/>
                        <a:cs typeface="Arial" pitchFamily="34" charset="0"/>
                      </a:endParaRPr>
                    </a:p>
                  </a:txBody>
                  <a:tcPr marT="45710" marB="45710"/>
                </a:tc>
                <a:tc>
                  <a:txBody>
                    <a:bodyPr/>
                    <a:lstStyle/>
                    <a:p>
                      <a:pPr algn="l"/>
                      <a:r>
                        <a:rPr lang="en-NZ" sz="1800" dirty="0" smtClean="0">
                          <a:latin typeface="Arial" pitchFamily="34" charset="0"/>
                          <a:cs typeface="Arial" pitchFamily="34" charset="0"/>
                        </a:rPr>
                        <a:t>199.205.23</a:t>
                      </a:r>
                      <a:endParaRPr lang="en-NZ" sz="1800" dirty="0">
                        <a:latin typeface="Arial" pitchFamily="34" charset="0"/>
                        <a:cs typeface="Arial" pitchFamily="34" charset="0"/>
                      </a:endParaRPr>
                    </a:p>
                  </a:txBody>
                  <a:tcPr marT="45710" marB="45710"/>
                </a:tc>
                <a:tc>
                  <a:txBody>
                    <a:bodyPr/>
                    <a:lstStyle/>
                    <a:p>
                      <a:pPr algn="ctr"/>
                      <a:r>
                        <a:rPr lang="en-NZ" sz="1800" dirty="0" smtClean="0">
                          <a:latin typeface="Arial" pitchFamily="34" charset="0"/>
                          <a:cs typeface="Arial" pitchFamily="34" charset="0"/>
                        </a:rPr>
                        <a:t>37654</a:t>
                      </a:r>
                      <a:endParaRPr lang="en-NZ" sz="1800" dirty="0">
                        <a:latin typeface="Arial" pitchFamily="34" charset="0"/>
                        <a:cs typeface="Arial" pitchFamily="34" charset="0"/>
                      </a:endParaRPr>
                    </a:p>
                  </a:txBody>
                  <a:tcPr marT="45710" marB="45710"/>
                </a:tc>
                <a:tc>
                  <a:txBody>
                    <a:bodyPr/>
                    <a:lstStyle/>
                    <a:p>
                      <a:pPr algn="ctr"/>
                      <a:r>
                        <a:rPr lang="en-NZ" sz="1800" dirty="0" smtClean="0">
                          <a:latin typeface="Arial" pitchFamily="34" charset="0"/>
                          <a:cs typeface="Arial" pitchFamily="34" charset="0"/>
                        </a:rPr>
                        <a:t>80</a:t>
                      </a:r>
                      <a:endParaRPr lang="en-NZ" sz="1800" dirty="0">
                        <a:latin typeface="Arial" pitchFamily="34" charset="0"/>
                        <a:cs typeface="Arial" pitchFamily="34" charset="0"/>
                      </a:endParaRPr>
                    </a:p>
                  </a:txBody>
                  <a:tcPr marT="45710" marB="45710"/>
                </a:tc>
              </a:tr>
              <a:tr h="609026">
                <a:tc>
                  <a:txBody>
                    <a:bodyPr/>
                    <a:lstStyle/>
                    <a:p>
                      <a:pPr algn="l"/>
                      <a:r>
                        <a:rPr lang="en-NZ" sz="1800" dirty="0" smtClean="0">
                          <a:latin typeface="Arial" pitchFamily="34" charset="0"/>
                          <a:cs typeface="Arial" pitchFamily="34" charset="0"/>
                        </a:rPr>
                        <a:t>222.22.65.143</a:t>
                      </a:r>
                      <a:endParaRPr lang="en-NZ" sz="1800" dirty="0">
                        <a:latin typeface="Arial" pitchFamily="34" charset="0"/>
                        <a:cs typeface="Arial" pitchFamily="34" charset="0"/>
                      </a:endParaRPr>
                    </a:p>
                  </a:txBody>
                  <a:tcPr marT="45710" marB="45710"/>
                </a:tc>
                <a:tc>
                  <a:txBody>
                    <a:bodyPr/>
                    <a:lstStyle/>
                    <a:p>
                      <a:pPr algn="l"/>
                      <a:r>
                        <a:rPr lang="en-NZ" sz="1800" dirty="0" smtClean="0">
                          <a:latin typeface="Arial" pitchFamily="34" charset="0"/>
                          <a:cs typeface="Arial" pitchFamily="34" charset="0"/>
                        </a:rPr>
                        <a:t>203.77.240.43</a:t>
                      </a:r>
                      <a:endParaRPr lang="en-NZ" sz="1800" dirty="0">
                        <a:latin typeface="Arial" pitchFamily="34" charset="0"/>
                        <a:cs typeface="Arial" pitchFamily="34" charset="0"/>
                      </a:endParaRPr>
                    </a:p>
                  </a:txBody>
                  <a:tcPr marT="45710" marB="45710"/>
                </a:tc>
                <a:tc>
                  <a:txBody>
                    <a:bodyPr/>
                    <a:lstStyle/>
                    <a:p>
                      <a:pPr algn="ctr"/>
                      <a:r>
                        <a:rPr lang="en-NZ" sz="1800" dirty="0" smtClean="0">
                          <a:latin typeface="Arial" pitchFamily="34" charset="0"/>
                          <a:cs typeface="Arial" pitchFamily="34" charset="0"/>
                        </a:rPr>
                        <a:t>48712</a:t>
                      </a:r>
                      <a:endParaRPr lang="en-NZ" sz="1800" dirty="0">
                        <a:latin typeface="Arial" pitchFamily="34" charset="0"/>
                        <a:cs typeface="Arial" pitchFamily="34" charset="0"/>
                      </a:endParaRPr>
                    </a:p>
                  </a:txBody>
                  <a:tcPr marT="45710" marB="45710"/>
                </a:tc>
                <a:tc>
                  <a:txBody>
                    <a:bodyPr/>
                    <a:lstStyle/>
                    <a:p>
                      <a:pPr algn="ctr"/>
                      <a:r>
                        <a:rPr lang="en-NZ" sz="1800" dirty="0" smtClean="0">
                          <a:latin typeface="Arial" pitchFamily="34" charset="0"/>
                          <a:cs typeface="Arial" pitchFamily="34" charset="0"/>
                        </a:rPr>
                        <a:t>80</a:t>
                      </a:r>
                      <a:endParaRPr lang="en-NZ" sz="1800" dirty="0">
                        <a:latin typeface="Arial" pitchFamily="34" charset="0"/>
                        <a:cs typeface="Arial" pitchFamily="34" charset="0"/>
                      </a:endParaRPr>
                    </a:p>
                  </a:txBody>
                  <a:tcPr marT="45710" marB="45710"/>
                </a:tc>
              </a:tr>
            </a:tbl>
          </a:graphicData>
        </a:graphic>
      </p:graphicFrame>
      <p:sp>
        <p:nvSpPr>
          <p:cNvPr id="23582" name="TextBox 3"/>
          <p:cNvSpPr txBox="1">
            <a:spLocks noChangeArrowheads="1"/>
          </p:cNvSpPr>
          <p:nvPr/>
        </p:nvSpPr>
        <p:spPr bwMode="auto">
          <a:xfrm>
            <a:off x="0" y="6350"/>
            <a:ext cx="1150938"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600">
                <a:solidFill>
                  <a:srgbClr val="FF0000"/>
                </a:solidFill>
                <a:latin typeface="Times New Roman" pitchFamily="18" charset="0"/>
              </a:rPr>
              <a:t>EXAMPLE</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363"/>
            <a:ext cx="9144000" cy="731837"/>
          </a:xfrm>
        </p:spPr>
        <p:txBody>
          <a:bodyPr/>
          <a:lstStyle/>
          <a:p>
            <a:pPr>
              <a:defRPr/>
            </a:pPr>
            <a:r>
              <a:rPr lang="en-NZ" sz="3600" b="1" dirty="0" smtClean="0">
                <a:effectLst>
                  <a:outerShdw blurRad="38100" dist="38100" dir="2700000" algn="tl">
                    <a:srgbClr val="000000">
                      <a:alpha val="43137"/>
                    </a:srgbClr>
                  </a:outerShdw>
                </a:effectLst>
                <a:latin typeface="Arial" pitchFamily="34" charset="0"/>
                <a:cs typeface="Arial" pitchFamily="34" charset="0"/>
              </a:rPr>
              <a:t>Access Control List for a </a:t>
            </a:r>
            <a:r>
              <a:rPr lang="en-NZ" sz="3600" b="1" dirty="0" err="1" smtClean="0">
                <a:effectLst>
                  <a:outerShdw blurRad="38100" dist="38100" dir="2700000" algn="tl">
                    <a:srgbClr val="000000">
                      <a:alpha val="43137"/>
                    </a:srgbClr>
                  </a:outerShdw>
                </a:effectLst>
                <a:latin typeface="Arial" pitchFamily="34" charset="0"/>
                <a:cs typeface="Arial" pitchFamily="34" charset="0"/>
              </a:rPr>
              <a:t>Stateful</a:t>
            </a:r>
            <a:r>
              <a:rPr lang="en-NZ" sz="3600" b="1" dirty="0" smtClean="0">
                <a:effectLst>
                  <a:outerShdw blurRad="38100" dist="38100" dir="2700000" algn="tl">
                    <a:srgbClr val="000000">
                      <a:alpha val="43137"/>
                    </a:srgbClr>
                  </a:outerShdw>
                </a:effectLst>
                <a:latin typeface="Arial" pitchFamily="34" charset="0"/>
                <a:cs typeface="Arial" pitchFamily="34" charset="0"/>
              </a:rPr>
              <a:t> Filter</a:t>
            </a:r>
            <a:endParaRPr lang="en-NZ" sz="3600" b="1" dirty="0">
              <a:effectLst>
                <a:outerShdw blurRad="38100" dist="38100" dir="2700000" algn="tl">
                  <a:srgbClr val="000000">
                    <a:alpha val="43137"/>
                  </a:srgbClr>
                </a:outerShdw>
              </a:effectLst>
              <a:latin typeface="Arial" pitchFamily="34" charset="0"/>
              <a:cs typeface="Arial" pitchFamily="34" charset="0"/>
            </a:endParaRPr>
          </a:p>
        </p:txBody>
      </p:sp>
      <p:graphicFrame>
        <p:nvGraphicFramePr>
          <p:cNvPr id="5" name="Content Placeholder 4"/>
          <p:cNvGraphicFramePr>
            <a:graphicFrameLocks noGrp="1"/>
          </p:cNvGraphicFramePr>
          <p:nvPr>
            <p:ph sz="half" idx="1"/>
          </p:nvPr>
        </p:nvGraphicFramePr>
        <p:xfrm>
          <a:off x="152400" y="990600"/>
          <a:ext cx="6705600" cy="3886199"/>
        </p:xfrm>
        <a:graphic>
          <a:graphicData uri="http://schemas.openxmlformats.org/drawingml/2006/table">
            <a:tbl>
              <a:tblPr firstRow="1" bandRow="1">
                <a:tableStyleId>{5C22544A-7EE6-4342-B048-85BDC9FD1C3A}</a:tableStyleId>
              </a:tblPr>
              <a:tblGrid>
                <a:gridCol w="624974"/>
                <a:gridCol w="994276"/>
                <a:gridCol w="1047750"/>
                <a:gridCol w="571500"/>
                <a:gridCol w="809625"/>
                <a:gridCol w="809625"/>
                <a:gridCol w="1009650"/>
                <a:gridCol w="838200"/>
              </a:tblGrid>
              <a:tr h="563892">
                <a:tc>
                  <a:txBody>
                    <a:bodyPr/>
                    <a:lstStyle/>
                    <a:p>
                      <a:r>
                        <a:rPr lang="en-NZ" sz="1100" dirty="0" smtClean="0">
                          <a:solidFill>
                            <a:schemeClr val="tx1"/>
                          </a:solidFill>
                          <a:latin typeface="Arial" pitchFamily="34" charset="0"/>
                          <a:cs typeface="Arial" pitchFamily="34" charset="0"/>
                        </a:rPr>
                        <a:t>action</a:t>
                      </a:r>
                      <a:endParaRPr lang="en-NZ" sz="1100" dirty="0">
                        <a:solidFill>
                          <a:schemeClr val="tx1"/>
                        </a:solidFill>
                        <a:latin typeface="Arial" pitchFamily="34" charset="0"/>
                        <a:cs typeface="Arial" pitchFamily="34" charset="0"/>
                      </a:endParaRPr>
                    </a:p>
                  </a:txBody>
                  <a:tcPr marT="45721" marB="45721"/>
                </a:tc>
                <a:tc>
                  <a:txBody>
                    <a:bodyPr/>
                    <a:lstStyle/>
                    <a:p>
                      <a:r>
                        <a:rPr lang="en-NZ" sz="1200" dirty="0" smtClean="0">
                          <a:solidFill>
                            <a:schemeClr val="tx1"/>
                          </a:solidFill>
                          <a:latin typeface="Arial" pitchFamily="34" charset="0"/>
                          <a:cs typeface="Arial" pitchFamily="34" charset="0"/>
                        </a:rPr>
                        <a:t>Source IP</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err="1" smtClean="0">
                          <a:solidFill>
                            <a:schemeClr val="tx1"/>
                          </a:solidFill>
                          <a:latin typeface="Arial" pitchFamily="34" charset="0"/>
                          <a:cs typeface="Arial" pitchFamily="34" charset="0"/>
                        </a:rPr>
                        <a:t>Dest</a:t>
                      </a:r>
                      <a:r>
                        <a:rPr lang="en-NZ" sz="1200" dirty="0" smtClean="0">
                          <a:solidFill>
                            <a:schemeClr val="tx1"/>
                          </a:solidFill>
                          <a:latin typeface="Arial" pitchFamily="34" charset="0"/>
                          <a:cs typeface="Arial" pitchFamily="34" charset="0"/>
                        </a:rPr>
                        <a:t> IP</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smtClean="0">
                          <a:solidFill>
                            <a:schemeClr val="tx1"/>
                          </a:solidFill>
                          <a:latin typeface="Arial" pitchFamily="34" charset="0"/>
                          <a:cs typeface="Arial" pitchFamily="34" charset="0"/>
                        </a:rPr>
                        <a:t>Protocol</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smtClean="0">
                          <a:solidFill>
                            <a:schemeClr val="tx1"/>
                          </a:solidFill>
                          <a:latin typeface="Arial" pitchFamily="34" charset="0"/>
                          <a:cs typeface="Arial" pitchFamily="34" charset="0"/>
                        </a:rPr>
                        <a:t>Source Port</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err="1" smtClean="0">
                          <a:solidFill>
                            <a:schemeClr val="tx1"/>
                          </a:solidFill>
                          <a:latin typeface="Arial" pitchFamily="34" charset="0"/>
                          <a:cs typeface="Arial" pitchFamily="34" charset="0"/>
                        </a:rPr>
                        <a:t>Dest</a:t>
                      </a:r>
                      <a:r>
                        <a:rPr lang="en-NZ" sz="1200" dirty="0" smtClean="0">
                          <a:solidFill>
                            <a:schemeClr val="tx1"/>
                          </a:solidFill>
                          <a:latin typeface="Arial" pitchFamily="34" charset="0"/>
                          <a:cs typeface="Arial" pitchFamily="34" charset="0"/>
                        </a:rPr>
                        <a:t> Port</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smtClean="0">
                          <a:solidFill>
                            <a:schemeClr val="tx1"/>
                          </a:solidFill>
                          <a:latin typeface="Arial" pitchFamily="34" charset="0"/>
                          <a:cs typeface="Arial" pitchFamily="34" charset="0"/>
                        </a:rPr>
                        <a:t>Flag bit</a:t>
                      </a:r>
                      <a:endParaRPr lang="en-NZ" sz="1200" dirty="0">
                        <a:solidFill>
                          <a:schemeClr val="tx1"/>
                        </a:solidFill>
                        <a:latin typeface="Arial" pitchFamily="34" charset="0"/>
                        <a:cs typeface="Arial" pitchFamily="34" charset="0"/>
                      </a:endParaRPr>
                    </a:p>
                  </a:txBody>
                  <a:tcPr marT="45721" marB="45721"/>
                </a:tc>
                <a:tc>
                  <a:txBody>
                    <a:bodyPr/>
                    <a:lstStyle/>
                    <a:p>
                      <a:r>
                        <a:rPr lang="en-NZ" sz="1100" dirty="0" smtClean="0">
                          <a:solidFill>
                            <a:schemeClr val="tx1"/>
                          </a:solidFill>
                          <a:latin typeface="Arial" pitchFamily="34" charset="0"/>
                          <a:cs typeface="Arial" pitchFamily="34" charset="0"/>
                        </a:rPr>
                        <a:t>Check</a:t>
                      </a:r>
                      <a:r>
                        <a:rPr lang="en-NZ" sz="1100" baseline="0" dirty="0" smtClean="0">
                          <a:solidFill>
                            <a:schemeClr val="tx1"/>
                          </a:solidFill>
                          <a:latin typeface="Arial" pitchFamily="34" charset="0"/>
                          <a:cs typeface="Arial" pitchFamily="34" charset="0"/>
                        </a:rPr>
                        <a:t> </a:t>
                      </a:r>
                      <a:r>
                        <a:rPr lang="en-NZ" sz="900" baseline="0" dirty="0" smtClean="0">
                          <a:solidFill>
                            <a:schemeClr val="tx1"/>
                          </a:solidFill>
                          <a:latin typeface="Arial" pitchFamily="34" charset="0"/>
                          <a:cs typeface="Arial" pitchFamily="34" charset="0"/>
                        </a:rPr>
                        <a:t>connection</a:t>
                      </a:r>
                      <a:endParaRPr lang="en-NZ" sz="900" dirty="0">
                        <a:solidFill>
                          <a:schemeClr val="tx1"/>
                        </a:solidFill>
                        <a:latin typeface="Arial" pitchFamily="34" charset="0"/>
                        <a:cs typeface="Arial" pitchFamily="34" charset="0"/>
                      </a:endParaRPr>
                    </a:p>
                  </a:txBody>
                  <a:tcPr marT="45721" marB="45721"/>
                </a:tc>
              </a:tr>
              <a:tr h="822977">
                <a:tc>
                  <a:txBody>
                    <a:bodyPr/>
                    <a:lstStyle/>
                    <a:p>
                      <a:r>
                        <a:rPr lang="en-NZ" sz="1400" dirty="0" smtClean="0">
                          <a:solidFill>
                            <a:schemeClr val="tx1"/>
                          </a:solidFill>
                          <a:latin typeface="Arial" pitchFamily="34" charset="0"/>
                          <a:cs typeface="Arial" pitchFamily="34" charset="0"/>
                        </a:rPr>
                        <a:t>allow</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222.22/16</a:t>
                      </a:r>
                      <a:endParaRPr lang="en-NZ" sz="1400" dirty="0">
                        <a:solidFill>
                          <a:schemeClr val="tx1"/>
                        </a:solidFill>
                        <a:latin typeface="Arial" pitchFamily="34" charset="0"/>
                        <a:cs typeface="Arial" pitchFamily="34" charset="0"/>
                      </a:endParaRPr>
                    </a:p>
                  </a:txBody>
                  <a:tcPr marT="45721" marB="4572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Outside of 222.22/16</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TCP</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&gt;1023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80</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any</a:t>
                      </a:r>
                      <a:endParaRPr lang="en-NZ" sz="1400" dirty="0">
                        <a:solidFill>
                          <a:schemeClr val="tx1"/>
                        </a:solidFill>
                        <a:latin typeface="Arial" pitchFamily="34" charset="0"/>
                        <a:cs typeface="Arial" pitchFamily="34" charset="0"/>
                      </a:endParaRPr>
                    </a:p>
                  </a:txBody>
                  <a:tcPr marT="45721" marB="45721"/>
                </a:tc>
                <a:tc>
                  <a:txBody>
                    <a:bodyPr/>
                    <a:lstStyle/>
                    <a:p>
                      <a:endParaRPr lang="en-NZ" sz="1400" dirty="0">
                        <a:solidFill>
                          <a:schemeClr val="tx1"/>
                        </a:solidFill>
                        <a:latin typeface="Arial" pitchFamily="34" charset="0"/>
                        <a:cs typeface="Arial" pitchFamily="34" charset="0"/>
                      </a:endParaRPr>
                    </a:p>
                  </a:txBody>
                  <a:tcPr marT="45721" marB="45721"/>
                </a:tc>
              </a:tr>
              <a:tr h="6123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allow</a:t>
                      </a:r>
                    </a:p>
                    <a:p>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Outside of 222.22/16</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222.22/16</a:t>
                      </a:r>
                    </a:p>
                    <a:p>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TCP</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80</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&gt;1023</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ACK</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b="1" dirty="0" smtClean="0">
                          <a:solidFill>
                            <a:schemeClr val="tx1"/>
                          </a:solidFill>
                          <a:effectLst>
                            <a:outerShdw blurRad="38100" dist="38100" dir="2700000" algn="tl">
                              <a:srgbClr val="000000">
                                <a:alpha val="43137"/>
                              </a:srgbClr>
                            </a:outerShdw>
                          </a:effectLst>
                          <a:latin typeface="Arial" pitchFamily="34" charset="0"/>
                          <a:cs typeface="Arial" pitchFamily="34" charset="0"/>
                        </a:rPr>
                        <a:t>X</a:t>
                      </a:r>
                      <a:endParaRPr lang="en-NZ" sz="1400" b="1"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721" marB="45721">
                    <a:solidFill>
                      <a:srgbClr val="FFC000"/>
                    </a:solidFill>
                  </a:tcPr>
                </a:tc>
              </a:tr>
              <a:tr h="9695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allow</a:t>
                      </a:r>
                    </a:p>
                    <a:p>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222.22/16</a:t>
                      </a:r>
                      <a:endParaRPr lang="en-NZ" sz="1400" dirty="0">
                        <a:solidFill>
                          <a:schemeClr val="tx1"/>
                        </a:solidFill>
                        <a:latin typeface="Arial" pitchFamily="34" charset="0"/>
                        <a:cs typeface="Arial" pitchFamily="34" charset="0"/>
                      </a:endParaRPr>
                    </a:p>
                  </a:txBody>
                  <a:tcPr marT="45721" marB="4572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Outside of 222.22/16</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UDP</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&gt;1023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53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_</a:t>
                      </a:r>
                      <a:endParaRPr lang="en-NZ" sz="1400" dirty="0">
                        <a:solidFill>
                          <a:schemeClr val="tx1"/>
                        </a:solidFill>
                        <a:latin typeface="Arial" pitchFamily="34" charset="0"/>
                        <a:cs typeface="Arial" pitchFamily="34" charset="0"/>
                      </a:endParaRPr>
                    </a:p>
                  </a:txBody>
                  <a:tcPr marT="45721" marB="45721"/>
                </a:tc>
                <a:tc>
                  <a:txBody>
                    <a:bodyPr/>
                    <a:lstStyle/>
                    <a:p>
                      <a:endParaRPr lang="en-NZ" sz="1400" dirty="0">
                        <a:solidFill>
                          <a:schemeClr val="tx1"/>
                        </a:solidFill>
                        <a:latin typeface="Arial" pitchFamily="34" charset="0"/>
                        <a:cs typeface="Arial" pitchFamily="34" charset="0"/>
                      </a:endParaRPr>
                    </a:p>
                  </a:txBody>
                  <a:tcPr marT="45721" marB="45721"/>
                </a:tc>
              </a:tr>
              <a:tr h="5181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allow</a:t>
                      </a:r>
                    </a:p>
                    <a:p>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Outside of 222.22/16</a:t>
                      </a:r>
                      <a:endParaRPr lang="en-NZ" sz="1400" dirty="0">
                        <a:solidFill>
                          <a:schemeClr val="tx1"/>
                        </a:solidFill>
                        <a:latin typeface="Arial" pitchFamily="34" charset="0"/>
                        <a:cs typeface="Arial" pitchFamily="34" charset="0"/>
                      </a:endParaRPr>
                    </a:p>
                  </a:txBody>
                  <a:tcPr marT="45721" marB="45721"/>
                </a:tc>
                <a:tc>
                  <a:txBody>
                    <a:bodyPr/>
                    <a:lstStyle/>
                    <a:p>
                      <a:endParaRPr lang="en-NZ" sz="140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UDP</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53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&gt;1023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_</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X</a:t>
                      </a:r>
                      <a:endParaRPr lang="en-NZ" sz="1400" dirty="0">
                        <a:solidFill>
                          <a:schemeClr val="tx1"/>
                        </a:solidFill>
                        <a:latin typeface="Arial" pitchFamily="34" charset="0"/>
                        <a:cs typeface="Arial" pitchFamily="34" charset="0"/>
                      </a:endParaRPr>
                    </a:p>
                  </a:txBody>
                  <a:tcPr marT="45721" marB="45721"/>
                </a:tc>
              </a:tr>
              <a:tr h="399259">
                <a:tc>
                  <a:txBody>
                    <a:bodyPr/>
                    <a:lstStyle/>
                    <a:p>
                      <a:r>
                        <a:rPr lang="en-NZ" sz="1400" dirty="0" smtClean="0">
                          <a:solidFill>
                            <a:schemeClr val="tx1"/>
                          </a:solidFill>
                          <a:latin typeface="Arial" pitchFamily="34" charset="0"/>
                          <a:cs typeface="Arial" pitchFamily="34" charset="0"/>
                        </a:rPr>
                        <a:t>deny</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endParaRPr lang="en-NZ" sz="1400" dirty="0">
                        <a:solidFill>
                          <a:schemeClr val="tx1"/>
                        </a:solidFill>
                        <a:latin typeface="Arial" pitchFamily="34" charset="0"/>
                        <a:cs typeface="Arial" pitchFamily="34" charset="0"/>
                      </a:endParaRPr>
                    </a:p>
                  </a:txBody>
                  <a:tcPr marT="45721" marB="45721"/>
                </a:tc>
              </a:tr>
            </a:tbl>
          </a:graphicData>
        </a:graphic>
      </p:graphicFrame>
      <p:graphicFrame>
        <p:nvGraphicFramePr>
          <p:cNvPr id="4" name="Table 3"/>
          <p:cNvGraphicFramePr>
            <a:graphicFrameLocks noGrp="1"/>
          </p:cNvGraphicFramePr>
          <p:nvPr/>
        </p:nvGraphicFramePr>
        <p:xfrm>
          <a:off x="1219200" y="5502275"/>
          <a:ext cx="7010400" cy="1317628"/>
        </p:xfrm>
        <a:graphic>
          <a:graphicData uri="http://schemas.openxmlformats.org/drawingml/2006/table">
            <a:tbl>
              <a:tblPr firstRow="1" bandRow="1">
                <a:tableStyleId>{5C22544A-7EE6-4342-B048-85BDC9FD1C3A}</a:tableStyleId>
              </a:tblPr>
              <a:tblGrid>
                <a:gridCol w="1752600"/>
                <a:gridCol w="1752600"/>
                <a:gridCol w="1939047"/>
                <a:gridCol w="1566153"/>
              </a:tblGrid>
              <a:tr h="335091">
                <a:tc>
                  <a:txBody>
                    <a:bodyPr/>
                    <a:lstStyle/>
                    <a:p>
                      <a:pPr algn="ctr"/>
                      <a:r>
                        <a:rPr lang="en-NZ" sz="16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Source IP</a:t>
                      </a:r>
                      <a:endParaRPr lang="en-NZ" sz="16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626" marB="45626"/>
                </a:tc>
                <a:tc>
                  <a:txBody>
                    <a:bodyPr/>
                    <a:lstStyle/>
                    <a:p>
                      <a:pPr algn="ctr"/>
                      <a:r>
                        <a:rPr lang="en-NZ" sz="1600" dirty="0" err="1" smtClean="0">
                          <a:solidFill>
                            <a:schemeClr val="tx1"/>
                          </a:solidFill>
                          <a:effectLst>
                            <a:outerShdw blurRad="38100" dist="38100" dir="2700000" algn="tl">
                              <a:srgbClr val="000000">
                                <a:alpha val="43137"/>
                              </a:srgbClr>
                            </a:outerShdw>
                          </a:effectLst>
                          <a:latin typeface="Arial" pitchFamily="34" charset="0"/>
                          <a:cs typeface="Arial" pitchFamily="34" charset="0"/>
                        </a:rPr>
                        <a:t>Dest</a:t>
                      </a:r>
                      <a:r>
                        <a:rPr lang="en-NZ" sz="16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 IP</a:t>
                      </a:r>
                      <a:endParaRPr lang="en-NZ" sz="16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626" marB="45626"/>
                </a:tc>
                <a:tc>
                  <a:txBody>
                    <a:bodyPr/>
                    <a:lstStyle/>
                    <a:p>
                      <a:pPr algn="ctr"/>
                      <a:r>
                        <a:rPr lang="en-NZ" sz="16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Source Port</a:t>
                      </a:r>
                      <a:endParaRPr lang="en-NZ" sz="16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626" marB="45626"/>
                </a:tc>
                <a:tc>
                  <a:txBody>
                    <a:bodyPr/>
                    <a:lstStyle/>
                    <a:p>
                      <a:pPr algn="ctr"/>
                      <a:r>
                        <a:rPr lang="en-NZ" sz="1600" dirty="0" err="1" smtClean="0">
                          <a:solidFill>
                            <a:schemeClr val="tx1"/>
                          </a:solidFill>
                          <a:effectLst>
                            <a:outerShdw blurRad="38100" dist="38100" dir="2700000" algn="tl">
                              <a:srgbClr val="000000">
                                <a:alpha val="43137"/>
                              </a:srgbClr>
                            </a:outerShdw>
                          </a:effectLst>
                          <a:latin typeface="Arial" pitchFamily="34" charset="0"/>
                          <a:cs typeface="Arial" pitchFamily="34" charset="0"/>
                        </a:rPr>
                        <a:t>Dest</a:t>
                      </a:r>
                      <a:r>
                        <a:rPr lang="en-NZ" sz="16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 Port</a:t>
                      </a:r>
                      <a:endParaRPr lang="en-NZ" sz="16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626" marB="45626"/>
                </a:tc>
              </a:tr>
              <a:tr h="304611">
                <a:tc>
                  <a:txBody>
                    <a:bodyPr/>
                    <a:lstStyle/>
                    <a:p>
                      <a:pPr algn="l"/>
                      <a:r>
                        <a:rPr lang="en-NZ" sz="1400" dirty="0" smtClean="0">
                          <a:latin typeface="Arial" pitchFamily="34" charset="0"/>
                          <a:cs typeface="Arial" pitchFamily="34" charset="0"/>
                        </a:rPr>
                        <a:t>222.22.1.7</a:t>
                      </a:r>
                      <a:endParaRPr lang="en-NZ" sz="1400" dirty="0">
                        <a:latin typeface="Arial" pitchFamily="34" charset="0"/>
                        <a:cs typeface="Arial" pitchFamily="34" charset="0"/>
                      </a:endParaRPr>
                    </a:p>
                  </a:txBody>
                  <a:tcPr marT="45626" marB="45626"/>
                </a:tc>
                <a:tc>
                  <a:txBody>
                    <a:bodyPr/>
                    <a:lstStyle/>
                    <a:p>
                      <a:pPr algn="l"/>
                      <a:r>
                        <a:rPr lang="en-NZ" sz="1400" dirty="0" smtClean="0">
                          <a:latin typeface="Arial" pitchFamily="34" charset="0"/>
                          <a:cs typeface="Arial" pitchFamily="34" charset="0"/>
                        </a:rPr>
                        <a:t>37.96.87.123</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12699</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80</a:t>
                      </a:r>
                      <a:endParaRPr lang="en-NZ" sz="1400" dirty="0">
                        <a:latin typeface="Arial" pitchFamily="34" charset="0"/>
                        <a:cs typeface="Arial" pitchFamily="34" charset="0"/>
                      </a:endParaRPr>
                    </a:p>
                  </a:txBody>
                  <a:tcPr marT="45626" marB="45626"/>
                </a:tc>
              </a:tr>
              <a:tr h="304611">
                <a:tc>
                  <a:txBody>
                    <a:bodyPr/>
                    <a:lstStyle/>
                    <a:p>
                      <a:pPr algn="l"/>
                      <a:r>
                        <a:rPr lang="en-NZ" sz="1400" dirty="0" smtClean="0">
                          <a:latin typeface="Arial" pitchFamily="34" charset="0"/>
                          <a:cs typeface="Arial" pitchFamily="34" charset="0"/>
                        </a:rPr>
                        <a:t>222.22.93.2</a:t>
                      </a:r>
                      <a:endParaRPr lang="en-NZ" sz="1400" dirty="0">
                        <a:latin typeface="Arial" pitchFamily="34" charset="0"/>
                        <a:cs typeface="Arial" pitchFamily="34" charset="0"/>
                      </a:endParaRPr>
                    </a:p>
                  </a:txBody>
                  <a:tcPr marT="45626" marB="45626"/>
                </a:tc>
                <a:tc>
                  <a:txBody>
                    <a:bodyPr/>
                    <a:lstStyle/>
                    <a:p>
                      <a:pPr algn="l"/>
                      <a:r>
                        <a:rPr lang="en-NZ" sz="1400" dirty="0" smtClean="0">
                          <a:latin typeface="Arial" pitchFamily="34" charset="0"/>
                          <a:cs typeface="Arial" pitchFamily="34" charset="0"/>
                        </a:rPr>
                        <a:t>199.205.23</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37654</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80</a:t>
                      </a:r>
                      <a:endParaRPr lang="en-NZ" sz="1400" dirty="0">
                        <a:latin typeface="Arial" pitchFamily="34" charset="0"/>
                        <a:cs typeface="Arial" pitchFamily="34" charset="0"/>
                      </a:endParaRPr>
                    </a:p>
                  </a:txBody>
                  <a:tcPr marT="45626" marB="45626"/>
                </a:tc>
              </a:tr>
              <a:tr h="373312">
                <a:tc>
                  <a:txBody>
                    <a:bodyPr/>
                    <a:lstStyle/>
                    <a:p>
                      <a:pPr algn="l"/>
                      <a:r>
                        <a:rPr lang="en-NZ" sz="1400" dirty="0" smtClean="0">
                          <a:latin typeface="Arial" pitchFamily="34" charset="0"/>
                          <a:cs typeface="Arial" pitchFamily="34" charset="0"/>
                        </a:rPr>
                        <a:t>222.22.65.143</a:t>
                      </a:r>
                      <a:endParaRPr lang="en-NZ" sz="1400" dirty="0">
                        <a:latin typeface="Arial" pitchFamily="34" charset="0"/>
                        <a:cs typeface="Arial" pitchFamily="34" charset="0"/>
                      </a:endParaRPr>
                    </a:p>
                  </a:txBody>
                  <a:tcPr marT="45626" marB="45626"/>
                </a:tc>
                <a:tc>
                  <a:txBody>
                    <a:bodyPr/>
                    <a:lstStyle/>
                    <a:p>
                      <a:pPr algn="l"/>
                      <a:r>
                        <a:rPr lang="en-NZ" sz="1400" dirty="0" smtClean="0">
                          <a:latin typeface="Arial" pitchFamily="34" charset="0"/>
                          <a:cs typeface="Arial" pitchFamily="34" charset="0"/>
                        </a:rPr>
                        <a:t>203.77.240.43</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48712</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80</a:t>
                      </a:r>
                      <a:endParaRPr lang="en-NZ" sz="1400" dirty="0">
                        <a:latin typeface="Arial" pitchFamily="34" charset="0"/>
                        <a:cs typeface="Arial" pitchFamily="34" charset="0"/>
                      </a:endParaRPr>
                    </a:p>
                  </a:txBody>
                  <a:tcPr marT="45626" marB="45626"/>
                </a:tc>
              </a:tr>
            </a:tbl>
          </a:graphicData>
        </a:graphic>
      </p:graphicFrame>
      <p:sp>
        <p:nvSpPr>
          <p:cNvPr id="24671" name="TextBox 2"/>
          <p:cNvSpPr txBox="1">
            <a:spLocks noChangeArrowheads="1"/>
          </p:cNvSpPr>
          <p:nvPr/>
        </p:nvSpPr>
        <p:spPr bwMode="auto">
          <a:xfrm>
            <a:off x="6661150" y="2209800"/>
            <a:ext cx="2498725" cy="1754188"/>
          </a:xfrm>
          <a:prstGeom prst="rect">
            <a:avLst/>
          </a:prstGeom>
          <a:solidFill>
            <a:srgbClr val="FFFFC5"/>
          </a:solidFill>
          <a:ln w="28575">
            <a:solidFill>
              <a:srgbClr val="FF0000"/>
            </a:solidFill>
            <a:miter lim="800000"/>
            <a:headEnd/>
            <a:tailEnd/>
          </a:ln>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800" b="1" u="sng" dirty="0">
                <a:latin typeface="Times New Roman" pitchFamily="18" charset="0"/>
              </a:rPr>
              <a:t>Attacker sends a </a:t>
            </a:r>
          </a:p>
          <a:p>
            <a:pPr>
              <a:spcBef>
                <a:spcPct val="0"/>
              </a:spcBef>
              <a:buClrTx/>
              <a:buSzTx/>
              <a:buFontTx/>
              <a:buNone/>
            </a:pPr>
            <a:r>
              <a:rPr lang="en-NZ" altLang="en-US" sz="1800" b="1" u="sng" dirty="0">
                <a:latin typeface="Times New Roman" pitchFamily="18" charset="0"/>
              </a:rPr>
              <a:t>malformed packet:</a:t>
            </a:r>
          </a:p>
          <a:p>
            <a:pPr>
              <a:spcBef>
                <a:spcPct val="0"/>
              </a:spcBef>
              <a:buClrTx/>
              <a:buSzTx/>
              <a:buFontTx/>
              <a:buNone/>
            </a:pPr>
            <a:r>
              <a:rPr lang="en-NZ" altLang="en-US" sz="1800" dirty="0">
                <a:latin typeface="Times New Roman" pitchFamily="18" charset="0"/>
              </a:rPr>
              <a:t>TCP source port 80, </a:t>
            </a:r>
          </a:p>
          <a:p>
            <a:pPr>
              <a:spcBef>
                <a:spcPct val="0"/>
              </a:spcBef>
              <a:buClrTx/>
              <a:buSzTx/>
              <a:buFontTx/>
              <a:buNone/>
            </a:pPr>
            <a:r>
              <a:rPr lang="en-NZ" altLang="en-US" sz="1800" dirty="0">
                <a:latin typeface="Times New Roman" pitchFamily="18" charset="0"/>
              </a:rPr>
              <a:t>ACK flag set, </a:t>
            </a:r>
          </a:p>
          <a:p>
            <a:pPr>
              <a:spcBef>
                <a:spcPct val="0"/>
              </a:spcBef>
              <a:buClrTx/>
              <a:buSzTx/>
              <a:buFontTx/>
              <a:buNone/>
            </a:pPr>
            <a:r>
              <a:rPr lang="en-NZ" altLang="en-US" sz="1800" dirty="0" err="1">
                <a:latin typeface="Times New Roman" pitchFamily="18" charset="0"/>
              </a:rPr>
              <a:t>dest</a:t>
            </a:r>
            <a:r>
              <a:rPr lang="en-NZ" altLang="en-US" sz="1800" dirty="0">
                <a:latin typeface="Times New Roman" pitchFamily="18" charset="0"/>
              </a:rPr>
              <a:t> port 12543, </a:t>
            </a:r>
          </a:p>
          <a:p>
            <a:pPr>
              <a:spcBef>
                <a:spcPct val="0"/>
              </a:spcBef>
              <a:buClrTx/>
              <a:buSzTx/>
              <a:buFontTx/>
              <a:buNone/>
            </a:pPr>
            <a:r>
              <a:rPr lang="en-NZ" altLang="en-US" sz="1800" dirty="0">
                <a:latin typeface="Times New Roman" pitchFamily="18" charset="0"/>
              </a:rPr>
              <a:t>source IP: 150.23.23.155</a:t>
            </a:r>
          </a:p>
        </p:txBody>
      </p:sp>
      <p:cxnSp>
        <p:nvCxnSpPr>
          <p:cNvPr id="24672" name="Straight Arrow Connector 6"/>
          <p:cNvCxnSpPr>
            <a:cxnSpLocks noChangeShapeType="1"/>
          </p:cNvCxnSpPr>
          <p:nvPr/>
        </p:nvCxnSpPr>
        <p:spPr bwMode="auto">
          <a:xfrm flipH="1" flipV="1">
            <a:off x="3886200" y="2743200"/>
            <a:ext cx="2774950" cy="22860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4673" name="Straight Arrow Connector 7"/>
          <p:cNvCxnSpPr>
            <a:cxnSpLocks noChangeShapeType="1"/>
          </p:cNvCxnSpPr>
          <p:nvPr/>
        </p:nvCxnSpPr>
        <p:spPr bwMode="auto">
          <a:xfrm flipH="1">
            <a:off x="4419600" y="3886200"/>
            <a:ext cx="2241550" cy="190500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9" name="Title 1"/>
          <p:cNvSpPr txBox="1">
            <a:spLocks/>
          </p:cNvSpPr>
          <p:nvPr/>
        </p:nvSpPr>
        <p:spPr bwMode="auto">
          <a:xfrm>
            <a:off x="0" y="4967288"/>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mj-lt"/>
                <a:ea typeface="+mj-ea"/>
                <a:cs typeface="+mj-cs"/>
              </a:defRPr>
            </a:lvl1pPr>
            <a:lvl2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2pPr>
            <a:lvl3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3pPr>
            <a:lvl4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4pPr>
            <a:lvl5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5pPr>
            <a:lvl6pPr marL="4572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6pPr>
            <a:lvl7pPr marL="9144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7pPr>
            <a:lvl8pPr marL="13716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8pPr>
            <a:lvl9pPr marL="18288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9pPr>
          </a:lstStyle>
          <a:p>
            <a:pPr algn="ctr">
              <a:defRPr/>
            </a:pPr>
            <a:r>
              <a:rPr lang="en-NZ" sz="3200" b="1" smtClean="0">
                <a:effectLst>
                  <a:outerShdw blurRad="38100" dist="38100" dir="2700000" algn="tl">
                    <a:srgbClr val="000000">
                      <a:alpha val="43137"/>
                    </a:srgbClr>
                  </a:outerShdw>
                </a:effectLst>
                <a:latin typeface="Arial" pitchFamily="34" charset="0"/>
                <a:cs typeface="Arial" pitchFamily="34" charset="0"/>
              </a:rPr>
              <a:t>Connection Table for a Stateful Filter</a:t>
            </a:r>
            <a:endParaRPr lang="en-NZ" sz="3200" b="1" dirty="0">
              <a:effectLst>
                <a:outerShdw blurRad="38100" dist="38100" dir="2700000" algn="tl">
                  <a:srgbClr val="000000">
                    <a:alpha val="43137"/>
                  </a:srgbClr>
                </a:outerShdw>
              </a:effectLst>
              <a:latin typeface="Arial" pitchFamily="34" charset="0"/>
              <a:cs typeface="Arial" pitchFamily="34" charset="0"/>
            </a:endParaRPr>
          </a:p>
        </p:txBody>
      </p:sp>
      <p:sp>
        <p:nvSpPr>
          <p:cNvPr id="24675" name="TextBox 9"/>
          <p:cNvSpPr txBox="1">
            <a:spLocks noChangeArrowheads="1"/>
          </p:cNvSpPr>
          <p:nvPr/>
        </p:nvSpPr>
        <p:spPr bwMode="auto">
          <a:xfrm>
            <a:off x="0" y="6350"/>
            <a:ext cx="1150938"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600">
                <a:solidFill>
                  <a:srgbClr val="FF0000"/>
                </a:solidFill>
                <a:latin typeface="Times New Roman" pitchFamily="18" charset="0"/>
              </a:rPr>
              <a:t>EXAMPLE</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363"/>
            <a:ext cx="9144000" cy="731837"/>
          </a:xfrm>
        </p:spPr>
        <p:txBody>
          <a:bodyPr/>
          <a:lstStyle/>
          <a:p>
            <a:pPr>
              <a:defRPr/>
            </a:pPr>
            <a:r>
              <a:rPr lang="en-NZ" sz="3600" b="1" dirty="0" smtClean="0">
                <a:effectLst>
                  <a:outerShdw blurRad="38100" dist="38100" dir="2700000" algn="tl">
                    <a:srgbClr val="000000">
                      <a:alpha val="43137"/>
                    </a:srgbClr>
                  </a:outerShdw>
                </a:effectLst>
                <a:latin typeface="Arial" pitchFamily="34" charset="0"/>
                <a:cs typeface="Arial" pitchFamily="34" charset="0"/>
              </a:rPr>
              <a:t>Access Control List for a </a:t>
            </a:r>
            <a:r>
              <a:rPr lang="en-NZ" sz="3600" b="1" dirty="0" err="1" smtClean="0">
                <a:effectLst>
                  <a:outerShdw blurRad="38100" dist="38100" dir="2700000" algn="tl">
                    <a:srgbClr val="000000">
                      <a:alpha val="43137"/>
                    </a:srgbClr>
                  </a:outerShdw>
                </a:effectLst>
                <a:latin typeface="Arial" pitchFamily="34" charset="0"/>
                <a:cs typeface="Arial" pitchFamily="34" charset="0"/>
              </a:rPr>
              <a:t>Stateful</a:t>
            </a:r>
            <a:r>
              <a:rPr lang="en-NZ" sz="3600" b="1" dirty="0" smtClean="0">
                <a:effectLst>
                  <a:outerShdw blurRad="38100" dist="38100" dir="2700000" algn="tl">
                    <a:srgbClr val="000000">
                      <a:alpha val="43137"/>
                    </a:srgbClr>
                  </a:outerShdw>
                </a:effectLst>
                <a:latin typeface="Arial" pitchFamily="34" charset="0"/>
                <a:cs typeface="Arial" pitchFamily="34" charset="0"/>
              </a:rPr>
              <a:t> Filter</a:t>
            </a:r>
            <a:endParaRPr lang="en-NZ" sz="3600" b="1" dirty="0">
              <a:effectLst>
                <a:outerShdw blurRad="38100" dist="38100" dir="2700000" algn="tl">
                  <a:srgbClr val="000000">
                    <a:alpha val="43137"/>
                  </a:srgbClr>
                </a:outerShdw>
              </a:effectLst>
              <a:latin typeface="Arial" pitchFamily="34" charset="0"/>
              <a:cs typeface="Arial" pitchFamily="34" charset="0"/>
            </a:endParaRPr>
          </a:p>
        </p:txBody>
      </p:sp>
      <p:graphicFrame>
        <p:nvGraphicFramePr>
          <p:cNvPr id="5" name="Content Placeholder 4"/>
          <p:cNvGraphicFramePr>
            <a:graphicFrameLocks noGrp="1"/>
          </p:cNvGraphicFramePr>
          <p:nvPr>
            <p:ph sz="half" idx="1"/>
          </p:nvPr>
        </p:nvGraphicFramePr>
        <p:xfrm>
          <a:off x="152400" y="990600"/>
          <a:ext cx="6781800" cy="3886199"/>
        </p:xfrm>
        <a:graphic>
          <a:graphicData uri="http://schemas.openxmlformats.org/drawingml/2006/table">
            <a:tbl>
              <a:tblPr firstRow="1" bandRow="1">
                <a:tableStyleId>{5C22544A-7EE6-4342-B048-85BDC9FD1C3A}</a:tableStyleId>
              </a:tblPr>
              <a:tblGrid>
                <a:gridCol w="624974"/>
                <a:gridCol w="994276"/>
                <a:gridCol w="1047750"/>
                <a:gridCol w="571500"/>
                <a:gridCol w="809625"/>
                <a:gridCol w="809625"/>
                <a:gridCol w="1009650"/>
                <a:gridCol w="914400"/>
              </a:tblGrid>
              <a:tr h="563892">
                <a:tc>
                  <a:txBody>
                    <a:bodyPr/>
                    <a:lstStyle/>
                    <a:p>
                      <a:r>
                        <a:rPr lang="en-NZ" sz="1100" dirty="0" smtClean="0">
                          <a:solidFill>
                            <a:schemeClr val="tx1"/>
                          </a:solidFill>
                          <a:latin typeface="Arial" pitchFamily="34" charset="0"/>
                          <a:cs typeface="Arial" pitchFamily="34" charset="0"/>
                        </a:rPr>
                        <a:t>action</a:t>
                      </a:r>
                      <a:endParaRPr lang="en-NZ" sz="1100" dirty="0">
                        <a:solidFill>
                          <a:schemeClr val="tx1"/>
                        </a:solidFill>
                        <a:latin typeface="Arial" pitchFamily="34" charset="0"/>
                        <a:cs typeface="Arial" pitchFamily="34" charset="0"/>
                      </a:endParaRPr>
                    </a:p>
                  </a:txBody>
                  <a:tcPr marT="45721" marB="45721"/>
                </a:tc>
                <a:tc>
                  <a:txBody>
                    <a:bodyPr/>
                    <a:lstStyle/>
                    <a:p>
                      <a:r>
                        <a:rPr lang="en-NZ" sz="1200" dirty="0" smtClean="0">
                          <a:solidFill>
                            <a:schemeClr val="tx1"/>
                          </a:solidFill>
                          <a:latin typeface="Arial" pitchFamily="34" charset="0"/>
                          <a:cs typeface="Arial" pitchFamily="34" charset="0"/>
                        </a:rPr>
                        <a:t>Source IP</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err="1" smtClean="0">
                          <a:solidFill>
                            <a:schemeClr val="tx1"/>
                          </a:solidFill>
                          <a:latin typeface="Arial" pitchFamily="34" charset="0"/>
                          <a:cs typeface="Arial" pitchFamily="34" charset="0"/>
                        </a:rPr>
                        <a:t>Dest</a:t>
                      </a:r>
                      <a:r>
                        <a:rPr lang="en-NZ" sz="1200" dirty="0" smtClean="0">
                          <a:solidFill>
                            <a:schemeClr val="tx1"/>
                          </a:solidFill>
                          <a:latin typeface="Arial" pitchFamily="34" charset="0"/>
                          <a:cs typeface="Arial" pitchFamily="34" charset="0"/>
                        </a:rPr>
                        <a:t> IP</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smtClean="0">
                          <a:solidFill>
                            <a:schemeClr val="tx1"/>
                          </a:solidFill>
                          <a:latin typeface="Arial" pitchFamily="34" charset="0"/>
                          <a:cs typeface="Arial" pitchFamily="34" charset="0"/>
                        </a:rPr>
                        <a:t>Protocol</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smtClean="0">
                          <a:solidFill>
                            <a:schemeClr val="tx1"/>
                          </a:solidFill>
                          <a:latin typeface="Arial" pitchFamily="34" charset="0"/>
                          <a:cs typeface="Arial" pitchFamily="34" charset="0"/>
                        </a:rPr>
                        <a:t>Source Port</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err="1" smtClean="0">
                          <a:solidFill>
                            <a:schemeClr val="tx1"/>
                          </a:solidFill>
                          <a:latin typeface="Arial" pitchFamily="34" charset="0"/>
                          <a:cs typeface="Arial" pitchFamily="34" charset="0"/>
                        </a:rPr>
                        <a:t>Dest</a:t>
                      </a:r>
                      <a:r>
                        <a:rPr lang="en-NZ" sz="1200" dirty="0" smtClean="0">
                          <a:solidFill>
                            <a:schemeClr val="tx1"/>
                          </a:solidFill>
                          <a:latin typeface="Arial" pitchFamily="34" charset="0"/>
                          <a:cs typeface="Arial" pitchFamily="34" charset="0"/>
                        </a:rPr>
                        <a:t> Port</a:t>
                      </a:r>
                      <a:endParaRPr lang="en-NZ" sz="1200" dirty="0">
                        <a:solidFill>
                          <a:schemeClr val="tx1"/>
                        </a:solidFill>
                        <a:latin typeface="Arial" pitchFamily="34" charset="0"/>
                        <a:cs typeface="Arial" pitchFamily="34" charset="0"/>
                      </a:endParaRPr>
                    </a:p>
                  </a:txBody>
                  <a:tcPr marT="45721" marB="45721"/>
                </a:tc>
                <a:tc>
                  <a:txBody>
                    <a:bodyPr/>
                    <a:lstStyle/>
                    <a:p>
                      <a:r>
                        <a:rPr lang="en-NZ" sz="1200" dirty="0" smtClean="0">
                          <a:solidFill>
                            <a:schemeClr val="tx1"/>
                          </a:solidFill>
                          <a:latin typeface="Arial" pitchFamily="34" charset="0"/>
                          <a:cs typeface="Arial" pitchFamily="34" charset="0"/>
                        </a:rPr>
                        <a:t>Flag bit</a:t>
                      </a:r>
                      <a:endParaRPr lang="en-NZ" sz="1200" dirty="0">
                        <a:solidFill>
                          <a:schemeClr val="tx1"/>
                        </a:solidFill>
                        <a:latin typeface="Arial" pitchFamily="34" charset="0"/>
                        <a:cs typeface="Arial" pitchFamily="34" charset="0"/>
                      </a:endParaRPr>
                    </a:p>
                  </a:txBody>
                  <a:tcPr marT="45721" marB="45721"/>
                </a:tc>
                <a:tc>
                  <a:txBody>
                    <a:bodyPr/>
                    <a:lstStyle/>
                    <a:p>
                      <a:r>
                        <a:rPr lang="en-NZ" sz="1100" dirty="0" smtClean="0">
                          <a:solidFill>
                            <a:schemeClr val="tx1"/>
                          </a:solidFill>
                          <a:latin typeface="Arial" pitchFamily="34" charset="0"/>
                          <a:cs typeface="Arial" pitchFamily="34" charset="0"/>
                        </a:rPr>
                        <a:t>Check</a:t>
                      </a:r>
                      <a:r>
                        <a:rPr lang="en-NZ" sz="1100" baseline="0" dirty="0" smtClean="0">
                          <a:solidFill>
                            <a:schemeClr val="tx1"/>
                          </a:solidFill>
                          <a:latin typeface="Arial" pitchFamily="34" charset="0"/>
                          <a:cs typeface="Arial" pitchFamily="34" charset="0"/>
                        </a:rPr>
                        <a:t> </a:t>
                      </a:r>
                      <a:r>
                        <a:rPr lang="en-NZ" sz="1000" baseline="0" dirty="0" smtClean="0">
                          <a:solidFill>
                            <a:schemeClr val="tx1"/>
                          </a:solidFill>
                          <a:latin typeface="Arial" pitchFamily="34" charset="0"/>
                          <a:cs typeface="Arial" pitchFamily="34" charset="0"/>
                        </a:rPr>
                        <a:t>connection</a:t>
                      </a:r>
                      <a:endParaRPr lang="en-NZ" sz="1000" dirty="0">
                        <a:solidFill>
                          <a:schemeClr val="tx1"/>
                        </a:solidFill>
                        <a:latin typeface="Arial" pitchFamily="34" charset="0"/>
                        <a:cs typeface="Arial" pitchFamily="34" charset="0"/>
                      </a:endParaRPr>
                    </a:p>
                  </a:txBody>
                  <a:tcPr marT="45721" marB="45721"/>
                </a:tc>
              </a:tr>
              <a:tr h="822977">
                <a:tc>
                  <a:txBody>
                    <a:bodyPr/>
                    <a:lstStyle/>
                    <a:p>
                      <a:r>
                        <a:rPr lang="en-NZ" sz="1400" dirty="0" smtClean="0">
                          <a:solidFill>
                            <a:schemeClr val="tx1"/>
                          </a:solidFill>
                          <a:latin typeface="Arial" pitchFamily="34" charset="0"/>
                          <a:cs typeface="Arial" pitchFamily="34" charset="0"/>
                        </a:rPr>
                        <a:t>allow</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222.22/16</a:t>
                      </a:r>
                      <a:endParaRPr lang="en-NZ" sz="1400" dirty="0">
                        <a:solidFill>
                          <a:schemeClr val="tx1"/>
                        </a:solidFill>
                        <a:latin typeface="Arial" pitchFamily="34" charset="0"/>
                        <a:cs typeface="Arial" pitchFamily="34" charset="0"/>
                      </a:endParaRPr>
                    </a:p>
                  </a:txBody>
                  <a:tcPr marT="45721" marB="4572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Outside of 222.22/16</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TCP</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&gt;1023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80</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any</a:t>
                      </a:r>
                      <a:endParaRPr lang="en-NZ" sz="1400" dirty="0">
                        <a:solidFill>
                          <a:schemeClr val="tx1"/>
                        </a:solidFill>
                        <a:latin typeface="Arial" pitchFamily="34" charset="0"/>
                        <a:cs typeface="Arial" pitchFamily="34" charset="0"/>
                      </a:endParaRPr>
                    </a:p>
                  </a:txBody>
                  <a:tcPr marT="45721" marB="45721"/>
                </a:tc>
                <a:tc>
                  <a:txBody>
                    <a:bodyPr/>
                    <a:lstStyle/>
                    <a:p>
                      <a:endParaRPr lang="en-NZ" sz="1400" dirty="0">
                        <a:solidFill>
                          <a:schemeClr val="tx1"/>
                        </a:solidFill>
                        <a:latin typeface="Arial" pitchFamily="34" charset="0"/>
                        <a:cs typeface="Arial" pitchFamily="34" charset="0"/>
                      </a:endParaRPr>
                    </a:p>
                  </a:txBody>
                  <a:tcPr marT="45721" marB="45721"/>
                </a:tc>
              </a:tr>
              <a:tr h="6123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allow</a:t>
                      </a:r>
                    </a:p>
                    <a:p>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Outside of 222.22/16</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222.22/16</a:t>
                      </a:r>
                    </a:p>
                    <a:p>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TCP</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80</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&gt;1023</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dirty="0" smtClean="0">
                          <a:solidFill>
                            <a:schemeClr val="tx1"/>
                          </a:solidFill>
                          <a:latin typeface="Arial" pitchFamily="34" charset="0"/>
                          <a:cs typeface="Arial" pitchFamily="34" charset="0"/>
                        </a:rPr>
                        <a:t>ACK</a:t>
                      </a:r>
                      <a:endParaRPr lang="en-NZ" sz="1400" dirty="0">
                        <a:solidFill>
                          <a:schemeClr val="tx1"/>
                        </a:solidFill>
                        <a:latin typeface="Arial" pitchFamily="34" charset="0"/>
                        <a:cs typeface="Arial" pitchFamily="34" charset="0"/>
                      </a:endParaRPr>
                    </a:p>
                  </a:txBody>
                  <a:tcPr marT="45721" marB="45721">
                    <a:solidFill>
                      <a:srgbClr val="FFC000"/>
                    </a:solidFill>
                  </a:tcPr>
                </a:tc>
                <a:tc>
                  <a:txBody>
                    <a:bodyPr/>
                    <a:lstStyle/>
                    <a:p>
                      <a:r>
                        <a:rPr lang="en-NZ" sz="1400" b="1" dirty="0" smtClean="0">
                          <a:solidFill>
                            <a:schemeClr val="tx1"/>
                          </a:solidFill>
                          <a:effectLst>
                            <a:outerShdw blurRad="38100" dist="38100" dir="2700000" algn="tl">
                              <a:srgbClr val="000000">
                                <a:alpha val="43137"/>
                              </a:srgbClr>
                            </a:outerShdw>
                          </a:effectLst>
                          <a:latin typeface="Arial" pitchFamily="34" charset="0"/>
                          <a:cs typeface="Arial" pitchFamily="34" charset="0"/>
                        </a:rPr>
                        <a:t>X</a:t>
                      </a:r>
                      <a:endParaRPr lang="en-NZ" sz="1400" b="1"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721" marB="45721">
                    <a:solidFill>
                      <a:srgbClr val="FFC000"/>
                    </a:solidFill>
                  </a:tcPr>
                </a:tc>
              </a:tr>
              <a:tr h="9695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allow</a:t>
                      </a:r>
                    </a:p>
                    <a:p>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222.22/16</a:t>
                      </a:r>
                      <a:endParaRPr lang="en-NZ" sz="1400" dirty="0">
                        <a:solidFill>
                          <a:schemeClr val="tx1"/>
                        </a:solidFill>
                        <a:latin typeface="Arial" pitchFamily="34" charset="0"/>
                        <a:cs typeface="Arial" pitchFamily="34" charset="0"/>
                      </a:endParaRPr>
                    </a:p>
                  </a:txBody>
                  <a:tcPr marT="45721" marB="4572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Outside of 222.22/16</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UDP</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&gt;1023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53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_</a:t>
                      </a:r>
                      <a:endParaRPr lang="en-NZ" sz="1400" dirty="0">
                        <a:solidFill>
                          <a:schemeClr val="tx1"/>
                        </a:solidFill>
                        <a:latin typeface="Arial" pitchFamily="34" charset="0"/>
                        <a:cs typeface="Arial" pitchFamily="34" charset="0"/>
                      </a:endParaRPr>
                    </a:p>
                  </a:txBody>
                  <a:tcPr marT="45721" marB="45721"/>
                </a:tc>
                <a:tc>
                  <a:txBody>
                    <a:bodyPr/>
                    <a:lstStyle/>
                    <a:p>
                      <a:endParaRPr lang="en-NZ" sz="1400" dirty="0">
                        <a:solidFill>
                          <a:schemeClr val="tx1"/>
                        </a:solidFill>
                        <a:latin typeface="Arial" pitchFamily="34" charset="0"/>
                        <a:cs typeface="Arial" pitchFamily="34" charset="0"/>
                      </a:endParaRPr>
                    </a:p>
                  </a:txBody>
                  <a:tcPr marT="45721" marB="45721"/>
                </a:tc>
              </a:tr>
              <a:tr h="5181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400" dirty="0" smtClean="0">
                          <a:solidFill>
                            <a:schemeClr val="tx1"/>
                          </a:solidFill>
                          <a:latin typeface="Arial" pitchFamily="34" charset="0"/>
                          <a:cs typeface="Arial" pitchFamily="34" charset="0"/>
                        </a:rPr>
                        <a:t>allow</a:t>
                      </a:r>
                    </a:p>
                    <a:p>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Outside of 222.22/16</a:t>
                      </a:r>
                      <a:endParaRPr lang="en-NZ" sz="1400" dirty="0">
                        <a:solidFill>
                          <a:schemeClr val="tx1"/>
                        </a:solidFill>
                        <a:latin typeface="Arial" pitchFamily="34" charset="0"/>
                        <a:cs typeface="Arial" pitchFamily="34" charset="0"/>
                      </a:endParaRPr>
                    </a:p>
                  </a:txBody>
                  <a:tcPr marT="45721" marB="45721"/>
                </a:tc>
                <a:tc>
                  <a:txBody>
                    <a:bodyPr/>
                    <a:lstStyle/>
                    <a:p>
                      <a:endParaRPr lang="en-NZ" sz="140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UDP</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53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&gt;1023</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_</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X</a:t>
                      </a:r>
                      <a:endParaRPr lang="en-NZ" sz="1400" dirty="0">
                        <a:solidFill>
                          <a:schemeClr val="tx1"/>
                        </a:solidFill>
                        <a:latin typeface="Arial" pitchFamily="34" charset="0"/>
                        <a:cs typeface="Arial" pitchFamily="34" charset="0"/>
                      </a:endParaRPr>
                    </a:p>
                  </a:txBody>
                  <a:tcPr marT="45721" marB="45721"/>
                </a:tc>
              </a:tr>
              <a:tr h="399259">
                <a:tc>
                  <a:txBody>
                    <a:bodyPr/>
                    <a:lstStyle/>
                    <a:p>
                      <a:r>
                        <a:rPr lang="en-NZ" sz="1400" dirty="0" smtClean="0">
                          <a:solidFill>
                            <a:schemeClr val="tx1"/>
                          </a:solidFill>
                          <a:latin typeface="Arial" pitchFamily="34" charset="0"/>
                          <a:cs typeface="Arial" pitchFamily="34" charset="0"/>
                        </a:rPr>
                        <a:t>deny</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r>
                        <a:rPr lang="en-NZ" sz="1400" dirty="0" smtClean="0">
                          <a:solidFill>
                            <a:schemeClr val="tx1"/>
                          </a:solidFill>
                          <a:latin typeface="Arial" pitchFamily="34" charset="0"/>
                          <a:cs typeface="Arial" pitchFamily="34" charset="0"/>
                        </a:rPr>
                        <a:t>all</a:t>
                      </a:r>
                      <a:endParaRPr lang="en-NZ" sz="1400" dirty="0">
                        <a:solidFill>
                          <a:schemeClr val="tx1"/>
                        </a:solidFill>
                        <a:latin typeface="Arial" pitchFamily="34" charset="0"/>
                        <a:cs typeface="Arial" pitchFamily="34" charset="0"/>
                      </a:endParaRPr>
                    </a:p>
                  </a:txBody>
                  <a:tcPr marT="45721" marB="45721"/>
                </a:tc>
                <a:tc>
                  <a:txBody>
                    <a:bodyPr/>
                    <a:lstStyle/>
                    <a:p>
                      <a:endParaRPr lang="en-NZ" sz="1400" dirty="0">
                        <a:solidFill>
                          <a:schemeClr val="tx1"/>
                        </a:solidFill>
                        <a:latin typeface="Arial" pitchFamily="34" charset="0"/>
                        <a:cs typeface="Arial" pitchFamily="34" charset="0"/>
                      </a:endParaRPr>
                    </a:p>
                  </a:txBody>
                  <a:tcPr marT="45721" marB="45721"/>
                </a:tc>
              </a:tr>
            </a:tbl>
          </a:graphicData>
        </a:graphic>
      </p:graphicFrame>
      <p:graphicFrame>
        <p:nvGraphicFramePr>
          <p:cNvPr id="4" name="Table 3"/>
          <p:cNvGraphicFramePr>
            <a:graphicFrameLocks noGrp="1"/>
          </p:cNvGraphicFramePr>
          <p:nvPr/>
        </p:nvGraphicFramePr>
        <p:xfrm>
          <a:off x="1219200" y="5502275"/>
          <a:ext cx="7010400" cy="1317628"/>
        </p:xfrm>
        <a:graphic>
          <a:graphicData uri="http://schemas.openxmlformats.org/drawingml/2006/table">
            <a:tbl>
              <a:tblPr firstRow="1" bandRow="1">
                <a:tableStyleId>{5C22544A-7EE6-4342-B048-85BDC9FD1C3A}</a:tableStyleId>
              </a:tblPr>
              <a:tblGrid>
                <a:gridCol w="1752600"/>
                <a:gridCol w="1752600"/>
                <a:gridCol w="1939047"/>
                <a:gridCol w="1566153"/>
              </a:tblGrid>
              <a:tr h="335091">
                <a:tc>
                  <a:txBody>
                    <a:bodyPr/>
                    <a:lstStyle/>
                    <a:p>
                      <a:pPr algn="ctr"/>
                      <a:r>
                        <a:rPr lang="en-NZ" sz="16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Source IP</a:t>
                      </a:r>
                      <a:endParaRPr lang="en-NZ" sz="16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626" marB="45626"/>
                </a:tc>
                <a:tc>
                  <a:txBody>
                    <a:bodyPr/>
                    <a:lstStyle/>
                    <a:p>
                      <a:pPr algn="ctr"/>
                      <a:r>
                        <a:rPr lang="en-NZ" sz="1600" dirty="0" err="1" smtClean="0">
                          <a:solidFill>
                            <a:schemeClr val="tx1"/>
                          </a:solidFill>
                          <a:effectLst>
                            <a:outerShdw blurRad="38100" dist="38100" dir="2700000" algn="tl">
                              <a:srgbClr val="000000">
                                <a:alpha val="43137"/>
                              </a:srgbClr>
                            </a:outerShdw>
                          </a:effectLst>
                          <a:latin typeface="Arial" pitchFamily="34" charset="0"/>
                          <a:cs typeface="Arial" pitchFamily="34" charset="0"/>
                        </a:rPr>
                        <a:t>Dest</a:t>
                      </a:r>
                      <a:r>
                        <a:rPr lang="en-NZ" sz="16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 IP</a:t>
                      </a:r>
                      <a:endParaRPr lang="en-NZ" sz="16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626" marB="45626"/>
                </a:tc>
                <a:tc>
                  <a:txBody>
                    <a:bodyPr/>
                    <a:lstStyle/>
                    <a:p>
                      <a:pPr algn="ctr"/>
                      <a:r>
                        <a:rPr lang="en-NZ" sz="16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Source Port</a:t>
                      </a:r>
                      <a:endParaRPr lang="en-NZ" sz="16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626" marB="45626"/>
                </a:tc>
                <a:tc>
                  <a:txBody>
                    <a:bodyPr/>
                    <a:lstStyle/>
                    <a:p>
                      <a:pPr algn="ctr"/>
                      <a:r>
                        <a:rPr lang="en-NZ" sz="1600" dirty="0" err="1" smtClean="0">
                          <a:solidFill>
                            <a:schemeClr val="tx1"/>
                          </a:solidFill>
                          <a:effectLst>
                            <a:outerShdw blurRad="38100" dist="38100" dir="2700000" algn="tl">
                              <a:srgbClr val="000000">
                                <a:alpha val="43137"/>
                              </a:srgbClr>
                            </a:outerShdw>
                          </a:effectLst>
                          <a:latin typeface="Arial" pitchFamily="34" charset="0"/>
                          <a:cs typeface="Arial" pitchFamily="34" charset="0"/>
                        </a:rPr>
                        <a:t>Dest</a:t>
                      </a:r>
                      <a:r>
                        <a:rPr lang="en-NZ" sz="1600" dirty="0" smtClean="0">
                          <a:solidFill>
                            <a:schemeClr val="tx1"/>
                          </a:solidFill>
                          <a:effectLst>
                            <a:outerShdw blurRad="38100" dist="38100" dir="2700000" algn="tl">
                              <a:srgbClr val="000000">
                                <a:alpha val="43137"/>
                              </a:srgbClr>
                            </a:outerShdw>
                          </a:effectLst>
                          <a:latin typeface="Arial" pitchFamily="34" charset="0"/>
                          <a:cs typeface="Arial" pitchFamily="34" charset="0"/>
                        </a:rPr>
                        <a:t> Port</a:t>
                      </a:r>
                      <a:endParaRPr lang="en-NZ" sz="1600" dirty="0">
                        <a:solidFill>
                          <a:schemeClr val="tx1"/>
                        </a:solidFill>
                        <a:effectLst>
                          <a:outerShdw blurRad="38100" dist="38100" dir="2700000" algn="tl">
                            <a:srgbClr val="000000">
                              <a:alpha val="43137"/>
                            </a:srgbClr>
                          </a:outerShdw>
                        </a:effectLst>
                        <a:latin typeface="Arial" pitchFamily="34" charset="0"/>
                        <a:cs typeface="Arial" pitchFamily="34" charset="0"/>
                      </a:endParaRPr>
                    </a:p>
                  </a:txBody>
                  <a:tcPr marT="45626" marB="45626"/>
                </a:tc>
              </a:tr>
              <a:tr h="304611">
                <a:tc>
                  <a:txBody>
                    <a:bodyPr/>
                    <a:lstStyle/>
                    <a:p>
                      <a:pPr algn="l"/>
                      <a:r>
                        <a:rPr lang="en-NZ" sz="1400" dirty="0" smtClean="0">
                          <a:latin typeface="Arial" pitchFamily="34" charset="0"/>
                          <a:cs typeface="Arial" pitchFamily="34" charset="0"/>
                        </a:rPr>
                        <a:t>222.22.1.7</a:t>
                      </a:r>
                      <a:endParaRPr lang="en-NZ" sz="1400" dirty="0">
                        <a:latin typeface="Arial" pitchFamily="34" charset="0"/>
                        <a:cs typeface="Arial" pitchFamily="34" charset="0"/>
                      </a:endParaRPr>
                    </a:p>
                  </a:txBody>
                  <a:tcPr marT="45626" marB="45626"/>
                </a:tc>
                <a:tc>
                  <a:txBody>
                    <a:bodyPr/>
                    <a:lstStyle/>
                    <a:p>
                      <a:pPr algn="l"/>
                      <a:r>
                        <a:rPr lang="en-NZ" sz="1400" dirty="0" smtClean="0">
                          <a:latin typeface="Arial" pitchFamily="34" charset="0"/>
                          <a:cs typeface="Arial" pitchFamily="34" charset="0"/>
                        </a:rPr>
                        <a:t>37.96.87.123</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12699</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80</a:t>
                      </a:r>
                      <a:endParaRPr lang="en-NZ" sz="1400" dirty="0">
                        <a:latin typeface="Arial" pitchFamily="34" charset="0"/>
                        <a:cs typeface="Arial" pitchFamily="34" charset="0"/>
                      </a:endParaRPr>
                    </a:p>
                  </a:txBody>
                  <a:tcPr marT="45626" marB="45626"/>
                </a:tc>
              </a:tr>
              <a:tr h="304611">
                <a:tc>
                  <a:txBody>
                    <a:bodyPr/>
                    <a:lstStyle/>
                    <a:p>
                      <a:pPr algn="l"/>
                      <a:r>
                        <a:rPr lang="en-NZ" sz="1400" dirty="0" smtClean="0">
                          <a:latin typeface="Arial" pitchFamily="34" charset="0"/>
                          <a:cs typeface="Arial" pitchFamily="34" charset="0"/>
                        </a:rPr>
                        <a:t>222.22.93.2</a:t>
                      </a:r>
                      <a:endParaRPr lang="en-NZ" sz="1400" dirty="0">
                        <a:latin typeface="Arial" pitchFamily="34" charset="0"/>
                        <a:cs typeface="Arial" pitchFamily="34" charset="0"/>
                      </a:endParaRPr>
                    </a:p>
                  </a:txBody>
                  <a:tcPr marT="45626" marB="45626"/>
                </a:tc>
                <a:tc>
                  <a:txBody>
                    <a:bodyPr/>
                    <a:lstStyle/>
                    <a:p>
                      <a:pPr algn="l"/>
                      <a:r>
                        <a:rPr lang="en-NZ" sz="1400" dirty="0" smtClean="0">
                          <a:latin typeface="Arial" pitchFamily="34" charset="0"/>
                          <a:cs typeface="Arial" pitchFamily="34" charset="0"/>
                        </a:rPr>
                        <a:t>199.205.23</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37654</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80</a:t>
                      </a:r>
                      <a:endParaRPr lang="en-NZ" sz="1400" dirty="0">
                        <a:latin typeface="Arial" pitchFamily="34" charset="0"/>
                        <a:cs typeface="Arial" pitchFamily="34" charset="0"/>
                      </a:endParaRPr>
                    </a:p>
                  </a:txBody>
                  <a:tcPr marT="45626" marB="45626"/>
                </a:tc>
              </a:tr>
              <a:tr h="373312">
                <a:tc>
                  <a:txBody>
                    <a:bodyPr/>
                    <a:lstStyle/>
                    <a:p>
                      <a:pPr algn="l"/>
                      <a:r>
                        <a:rPr lang="en-NZ" sz="1400" dirty="0" smtClean="0">
                          <a:latin typeface="Arial" pitchFamily="34" charset="0"/>
                          <a:cs typeface="Arial" pitchFamily="34" charset="0"/>
                        </a:rPr>
                        <a:t>222.22.65.143</a:t>
                      </a:r>
                      <a:endParaRPr lang="en-NZ" sz="1400" dirty="0">
                        <a:latin typeface="Arial" pitchFamily="34" charset="0"/>
                        <a:cs typeface="Arial" pitchFamily="34" charset="0"/>
                      </a:endParaRPr>
                    </a:p>
                  </a:txBody>
                  <a:tcPr marT="45626" marB="45626"/>
                </a:tc>
                <a:tc>
                  <a:txBody>
                    <a:bodyPr/>
                    <a:lstStyle/>
                    <a:p>
                      <a:pPr algn="l"/>
                      <a:r>
                        <a:rPr lang="en-NZ" sz="1400" dirty="0" smtClean="0">
                          <a:latin typeface="Arial" pitchFamily="34" charset="0"/>
                          <a:cs typeface="Arial" pitchFamily="34" charset="0"/>
                        </a:rPr>
                        <a:t>203.77.240.43</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48712</a:t>
                      </a:r>
                      <a:endParaRPr lang="en-NZ" sz="1400" dirty="0">
                        <a:latin typeface="Arial" pitchFamily="34" charset="0"/>
                        <a:cs typeface="Arial" pitchFamily="34" charset="0"/>
                      </a:endParaRPr>
                    </a:p>
                  </a:txBody>
                  <a:tcPr marT="45626" marB="45626"/>
                </a:tc>
                <a:tc>
                  <a:txBody>
                    <a:bodyPr/>
                    <a:lstStyle/>
                    <a:p>
                      <a:pPr algn="ctr"/>
                      <a:r>
                        <a:rPr lang="en-NZ" sz="1400" dirty="0" smtClean="0">
                          <a:latin typeface="Arial" pitchFamily="34" charset="0"/>
                          <a:cs typeface="Arial" pitchFamily="34" charset="0"/>
                        </a:rPr>
                        <a:t>80</a:t>
                      </a:r>
                      <a:endParaRPr lang="en-NZ" sz="1400" dirty="0">
                        <a:latin typeface="Arial" pitchFamily="34" charset="0"/>
                        <a:cs typeface="Arial" pitchFamily="34" charset="0"/>
                      </a:endParaRPr>
                    </a:p>
                  </a:txBody>
                  <a:tcPr marT="45626" marB="45626"/>
                </a:tc>
              </a:tr>
            </a:tbl>
          </a:graphicData>
        </a:graphic>
      </p:graphicFrame>
      <p:sp>
        <p:nvSpPr>
          <p:cNvPr id="25695" name="TextBox 2"/>
          <p:cNvSpPr txBox="1">
            <a:spLocks noChangeArrowheads="1"/>
          </p:cNvSpPr>
          <p:nvPr/>
        </p:nvSpPr>
        <p:spPr bwMode="auto">
          <a:xfrm>
            <a:off x="6661150" y="2057400"/>
            <a:ext cx="2571750" cy="1754188"/>
          </a:xfrm>
          <a:prstGeom prst="rect">
            <a:avLst/>
          </a:prstGeom>
          <a:solidFill>
            <a:srgbClr val="FFFFC5"/>
          </a:solidFill>
          <a:ln w="28575">
            <a:solidFill>
              <a:srgbClr val="FF0000"/>
            </a:solidFill>
            <a:miter lim="800000"/>
            <a:headEnd/>
            <a:tailEnd/>
          </a:ln>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800" b="1" u="sng" dirty="0">
                <a:latin typeface="Times New Roman" pitchFamily="18" charset="0"/>
              </a:rPr>
              <a:t>Attacker sends a </a:t>
            </a:r>
          </a:p>
          <a:p>
            <a:pPr>
              <a:spcBef>
                <a:spcPct val="0"/>
              </a:spcBef>
              <a:buClrTx/>
              <a:buSzTx/>
              <a:buFontTx/>
              <a:buNone/>
            </a:pPr>
            <a:r>
              <a:rPr lang="en-NZ" altLang="en-US" sz="1800" b="1" u="sng" dirty="0">
                <a:latin typeface="Times New Roman" pitchFamily="18" charset="0"/>
              </a:rPr>
              <a:t>malformed packet:</a:t>
            </a:r>
          </a:p>
          <a:p>
            <a:pPr>
              <a:spcBef>
                <a:spcPct val="0"/>
              </a:spcBef>
              <a:buClrTx/>
              <a:buSzTx/>
              <a:buFontTx/>
              <a:buNone/>
            </a:pPr>
            <a:r>
              <a:rPr lang="en-NZ" altLang="en-US" sz="1800" dirty="0">
                <a:latin typeface="Times New Roman" pitchFamily="18" charset="0"/>
              </a:rPr>
              <a:t>TCP source port 80, </a:t>
            </a:r>
          </a:p>
          <a:p>
            <a:pPr>
              <a:spcBef>
                <a:spcPct val="0"/>
              </a:spcBef>
              <a:buClrTx/>
              <a:buSzTx/>
              <a:buFontTx/>
              <a:buNone/>
            </a:pPr>
            <a:r>
              <a:rPr lang="en-NZ" altLang="en-US" sz="1800" dirty="0">
                <a:latin typeface="Times New Roman" pitchFamily="18" charset="0"/>
              </a:rPr>
              <a:t>ACK flag set, </a:t>
            </a:r>
          </a:p>
          <a:p>
            <a:pPr>
              <a:spcBef>
                <a:spcPct val="0"/>
              </a:spcBef>
              <a:buClrTx/>
              <a:buSzTx/>
              <a:buFontTx/>
              <a:buNone/>
            </a:pPr>
            <a:r>
              <a:rPr lang="en-NZ" altLang="en-US" sz="1800" dirty="0" err="1">
                <a:latin typeface="Times New Roman" pitchFamily="18" charset="0"/>
              </a:rPr>
              <a:t>dest</a:t>
            </a:r>
            <a:r>
              <a:rPr lang="en-NZ" altLang="en-US" sz="1800" dirty="0">
                <a:latin typeface="Times New Roman" pitchFamily="18" charset="0"/>
              </a:rPr>
              <a:t> port 12543, </a:t>
            </a:r>
          </a:p>
          <a:p>
            <a:pPr>
              <a:spcBef>
                <a:spcPct val="0"/>
              </a:spcBef>
              <a:buClrTx/>
              <a:buSzTx/>
              <a:buFontTx/>
              <a:buNone/>
            </a:pPr>
            <a:r>
              <a:rPr lang="en-NZ" altLang="en-US" sz="1800" dirty="0">
                <a:latin typeface="Times New Roman" pitchFamily="18" charset="0"/>
              </a:rPr>
              <a:t>source IP: 150.23.23.155</a:t>
            </a:r>
          </a:p>
        </p:txBody>
      </p:sp>
      <p:cxnSp>
        <p:nvCxnSpPr>
          <p:cNvPr id="25696" name="Straight Arrow Connector 6"/>
          <p:cNvCxnSpPr>
            <a:cxnSpLocks noChangeShapeType="1"/>
          </p:cNvCxnSpPr>
          <p:nvPr/>
        </p:nvCxnSpPr>
        <p:spPr bwMode="auto">
          <a:xfrm flipH="1">
            <a:off x="3886200" y="2743200"/>
            <a:ext cx="2774950" cy="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5697" name="Straight Arrow Connector 7"/>
          <p:cNvCxnSpPr>
            <a:cxnSpLocks noChangeShapeType="1"/>
          </p:cNvCxnSpPr>
          <p:nvPr/>
        </p:nvCxnSpPr>
        <p:spPr bwMode="auto">
          <a:xfrm flipH="1">
            <a:off x="4191000" y="3657600"/>
            <a:ext cx="2470150" cy="213360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5698" name="TextBox 10"/>
          <p:cNvSpPr txBox="1">
            <a:spLocks noChangeArrowheads="1"/>
          </p:cNvSpPr>
          <p:nvPr/>
        </p:nvSpPr>
        <p:spPr bwMode="auto">
          <a:xfrm>
            <a:off x="320675" y="3886200"/>
            <a:ext cx="8686800" cy="1570038"/>
          </a:xfrm>
          <a:prstGeom prst="rect">
            <a:avLst/>
          </a:prstGeom>
          <a:solidFill>
            <a:schemeClr val="bg1"/>
          </a:solidFill>
          <a:ln w="38100">
            <a:solidFill>
              <a:srgbClr val="FF0000"/>
            </a:solidFill>
            <a:miter lim="800000"/>
            <a:headEnd/>
            <a:tailEnd/>
          </a:ln>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2400">
                <a:solidFill>
                  <a:srgbClr val="0000FF"/>
                </a:solidFill>
                <a:latin typeface="Arial" charset="0"/>
                <a:cs typeface="Arial" charset="0"/>
              </a:rPr>
              <a:t>When the packet reaches the firewall, the firewall consults the access control list, which indicates that the connection table must be checked as well. Eventually, it learns that the packet is not part of an on-going connection, and is therefore rejected.</a:t>
            </a:r>
          </a:p>
        </p:txBody>
      </p:sp>
      <p:sp>
        <p:nvSpPr>
          <p:cNvPr id="25699" name="TextBox 8"/>
          <p:cNvSpPr txBox="1">
            <a:spLocks noChangeArrowheads="1"/>
          </p:cNvSpPr>
          <p:nvPr/>
        </p:nvSpPr>
        <p:spPr bwMode="auto">
          <a:xfrm>
            <a:off x="0" y="6350"/>
            <a:ext cx="1150938"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600">
                <a:solidFill>
                  <a:srgbClr val="FF0000"/>
                </a:solidFill>
                <a:latin typeface="Times New Roman" pitchFamily="18" charset="0"/>
              </a:rPr>
              <a:t>EXAMPLE</a:t>
            </a: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2021631" y="3008596"/>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36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 Gateway</a:t>
            </a:r>
          </a:p>
        </p:txBody>
      </p:sp>
      <p:sp>
        <p:nvSpPr>
          <p:cNvPr id="3" name="Snip Diagonal Corner Rectangle 2"/>
          <p:cNvSpPr/>
          <p:nvPr/>
        </p:nvSpPr>
        <p:spPr>
          <a:xfrm>
            <a:off x="1905000" y="2160986"/>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Firewall</a:t>
            </a:r>
          </a:p>
        </p:txBody>
      </p:sp>
      <p:sp>
        <p:nvSpPr>
          <p:cNvPr id="5" name="TextBox 4"/>
          <p:cNvSpPr txBox="1"/>
          <p:nvPr/>
        </p:nvSpPr>
        <p:spPr>
          <a:xfrm>
            <a:off x="685800" y="4611688"/>
            <a:ext cx="7493000" cy="1200150"/>
          </a:xfrm>
          <a:prstGeom prst="rect">
            <a:avLst/>
          </a:prstGeom>
          <a:solidFill>
            <a:schemeClr val="bg1">
              <a:lumMod val="75000"/>
            </a:schemeClr>
          </a:solidFill>
          <a:ln>
            <a:solidFill>
              <a:srgbClr val="00B0F0"/>
            </a:solidFill>
          </a:ln>
        </p:spPr>
        <p:txBody>
          <a:bodyPr>
            <a:spAutoFit/>
          </a:bodyPr>
          <a:lstStyle/>
          <a:p>
            <a:pPr algn="ctr">
              <a:defRPr/>
            </a:pPr>
            <a:r>
              <a:rPr lang="en-NZ" dirty="0">
                <a:solidFill>
                  <a:srgbClr val="000000"/>
                </a:solidFill>
              </a:rPr>
              <a:t>How to provide services to a restricted set of internal users? </a:t>
            </a:r>
          </a:p>
          <a:p>
            <a:pPr marL="800100" lvl="1" indent="-342900">
              <a:buFont typeface="Arial" panose="020B0604020202020204" pitchFamily="34" charset="0"/>
              <a:buChar char="•"/>
              <a:defRPr/>
            </a:pPr>
            <a:r>
              <a:rPr lang="en-NZ" dirty="0">
                <a:solidFill>
                  <a:srgbClr val="000000"/>
                </a:solidFill>
              </a:rPr>
              <a:t>Requires application-layer data</a:t>
            </a:r>
          </a:p>
          <a:p>
            <a:pPr marL="800100" lvl="1" indent="-342900">
              <a:buFont typeface="Arial" panose="020B0604020202020204" pitchFamily="34" charset="0"/>
              <a:buChar char="•"/>
              <a:defRPr/>
            </a:pPr>
            <a:r>
              <a:rPr lang="en-NZ" dirty="0">
                <a:solidFill>
                  <a:srgbClr val="000000"/>
                </a:solidFill>
              </a:rPr>
              <a:t>not available in IP/TCP/UDP headers anymore</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3"/>
          <p:cNvGrpSpPr>
            <a:grpSpLocks/>
          </p:cNvGrpSpPr>
          <p:nvPr/>
        </p:nvGrpSpPr>
        <p:grpSpPr bwMode="auto">
          <a:xfrm>
            <a:off x="5003800" y="990600"/>
            <a:ext cx="3932238" cy="3065463"/>
            <a:chOff x="3026" y="455"/>
            <a:chExt cx="2477" cy="1931"/>
          </a:xfrm>
        </p:grpSpPr>
        <p:sp>
          <p:nvSpPr>
            <p:cNvPr id="27659" name="Freeform 4"/>
            <p:cNvSpPr>
              <a:spLocks noChangeArrowheads="1"/>
            </p:cNvSpPr>
            <p:nvPr/>
          </p:nvSpPr>
          <p:spPr bwMode="auto">
            <a:xfrm>
              <a:off x="3026" y="961"/>
              <a:ext cx="1887" cy="1425"/>
            </a:xfrm>
            <a:custGeom>
              <a:avLst/>
              <a:gdLst>
                <a:gd name="T0" fmla="*/ 0 w 8319"/>
                <a:gd name="T1" fmla="*/ 0 h 6282"/>
                <a:gd name="T2" fmla="*/ 0 w 8319"/>
                <a:gd name="T3" fmla="*/ 0 h 6282"/>
                <a:gd name="T4" fmla="*/ 0 w 8319"/>
                <a:gd name="T5" fmla="*/ 0 h 6282"/>
                <a:gd name="T6" fmla="*/ 0 w 8319"/>
                <a:gd name="T7" fmla="*/ 0 h 6282"/>
                <a:gd name="T8" fmla="*/ 0 w 8319"/>
                <a:gd name="T9" fmla="*/ 0 h 6282"/>
                <a:gd name="T10" fmla="*/ 0 w 8319"/>
                <a:gd name="T11" fmla="*/ 0 h 6282"/>
                <a:gd name="T12" fmla="*/ 0 w 8319"/>
                <a:gd name="T13" fmla="*/ 0 h 6282"/>
                <a:gd name="T14" fmla="*/ 0 w 8319"/>
                <a:gd name="T15" fmla="*/ 0 h 6282"/>
                <a:gd name="T16" fmla="*/ 0 w 8319"/>
                <a:gd name="T17" fmla="*/ 0 h 6282"/>
                <a:gd name="T18" fmla="*/ 0 w 8319"/>
                <a:gd name="T19" fmla="*/ 0 h 6282"/>
                <a:gd name="T20" fmla="*/ 0 w 8319"/>
                <a:gd name="T21" fmla="*/ 0 h 6282"/>
                <a:gd name="T22" fmla="*/ 0 w 8319"/>
                <a:gd name="T23" fmla="*/ 0 h 62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319"/>
                <a:gd name="T37" fmla="*/ 0 h 6282"/>
                <a:gd name="T38" fmla="*/ 8319 w 8319"/>
                <a:gd name="T39" fmla="*/ 6282 h 62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319" h="6282">
                  <a:moveTo>
                    <a:pt x="104" y="2463"/>
                  </a:moveTo>
                  <a:cubicBezTo>
                    <a:pt x="54" y="1840"/>
                    <a:pt x="0" y="573"/>
                    <a:pt x="408" y="286"/>
                  </a:cubicBezTo>
                  <a:cubicBezTo>
                    <a:pt x="817" y="0"/>
                    <a:pt x="1842" y="725"/>
                    <a:pt x="2559" y="740"/>
                  </a:cubicBezTo>
                  <a:cubicBezTo>
                    <a:pt x="3276" y="755"/>
                    <a:pt x="3837" y="245"/>
                    <a:pt x="4710" y="377"/>
                  </a:cubicBezTo>
                  <a:cubicBezTo>
                    <a:pt x="5583" y="509"/>
                    <a:pt x="7273" y="876"/>
                    <a:pt x="7796" y="1534"/>
                  </a:cubicBezTo>
                  <a:cubicBezTo>
                    <a:pt x="8318" y="2191"/>
                    <a:pt x="8115" y="3570"/>
                    <a:pt x="7842" y="4323"/>
                  </a:cubicBezTo>
                  <a:cubicBezTo>
                    <a:pt x="7569" y="5075"/>
                    <a:pt x="6938" y="5811"/>
                    <a:pt x="6159" y="6046"/>
                  </a:cubicBezTo>
                  <a:cubicBezTo>
                    <a:pt x="5380" y="6281"/>
                    <a:pt x="3868" y="5937"/>
                    <a:pt x="3167" y="5729"/>
                  </a:cubicBezTo>
                  <a:cubicBezTo>
                    <a:pt x="2465" y="5521"/>
                    <a:pt x="2360" y="5082"/>
                    <a:pt x="1951" y="4799"/>
                  </a:cubicBezTo>
                  <a:cubicBezTo>
                    <a:pt x="1541" y="4516"/>
                    <a:pt x="1020" y="4417"/>
                    <a:pt x="712" y="4028"/>
                  </a:cubicBezTo>
                  <a:cubicBezTo>
                    <a:pt x="404" y="3638"/>
                    <a:pt x="96" y="3095"/>
                    <a:pt x="104" y="2463"/>
                  </a:cubicBez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pic>
          <p:nvPicPr>
            <p:cNvPr id="2766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9" y="1056"/>
              <a:ext cx="2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Line 6"/>
            <p:cNvSpPr>
              <a:spLocks noChangeShapeType="1"/>
            </p:cNvSpPr>
            <p:nvPr/>
          </p:nvSpPr>
          <p:spPr bwMode="auto">
            <a:xfrm flipV="1">
              <a:off x="3356" y="1213"/>
              <a:ext cx="46" cy="7"/>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pic>
          <p:nvPicPr>
            <p:cNvPr id="2766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9" y="1438"/>
              <a:ext cx="2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3" name="Line 8"/>
            <p:cNvSpPr>
              <a:spLocks noChangeShapeType="1"/>
            </p:cNvSpPr>
            <p:nvPr/>
          </p:nvSpPr>
          <p:spPr bwMode="auto">
            <a:xfrm flipV="1">
              <a:off x="3356" y="1598"/>
              <a:ext cx="46" cy="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64" name="Line 9"/>
            <p:cNvSpPr>
              <a:spLocks noChangeShapeType="1"/>
            </p:cNvSpPr>
            <p:nvPr/>
          </p:nvSpPr>
          <p:spPr bwMode="auto">
            <a:xfrm>
              <a:off x="3399" y="1213"/>
              <a:ext cx="1" cy="385"/>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pic>
          <p:nvPicPr>
            <p:cNvPr id="27665"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9" y="1704"/>
              <a:ext cx="26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6"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 y="1697"/>
              <a:ext cx="2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7" name="Line 12"/>
            <p:cNvSpPr>
              <a:spLocks noChangeShapeType="1"/>
            </p:cNvSpPr>
            <p:nvPr/>
          </p:nvSpPr>
          <p:spPr bwMode="auto">
            <a:xfrm flipV="1">
              <a:off x="3810" y="1668"/>
              <a:ext cx="1" cy="41"/>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68" name="Line 13"/>
            <p:cNvSpPr>
              <a:spLocks noChangeShapeType="1"/>
            </p:cNvSpPr>
            <p:nvPr/>
          </p:nvSpPr>
          <p:spPr bwMode="auto">
            <a:xfrm flipV="1">
              <a:off x="3415" y="1661"/>
              <a:ext cx="1" cy="4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69" name="Line 14"/>
            <p:cNvSpPr>
              <a:spLocks noChangeShapeType="1"/>
            </p:cNvSpPr>
            <p:nvPr/>
          </p:nvSpPr>
          <p:spPr bwMode="auto">
            <a:xfrm flipH="1">
              <a:off x="3414" y="1666"/>
              <a:ext cx="4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70" name="Line 15"/>
            <p:cNvSpPr>
              <a:spLocks noChangeShapeType="1"/>
            </p:cNvSpPr>
            <p:nvPr/>
          </p:nvSpPr>
          <p:spPr bwMode="auto">
            <a:xfrm flipV="1">
              <a:off x="3403" y="1425"/>
              <a:ext cx="59" cy="4"/>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71" name="Line 16"/>
            <p:cNvSpPr>
              <a:spLocks noChangeShapeType="1"/>
            </p:cNvSpPr>
            <p:nvPr/>
          </p:nvSpPr>
          <p:spPr bwMode="auto">
            <a:xfrm>
              <a:off x="3704" y="1508"/>
              <a:ext cx="273" cy="195"/>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72" name="Line 17"/>
            <p:cNvSpPr>
              <a:spLocks noChangeShapeType="1"/>
            </p:cNvSpPr>
            <p:nvPr/>
          </p:nvSpPr>
          <p:spPr bwMode="auto">
            <a:xfrm flipH="1">
              <a:off x="4287" y="1453"/>
              <a:ext cx="179" cy="2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73" name="Line 18"/>
            <p:cNvSpPr>
              <a:spLocks noChangeShapeType="1"/>
            </p:cNvSpPr>
            <p:nvPr/>
          </p:nvSpPr>
          <p:spPr bwMode="auto">
            <a:xfrm>
              <a:off x="4151" y="1768"/>
              <a:ext cx="1" cy="147"/>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nvGrpSpPr>
            <p:cNvPr id="27674" name="Group 19"/>
            <p:cNvGrpSpPr>
              <a:grpSpLocks/>
            </p:cNvGrpSpPr>
            <p:nvPr/>
          </p:nvGrpSpPr>
          <p:grpSpPr bwMode="auto">
            <a:xfrm>
              <a:off x="4058" y="949"/>
              <a:ext cx="192" cy="366"/>
              <a:chOff x="4058" y="949"/>
              <a:chExt cx="192" cy="366"/>
            </a:xfrm>
          </p:grpSpPr>
          <p:sp>
            <p:nvSpPr>
              <p:cNvPr id="27756" name="Freeform 20"/>
              <p:cNvSpPr>
                <a:spLocks noChangeArrowheads="1"/>
              </p:cNvSpPr>
              <p:nvPr/>
            </p:nvSpPr>
            <p:spPr bwMode="auto">
              <a:xfrm>
                <a:off x="4058" y="1231"/>
                <a:ext cx="193" cy="85"/>
              </a:xfrm>
              <a:custGeom>
                <a:avLst/>
                <a:gdLst>
                  <a:gd name="T0" fmla="*/ 0 w 849"/>
                  <a:gd name="T1" fmla="*/ 0 h 375"/>
                  <a:gd name="T2" fmla="*/ 0 w 849"/>
                  <a:gd name="T3" fmla="*/ 0 h 375"/>
                  <a:gd name="T4" fmla="*/ 0 w 849"/>
                  <a:gd name="T5" fmla="*/ 0 h 375"/>
                  <a:gd name="T6" fmla="*/ 0 w 849"/>
                  <a:gd name="T7" fmla="*/ 0 h 375"/>
                  <a:gd name="T8" fmla="*/ 0 w 849"/>
                  <a:gd name="T9" fmla="*/ 0 h 375"/>
                  <a:gd name="T10" fmla="*/ 0 60000 65536"/>
                  <a:gd name="T11" fmla="*/ 0 60000 65536"/>
                  <a:gd name="T12" fmla="*/ 0 60000 65536"/>
                  <a:gd name="T13" fmla="*/ 0 60000 65536"/>
                  <a:gd name="T14" fmla="*/ 0 60000 65536"/>
                  <a:gd name="T15" fmla="*/ 0 w 849"/>
                  <a:gd name="T16" fmla="*/ 0 h 375"/>
                  <a:gd name="T17" fmla="*/ 849 w 849"/>
                  <a:gd name="T18" fmla="*/ 375 h 375"/>
                </a:gdLst>
                <a:ahLst/>
                <a:cxnLst>
                  <a:cxn ang="T10">
                    <a:pos x="T0" y="T1"/>
                  </a:cxn>
                  <a:cxn ang="T11">
                    <a:pos x="T2" y="T3"/>
                  </a:cxn>
                  <a:cxn ang="T12">
                    <a:pos x="T4" y="T5"/>
                  </a:cxn>
                  <a:cxn ang="T13">
                    <a:pos x="T6" y="T7"/>
                  </a:cxn>
                  <a:cxn ang="T14">
                    <a:pos x="T8" y="T9"/>
                  </a:cxn>
                </a:cxnLst>
                <a:rect l="T15" t="T16" r="T17" b="T18"/>
                <a:pathLst>
                  <a:path w="849" h="375">
                    <a:moveTo>
                      <a:pt x="327" y="0"/>
                    </a:moveTo>
                    <a:lnTo>
                      <a:pt x="848" y="0"/>
                    </a:lnTo>
                    <a:lnTo>
                      <a:pt x="521" y="374"/>
                    </a:lnTo>
                    <a:lnTo>
                      <a:pt x="0" y="374"/>
                    </a:lnTo>
                    <a:lnTo>
                      <a:pt x="327" y="0"/>
                    </a:lnTo>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27757" name="AutoShape 21"/>
              <p:cNvSpPr>
                <a:spLocks noChangeArrowheads="1"/>
              </p:cNvSpPr>
              <p:nvPr/>
            </p:nvSpPr>
            <p:spPr bwMode="auto">
              <a:xfrm>
                <a:off x="4155" y="952"/>
                <a:ext cx="89" cy="282"/>
              </a:xfrm>
              <a:prstGeom prst="roundRect">
                <a:avLst>
                  <a:gd name="adj" fmla="val 1134"/>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58" name="AutoShape 22"/>
              <p:cNvSpPr>
                <a:spLocks noChangeArrowheads="1"/>
              </p:cNvSpPr>
              <p:nvPr/>
            </p:nvSpPr>
            <p:spPr bwMode="auto">
              <a:xfrm>
                <a:off x="4059" y="1031"/>
                <a:ext cx="122" cy="282"/>
              </a:xfrm>
              <a:prstGeom prst="roundRect">
                <a:avLst>
                  <a:gd name="adj" fmla="val 819"/>
                </a:avLst>
              </a:prstGeom>
              <a:solidFill>
                <a:srgbClr val="33CC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59" name="Freeform 23"/>
              <p:cNvSpPr>
                <a:spLocks noChangeArrowheads="1"/>
              </p:cNvSpPr>
              <p:nvPr/>
            </p:nvSpPr>
            <p:spPr bwMode="auto">
              <a:xfrm>
                <a:off x="4058" y="949"/>
                <a:ext cx="193" cy="85"/>
              </a:xfrm>
              <a:custGeom>
                <a:avLst/>
                <a:gdLst>
                  <a:gd name="T0" fmla="*/ 0 w 849"/>
                  <a:gd name="T1" fmla="*/ 0 h 376"/>
                  <a:gd name="T2" fmla="*/ 0 w 849"/>
                  <a:gd name="T3" fmla="*/ 0 h 376"/>
                  <a:gd name="T4" fmla="*/ 0 w 849"/>
                  <a:gd name="T5" fmla="*/ 0 h 376"/>
                  <a:gd name="T6" fmla="*/ 0 w 849"/>
                  <a:gd name="T7" fmla="*/ 0 h 376"/>
                  <a:gd name="T8" fmla="*/ 0 w 849"/>
                  <a:gd name="T9" fmla="*/ 0 h 376"/>
                  <a:gd name="T10" fmla="*/ 0 60000 65536"/>
                  <a:gd name="T11" fmla="*/ 0 60000 65536"/>
                  <a:gd name="T12" fmla="*/ 0 60000 65536"/>
                  <a:gd name="T13" fmla="*/ 0 60000 65536"/>
                  <a:gd name="T14" fmla="*/ 0 60000 65536"/>
                  <a:gd name="T15" fmla="*/ 0 w 849"/>
                  <a:gd name="T16" fmla="*/ 0 h 376"/>
                  <a:gd name="T17" fmla="*/ 849 w 849"/>
                  <a:gd name="T18" fmla="*/ 376 h 376"/>
                </a:gdLst>
                <a:ahLst/>
                <a:cxnLst>
                  <a:cxn ang="T10">
                    <a:pos x="T0" y="T1"/>
                  </a:cxn>
                  <a:cxn ang="T11">
                    <a:pos x="T2" y="T3"/>
                  </a:cxn>
                  <a:cxn ang="T12">
                    <a:pos x="T4" y="T5"/>
                  </a:cxn>
                  <a:cxn ang="T13">
                    <a:pos x="T6" y="T7"/>
                  </a:cxn>
                  <a:cxn ang="T14">
                    <a:pos x="T8" y="T9"/>
                  </a:cxn>
                </a:cxnLst>
                <a:rect l="T15" t="T16" r="T17" b="T18"/>
                <a:pathLst>
                  <a:path w="849" h="376">
                    <a:moveTo>
                      <a:pt x="327" y="0"/>
                    </a:moveTo>
                    <a:lnTo>
                      <a:pt x="848" y="0"/>
                    </a:lnTo>
                    <a:lnTo>
                      <a:pt x="521" y="375"/>
                    </a:lnTo>
                    <a:lnTo>
                      <a:pt x="0" y="375"/>
                    </a:lnTo>
                    <a:lnTo>
                      <a:pt x="327" y="0"/>
                    </a:lnTo>
                  </a:path>
                </a:pathLst>
              </a:custGeom>
              <a:solidFill>
                <a:srgbClr val="33CCCC"/>
              </a:solidFill>
              <a:ln w="9360">
                <a:solidFill>
                  <a:srgbClr val="000000"/>
                </a:solidFill>
                <a:round/>
                <a:headEnd/>
                <a:tailEnd/>
              </a:ln>
            </p:spPr>
            <p:txBody>
              <a:bodyPr wrap="none" anchor="ctr"/>
              <a:lstStyle/>
              <a:p>
                <a:endParaRPr lang="en-NZ"/>
              </a:p>
            </p:txBody>
          </p:sp>
          <p:sp>
            <p:nvSpPr>
              <p:cNvPr id="27760" name="Line 24"/>
              <p:cNvSpPr>
                <a:spLocks noChangeShapeType="1"/>
              </p:cNvSpPr>
              <p:nvPr/>
            </p:nvSpPr>
            <p:spPr bwMode="auto">
              <a:xfrm>
                <a:off x="4250" y="955"/>
                <a:ext cx="1" cy="276"/>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61" name="Line 25"/>
              <p:cNvSpPr>
                <a:spLocks noChangeShapeType="1"/>
              </p:cNvSpPr>
              <p:nvPr/>
            </p:nvSpPr>
            <p:spPr bwMode="auto">
              <a:xfrm flipH="1">
                <a:off x="4180" y="1231"/>
                <a:ext cx="71" cy="8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62" name="AutoShape 26"/>
              <p:cNvSpPr>
                <a:spLocks noChangeArrowheads="1"/>
              </p:cNvSpPr>
              <p:nvPr/>
            </p:nvSpPr>
            <p:spPr bwMode="auto">
              <a:xfrm>
                <a:off x="4074" y="1069"/>
                <a:ext cx="81" cy="162"/>
              </a:xfrm>
              <a:prstGeom prst="roundRect">
                <a:avLst>
                  <a:gd name="adj" fmla="val 1250"/>
                </a:avLst>
              </a:prstGeom>
              <a:solidFill>
                <a:srgbClr val="3333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63" name="AutoShape 27"/>
              <p:cNvSpPr>
                <a:spLocks noChangeArrowheads="1"/>
              </p:cNvSpPr>
              <p:nvPr/>
            </p:nvSpPr>
            <p:spPr bwMode="auto">
              <a:xfrm>
                <a:off x="4086" y="1117"/>
                <a:ext cx="61" cy="58"/>
              </a:xfrm>
              <a:prstGeom prst="roundRect">
                <a:avLst>
                  <a:gd name="adj" fmla="val 1722"/>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grpSp>
          <p:nvGrpSpPr>
            <p:cNvPr id="27675" name="Group 28"/>
            <p:cNvGrpSpPr>
              <a:grpSpLocks/>
            </p:cNvGrpSpPr>
            <p:nvPr/>
          </p:nvGrpSpPr>
          <p:grpSpPr bwMode="auto">
            <a:xfrm>
              <a:off x="4648" y="1677"/>
              <a:ext cx="131" cy="262"/>
              <a:chOff x="4648" y="1677"/>
              <a:chExt cx="131" cy="262"/>
            </a:xfrm>
          </p:grpSpPr>
          <p:sp>
            <p:nvSpPr>
              <p:cNvPr id="27748" name="Freeform 29"/>
              <p:cNvSpPr>
                <a:spLocks noChangeArrowheads="1"/>
              </p:cNvSpPr>
              <p:nvPr/>
            </p:nvSpPr>
            <p:spPr bwMode="auto">
              <a:xfrm>
                <a:off x="4648" y="1879"/>
                <a:ext cx="132" cy="61"/>
              </a:xfrm>
              <a:custGeom>
                <a:avLst/>
                <a:gdLst>
                  <a:gd name="T0" fmla="*/ 0 w 582"/>
                  <a:gd name="T1" fmla="*/ 0 h 270"/>
                  <a:gd name="T2" fmla="*/ 0 w 582"/>
                  <a:gd name="T3" fmla="*/ 0 h 270"/>
                  <a:gd name="T4" fmla="*/ 0 w 582"/>
                  <a:gd name="T5" fmla="*/ 0 h 270"/>
                  <a:gd name="T6" fmla="*/ 0 w 582"/>
                  <a:gd name="T7" fmla="*/ 0 h 270"/>
                  <a:gd name="T8" fmla="*/ 0 w 582"/>
                  <a:gd name="T9" fmla="*/ 0 h 270"/>
                  <a:gd name="T10" fmla="*/ 0 60000 65536"/>
                  <a:gd name="T11" fmla="*/ 0 60000 65536"/>
                  <a:gd name="T12" fmla="*/ 0 60000 65536"/>
                  <a:gd name="T13" fmla="*/ 0 60000 65536"/>
                  <a:gd name="T14" fmla="*/ 0 60000 65536"/>
                  <a:gd name="T15" fmla="*/ 0 w 582"/>
                  <a:gd name="T16" fmla="*/ 0 h 270"/>
                  <a:gd name="T17" fmla="*/ 582 w 582"/>
                  <a:gd name="T18" fmla="*/ 270 h 270"/>
                </a:gdLst>
                <a:ahLst/>
                <a:cxnLst>
                  <a:cxn ang="T10">
                    <a:pos x="T0" y="T1"/>
                  </a:cxn>
                  <a:cxn ang="T11">
                    <a:pos x="T2" y="T3"/>
                  </a:cxn>
                  <a:cxn ang="T12">
                    <a:pos x="T4" y="T5"/>
                  </a:cxn>
                  <a:cxn ang="T13">
                    <a:pos x="T6" y="T7"/>
                  </a:cxn>
                  <a:cxn ang="T14">
                    <a:pos x="T8" y="T9"/>
                  </a:cxn>
                </a:cxnLst>
                <a:rect l="T15" t="T16" r="T17" b="T18"/>
                <a:pathLst>
                  <a:path w="582" h="270">
                    <a:moveTo>
                      <a:pt x="224" y="0"/>
                    </a:moveTo>
                    <a:lnTo>
                      <a:pt x="581" y="0"/>
                    </a:lnTo>
                    <a:lnTo>
                      <a:pt x="357" y="269"/>
                    </a:lnTo>
                    <a:lnTo>
                      <a:pt x="0" y="269"/>
                    </a:lnTo>
                    <a:lnTo>
                      <a:pt x="224" y="0"/>
                    </a:lnTo>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27749" name="AutoShape 30"/>
              <p:cNvSpPr>
                <a:spLocks noChangeArrowheads="1"/>
              </p:cNvSpPr>
              <p:nvPr/>
            </p:nvSpPr>
            <p:spPr bwMode="auto">
              <a:xfrm>
                <a:off x="4715" y="1679"/>
                <a:ext cx="61" cy="202"/>
              </a:xfrm>
              <a:prstGeom prst="roundRect">
                <a:avLst>
                  <a:gd name="adj" fmla="val 1667"/>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50" name="AutoShape 31"/>
              <p:cNvSpPr>
                <a:spLocks noChangeArrowheads="1"/>
              </p:cNvSpPr>
              <p:nvPr/>
            </p:nvSpPr>
            <p:spPr bwMode="auto">
              <a:xfrm>
                <a:off x="4648" y="1736"/>
                <a:ext cx="84" cy="203"/>
              </a:xfrm>
              <a:prstGeom prst="roundRect">
                <a:avLst>
                  <a:gd name="adj" fmla="val 1190"/>
                </a:avLst>
              </a:prstGeom>
              <a:solidFill>
                <a:srgbClr val="33CC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51" name="Freeform 32"/>
              <p:cNvSpPr>
                <a:spLocks noChangeArrowheads="1"/>
              </p:cNvSpPr>
              <p:nvPr/>
            </p:nvSpPr>
            <p:spPr bwMode="auto">
              <a:xfrm>
                <a:off x="4648" y="1677"/>
                <a:ext cx="132" cy="61"/>
              </a:xfrm>
              <a:custGeom>
                <a:avLst/>
                <a:gdLst>
                  <a:gd name="T0" fmla="*/ 0 w 582"/>
                  <a:gd name="T1" fmla="*/ 0 h 270"/>
                  <a:gd name="T2" fmla="*/ 0 w 582"/>
                  <a:gd name="T3" fmla="*/ 0 h 270"/>
                  <a:gd name="T4" fmla="*/ 0 w 582"/>
                  <a:gd name="T5" fmla="*/ 0 h 270"/>
                  <a:gd name="T6" fmla="*/ 0 w 582"/>
                  <a:gd name="T7" fmla="*/ 0 h 270"/>
                  <a:gd name="T8" fmla="*/ 0 w 582"/>
                  <a:gd name="T9" fmla="*/ 0 h 270"/>
                  <a:gd name="T10" fmla="*/ 0 60000 65536"/>
                  <a:gd name="T11" fmla="*/ 0 60000 65536"/>
                  <a:gd name="T12" fmla="*/ 0 60000 65536"/>
                  <a:gd name="T13" fmla="*/ 0 60000 65536"/>
                  <a:gd name="T14" fmla="*/ 0 60000 65536"/>
                  <a:gd name="T15" fmla="*/ 0 w 582"/>
                  <a:gd name="T16" fmla="*/ 0 h 270"/>
                  <a:gd name="T17" fmla="*/ 582 w 582"/>
                  <a:gd name="T18" fmla="*/ 270 h 270"/>
                </a:gdLst>
                <a:ahLst/>
                <a:cxnLst>
                  <a:cxn ang="T10">
                    <a:pos x="T0" y="T1"/>
                  </a:cxn>
                  <a:cxn ang="T11">
                    <a:pos x="T2" y="T3"/>
                  </a:cxn>
                  <a:cxn ang="T12">
                    <a:pos x="T4" y="T5"/>
                  </a:cxn>
                  <a:cxn ang="T13">
                    <a:pos x="T6" y="T7"/>
                  </a:cxn>
                  <a:cxn ang="T14">
                    <a:pos x="T8" y="T9"/>
                  </a:cxn>
                </a:cxnLst>
                <a:rect l="T15" t="T16" r="T17" b="T18"/>
                <a:pathLst>
                  <a:path w="582" h="270">
                    <a:moveTo>
                      <a:pt x="224" y="0"/>
                    </a:moveTo>
                    <a:lnTo>
                      <a:pt x="581" y="0"/>
                    </a:lnTo>
                    <a:lnTo>
                      <a:pt x="357" y="269"/>
                    </a:lnTo>
                    <a:lnTo>
                      <a:pt x="0" y="269"/>
                    </a:lnTo>
                    <a:lnTo>
                      <a:pt x="224" y="0"/>
                    </a:lnTo>
                  </a:path>
                </a:pathLst>
              </a:custGeom>
              <a:solidFill>
                <a:srgbClr val="33CCCC"/>
              </a:solidFill>
              <a:ln w="9360">
                <a:solidFill>
                  <a:srgbClr val="000000"/>
                </a:solidFill>
                <a:round/>
                <a:headEnd/>
                <a:tailEnd/>
              </a:ln>
            </p:spPr>
            <p:txBody>
              <a:bodyPr wrap="none" anchor="ctr"/>
              <a:lstStyle/>
              <a:p>
                <a:endParaRPr lang="en-NZ"/>
              </a:p>
            </p:txBody>
          </p:sp>
          <p:sp>
            <p:nvSpPr>
              <p:cNvPr id="27752" name="Line 33"/>
              <p:cNvSpPr>
                <a:spLocks noChangeShapeType="1"/>
              </p:cNvSpPr>
              <p:nvPr/>
            </p:nvSpPr>
            <p:spPr bwMode="auto">
              <a:xfrm>
                <a:off x="4779" y="1682"/>
                <a:ext cx="1" cy="19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53" name="Line 34"/>
              <p:cNvSpPr>
                <a:spLocks noChangeShapeType="1"/>
              </p:cNvSpPr>
              <p:nvPr/>
            </p:nvSpPr>
            <p:spPr bwMode="auto">
              <a:xfrm flipH="1">
                <a:off x="4731" y="1879"/>
                <a:ext cx="49" cy="59"/>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54" name="AutoShape 35"/>
              <p:cNvSpPr>
                <a:spLocks noChangeArrowheads="1"/>
              </p:cNvSpPr>
              <p:nvPr/>
            </p:nvSpPr>
            <p:spPr bwMode="auto">
              <a:xfrm>
                <a:off x="4659" y="1763"/>
                <a:ext cx="56" cy="117"/>
              </a:xfrm>
              <a:prstGeom prst="roundRect">
                <a:avLst>
                  <a:gd name="adj" fmla="val 1782"/>
                </a:avLst>
              </a:prstGeom>
              <a:solidFill>
                <a:srgbClr val="3333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55" name="AutoShape 36"/>
              <p:cNvSpPr>
                <a:spLocks noChangeArrowheads="1"/>
              </p:cNvSpPr>
              <p:nvPr/>
            </p:nvSpPr>
            <p:spPr bwMode="auto">
              <a:xfrm>
                <a:off x="4667" y="1798"/>
                <a:ext cx="42" cy="41"/>
              </a:xfrm>
              <a:prstGeom prst="roundRect">
                <a:avLst>
                  <a:gd name="adj" fmla="val 25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sp>
          <p:nvSpPr>
            <p:cNvPr id="27676" name="Line 37"/>
            <p:cNvSpPr>
              <a:spLocks noChangeShapeType="1"/>
            </p:cNvSpPr>
            <p:nvPr/>
          </p:nvSpPr>
          <p:spPr bwMode="auto">
            <a:xfrm flipV="1">
              <a:off x="4296" y="1263"/>
              <a:ext cx="1" cy="147"/>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77" name="Line 38"/>
            <p:cNvSpPr>
              <a:spLocks noChangeShapeType="1"/>
            </p:cNvSpPr>
            <p:nvPr/>
          </p:nvSpPr>
          <p:spPr bwMode="auto">
            <a:xfrm flipV="1">
              <a:off x="4198" y="1288"/>
              <a:ext cx="102" cy="6"/>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78" name="Line 39"/>
            <p:cNvSpPr>
              <a:spLocks noChangeShapeType="1"/>
            </p:cNvSpPr>
            <p:nvPr/>
          </p:nvSpPr>
          <p:spPr bwMode="auto">
            <a:xfrm>
              <a:off x="4305" y="1375"/>
              <a:ext cx="56"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79" name="Line 40"/>
            <p:cNvSpPr>
              <a:spLocks noChangeShapeType="1"/>
            </p:cNvSpPr>
            <p:nvPr/>
          </p:nvSpPr>
          <p:spPr bwMode="auto">
            <a:xfrm flipH="1">
              <a:off x="4532" y="1076"/>
              <a:ext cx="171" cy="23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nvGrpSpPr>
            <p:cNvPr id="27680" name="Group 41"/>
            <p:cNvGrpSpPr>
              <a:grpSpLocks/>
            </p:cNvGrpSpPr>
            <p:nvPr/>
          </p:nvGrpSpPr>
          <p:grpSpPr bwMode="auto">
            <a:xfrm>
              <a:off x="4569" y="924"/>
              <a:ext cx="318" cy="149"/>
              <a:chOff x="4569" y="924"/>
              <a:chExt cx="318" cy="149"/>
            </a:xfrm>
          </p:grpSpPr>
          <p:sp>
            <p:nvSpPr>
              <p:cNvPr id="27735" name="Oval 42"/>
              <p:cNvSpPr>
                <a:spLocks noChangeArrowheads="1"/>
              </p:cNvSpPr>
              <p:nvPr/>
            </p:nvSpPr>
            <p:spPr bwMode="auto">
              <a:xfrm>
                <a:off x="4571" y="991"/>
                <a:ext cx="316" cy="83"/>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36" name="Line 43"/>
              <p:cNvSpPr>
                <a:spLocks noChangeShapeType="1"/>
              </p:cNvSpPr>
              <p:nvPr/>
            </p:nvSpPr>
            <p:spPr bwMode="auto">
              <a:xfrm>
                <a:off x="4571" y="984"/>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37" name="Line 44"/>
              <p:cNvSpPr>
                <a:spLocks noChangeShapeType="1"/>
              </p:cNvSpPr>
              <p:nvPr/>
            </p:nvSpPr>
            <p:spPr bwMode="auto">
              <a:xfrm>
                <a:off x="4887" y="984"/>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38" name="AutoShape 45"/>
              <p:cNvSpPr>
                <a:spLocks noChangeArrowheads="1"/>
              </p:cNvSpPr>
              <p:nvPr/>
            </p:nvSpPr>
            <p:spPr bwMode="auto">
              <a:xfrm>
                <a:off x="4571" y="984"/>
                <a:ext cx="313"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39" name="Oval 46"/>
              <p:cNvSpPr>
                <a:spLocks noChangeArrowheads="1"/>
              </p:cNvSpPr>
              <p:nvPr/>
            </p:nvSpPr>
            <p:spPr bwMode="auto">
              <a:xfrm>
                <a:off x="4569" y="925"/>
                <a:ext cx="316" cy="97"/>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27740" name="Group 47"/>
              <p:cNvGrpSpPr>
                <a:grpSpLocks/>
              </p:cNvGrpSpPr>
              <p:nvPr/>
            </p:nvGrpSpPr>
            <p:grpSpPr bwMode="auto">
              <a:xfrm>
                <a:off x="4645" y="946"/>
                <a:ext cx="155" cy="56"/>
                <a:chOff x="4645" y="946"/>
                <a:chExt cx="155" cy="56"/>
              </a:xfrm>
            </p:grpSpPr>
            <p:sp>
              <p:nvSpPr>
                <p:cNvPr id="27745" name="Line 48"/>
                <p:cNvSpPr>
                  <a:spLocks noChangeShapeType="1"/>
                </p:cNvSpPr>
                <p:nvPr/>
              </p:nvSpPr>
              <p:spPr bwMode="auto">
                <a:xfrm flipV="1">
                  <a:off x="4645" y="945"/>
                  <a:ext cx="56"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46" name="Line 49"/>
                <p:cNvSpPr>
                  <a:spLocks noChangeShapeType="1"/>
                </p:cNvSpPr>
                <p:nvPr/>
              </p:nvSpPr>
              <p:spPr bwMode="auto">
                <a:xfrm>
                  <a:off x="4752" y="1002"/>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47" name="Line 50"/>
                <p:cNvSpPr>
                  <a:spLocks noChangeShapeType="1"/>
                </p:cNvSpPr>
                <p:nvPr/>
              </p:nvSpPr>
              <p:spPr bwMode="auto">
                <a:xfrm>
                  <a:off x="4696" y="947"/>
                  <a:ext cx="58" cy="55"/>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27741" name="Group 51"/>
              <p:cNvGrpSpPr>
                <a:grpSpLocks/>
              </p:cNvGrpSpPr>
              <p:nvPr/>
            </p:nvGrpSpPr>
            <p:grpSpPr bwMode="auto">
              <a:xfrm>
                <a:off x="4645" y="945"/>
                <a:ext cx="155" cy="56"/>
                <a:chOff x="4645" y="945"/>
                <a:chExt cx="155" cy="56"/>
              </a:xfrm>
            </p:grpSpPr>
            <p:sp>
              <p:nvSpPr>
                <p:cNvPr id="27742" name="Line 52"/>
                <p:cNvSpPr>
                  <a:spLocks noChangeShapeType="1"/>
                </p:cNvSpPr>
                <p:nvPr/>
              </p:nvSpPr>
              <p:spPr bwMode="auto">
                <a:xfrm>
                  <a:off x="4645" y="1000"/>
                  <a:ext cx="56"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43" name="Line 53"/>
                <p:cNvSpPr>
                  <a:spLocks noChangeShapeType="1"/>
                </p:cNvSpPr>
                <p:nvPr/>
              </p:nvSpPr>
              <p:spPr bwMode="auto">
                <a:xfrm>
                  <a:off x="4752" y="945"/>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44" name="Line 54"/>
                <p:cNvSpPr>
                  <a:spLocks noChangeShapeType="1"/>
                </p:cNvSpPr>
                <p:nvPr/>
              </p:nvSpPr>
              <p:spPr bwMode="auto">
                <a:xfrm flipV="1">
                  <a:off x="4696" y="944"/>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grpSp>
          <p:nvGrpSpPr>
            <p:cNvPr id="27681" name="Group 55"/>
            <p:cNvGrpSpPr>
              <a:grpSpLocks/>
            </p:cNvGrpSpPr>
            <p:nvPr/>
          </p:nvGrpSpPr>
          <p:grpSpPr bwMode="auto">
            <a:xfrm>
              <a:off x="4357" y="1299"/>
              <a:ext cx="318" cy="150"/>
              <a:chOff x="4357" y="1299"/>
              <a:chExt cx="318" cy="150"/>
            </a:xfrm>
          </p:grpSpPr>
          <p:sp>
            <p:nvSpPr>
              <p:cNvPr id="27722" name="Oval 56"/>
              <p:cNvSpPr>
                <a:spLocks noChangeArrowheads="1"/>
              </p:cNvSpPr>
              <p:nvPr/>
            </p:nvSpPr>
            <p:spPr bwMode="auto">
              <a:xfrm>
                <a:off x="4360" y="1367"/>
                <a:ext cx="316" cy="84"/>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23" name="Line 57"/>
              <p:cNvSpPr>
                <a:spLocks noChangeShapeType="1"/>
              </p:cNvSpPr>
              <p:nvPr/>
            </p:nvSpPr>
            <p:spPr bwMode="auto">
              <a:xfrm>
                <a:off x="4360" y="1360"/>
                <a:ext cx="1" cy="5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24" name="Line 58"/>
              <p:cNvSpPr>
                <a:spLocks noChangeShapeType="1"/>
              </p:cNvSpPr>
              <p:nvPr/>
            </p:nvSpPr>
            <p:spPr bwMode="auto">
              <a:xfrm>
                <a:off x="4676" y="1360"/>
                <a:ext cx="1" cy="5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25" name="AutoShape 59"/>
              <p:cNvSpPr>
                <a:spLocks noChangeArrowheads="1"/>
              </p:cNvSpPr>
              <p:nvPr/>
            </p:nvSpPr>
            <p:spPr bwMode="auto">
              <a:xfrm>
                <a:off x="4360" y="1360"/>
                <a:ext cx="313"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26" name="Oval 60"/>
              <p:cNvSpPr>
                <a:spLocks noChangeArrowheads="1"/>
              </p:cNvSpPr>
              <p:nvPr/>
            </p:nvSpPr>
            <p:spPr bwMode="auto">
              <a:xfrm>
                <a:off x="4358" y="1299"/>
                <a:ext cx="316" cy="98"/>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27727" name="Group 61"/>
              <p:cNvGrpSpPr>
                <a:grpSpLocks/>
              </p:cNvGrpSpPr>
              <p:nvPr/>
            </p:nvGrpSpPr>
            <p:grpSpPr bwMode="auto">
              <a:xfrm>
                <a:off x="4434" y="1321"/>
                <a:ext cx="155" cy="56"/>
                <a:chOff x="4434" y="1321"/>
                <a:chExt cx="155" cy="56"/>
              </a:xfrm>
            </p:grpSpPr>
            <p:sp>
              <p:nvSpPr>
                <p:cNvPr id="27732" name="Line 62"/>
                <p:cNvSpPr>
                  <a:spLocks noChangeShapeType="1"/>
                </p:cNvSpPr>
                <p:nvPr/>
              </p:nvSpPr>
              <p:spPr bwMode="auto">
                <a:xfrm flipV="1">
                  <a:off x="4434" y="1320"/>
                  <a:ext cx="56"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33" name="Line 63"/>
                <p:cNvSpPr>
                  <a:spLocks noChangeShapeType="1"/>
                </p:cNvSpPr>
                <p:nvPr/>
              </p:nvSpPr>
              <p:spPr bwMode="auto">
                <a:xfrm>
                  <a:off x="4541" y="1378"/>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34" name="Line 64"/>
                <p:cNvSpPr>
                  <a:spLocks noChangeShapeType="1"/>
                </p:cNvSpPr>
                <p:nvPr/>
              </p:nvSpPr>
              <p:spPr bwMode="auto">
                <a:xfrm>
                  <a:off x="4485" y="1322"/>
                  <a:ext cx="58" cy="56"/>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27728" name="Group 65"/>
              <p:cNvGrpSpPr>
                <a:grpSpLocks/>
              </p:cNvGrpSpPr>
              <p:nvPr/>
            </p:nvGrpSpPr>
            <p:grpSpPr bwMode="auto">
              <a:xfrm>
                <a:off x="4434" y="1320"/>
                <a:ext cx="155" cy="56"/>
                <a:chOff x="4434" y="1320"/>
                <a:chExt cx="155" cy="56"/>
              </a:xfrm>
            </p:grpSpPr>
            <p:sp>
              <p:nvSpPr>
                <p:cNvPr id="27729" name="Line 66"/>
                <p:cNvSpPr>
                  <a:spLocks noChangeShapeType="1"/>
                </p:cNvSpPr>
                <p:nvPr/>
              </p:nvSpPr>
              <p:spPr bwMode="auto">
                <a:xfrm>
                  <a:off x="4434" y="1376"/>
                  <a:ext cx="56"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30" name="Line 67"/>
                <p:cNvSpPr>
                  <a:spLocks noChangeShapeType="1"/>
                </p:cNvSpPr>
                <p:nvPr/>
              </p:nvSpPr>
              <p:spPr bwMode="auto">
                <a:xfrm>
                  <a:off x="4541" y="1320"/>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31" name="Line 68"/>
                <p:cNvSpPr>
                  <a:spLocks noChangeShapeType="1"/>
                </p:cNvSpPr>
                <p:nvPr/>
              </p:nvSpPr>
              <p:spPr bwMode="auto">
                <a:xfrm flipV="1">
                  <a:off x="4485" y="1319"/>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grpSp>
          <p:nvGrpSpPr>
            <p:cNvPr id="27682" name="Group 69"/>
            <p:cNvGrpSpPr>
              <a:grpSpLocks/>
            </p:cNvGrpSpPr>
            <p:nvPr/>
          </p:nvGrpSpPr>
          <p:grpSpPr bwMode="auto">
            <a:xfrm>
              <a:off x="3971" y="1613"/>
              <a:ext cx="316" cy="149"/>
              <a:chOff x="3971" y="1613"/>
              <a:chExt cx="316" cy="149"/>
            </a:xfrm>
          </p:grpSpPr>
          <p:sp>
            <p:nvSpPr>
              <p:cNvPr id="27709" name="Oval 70"/>
              <p:cNvSpPr>
                <a:spLocks noChangeArrowheads="1"/>
              </p:cNvSpPr>
              <p:nvPr/>
            </p:nvSpPr>
            <p:spPr bwMode="auto">
              <a:xfrm>
                <a:off x="3974" y="1680"/>
                <a:ext cx="315" cy="83"/>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10" name="Line 71"/>
              <p:cNvSpPr>
                <a:spLocks noChangeShapeType="1"/>
              </p:cNvSpPr>
              <p:nvPr/>
            </p:nvSpPr>
            <p:spPr bwMode="auto">
              <a:xfrm>
                <a:off x="3974" y="1673"/>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11" name="Line 72"/>
              <p:cNvSpPr>
                <a:spLocks noChangeShapeType="1"/>
              </p:cNvSpPr>
              <p:nvPr/>
            </p:nvSpPr>
            <p:spPr bwMode="auto">
              <a:xfrm>
                <a:off x="4288" y="1673"/>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12" name="AutoShape 73"/>
              <p:cNvSpPr>
                <a:spLocks noChangeArrowheads="1"/>
              </p:cNvSpPr>
              <p:nvPr/>
            </p:nvSpPr>
            <p:spPr bwMode="auto">
              <a:xfrm>
                <a:off x="3974" y="1673"/>
                <a:ext cx="312"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13" name="Oval 74"/>
              <p:cNvSpPr>
                <a:spLocks noChangeArrowheads="1"/>
              </p:cNvSpPr>
              <p:nvPr/>
            </p:nvSpPr>
            <p:spPr bwMode="auto">
              <a:xfrm>
                <a:off x="3971" y="1613"/>
                <a:ext cx="315" cy="97"/>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27714" name="Group 75"/>
              <p:cNvGrpSpPr>
                <a:grpSpLocks/>
              </p:cNvGrpSpPr>
              <p:nvPr/>
            </p:nvGrpSpPr>
            <p:grpSpPr bwMode="auto">
              <a:xfrm>
                <a:off x="4047" y="1634"/>
                <a:ext cx="155" cy="56"/>
                <a:chOff x="4047" y="1634"/>
                <a:chExt cx="155" cy="56"/>
              </a:xfrm>
            </p:grpSpPr>
            <p:sp>
              <p:nvSpPr>
                <p:cNvPr id="27719" name="Line 76"/>
                <p:cNvSpPr>
                  <a:spLocks noChangeShapeType="1"/>
                </p:cNvSpPr>
                <p:nvPr/>
              </p:nvSpPr>
              <p:spPr bwMode="auto">
                <a:xfrm flipV="1">
                  <a:off x="4047" y="1633"/>
                  <a:ext cx="55"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20" name="Line 77"/>
                <p:cNvSpPr>
                  <a:spLocks noChangeShapeType="1"/>
                </p:cNvSpPr>
                <p:nvPr/>
              </p:nvSpPr>
              <p:spPr bwMode="auto">
                <a:xfrm>
                  <a:off x="4154" y="1691"/>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21" name="Line 78"/>
                <p:cNvSpPr>
                  <a:spLocks noChangeShapeType="1"/>
                </p:cNvSpPr>
                <p:nvPr/>
              </p:nvSpPr>
              <p:spPr bwMode="auto">
                <a:xfrm>
                  <a:off x="4098" y="1636"/>
                  <a:ext cx="58" cy="55"/>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27715" name="Group 79"/>
              <p:cNvGrpSpPr>
                <a:grpSpLocks/>
              </p:cNvGrpSpPr>
              <p:nvPr/>
            </p:nvGrpSpPr>
            <p:grpSpPr bwMode="auto">
              <a:xfrm>
                <a:off x="4047" y="1633"/>
                <a:ext cx="155" cy="56"/>
                <a:chOff x="4047" y="1633"/>
                <a:chExt cx="155" cy="56"/>
              </a:xfrm>
            </p:grpSpPr>
            <p:sp>
              <p:nvSpPr>
                <p:cNvPr id="27716" name="Line 80"/>
                <p:cNvSpPr>
                  <a:spLocks noChangeShapeType="1"/>
                </p:cNvSpPr>
                <p:nvPr/>
              </p:nvSpPr>
              <p:spPr bwMode="auto">
                <a:xfrm>
                  <a:off x="4047" y="1689"/>
                  <a:ext cx="55"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17" name="Line 81"/>
                <p:cNvSpPr>
                  <a:spLocks noChangeShapeType="1"/>
                </p:cNvSpPr>
                <p:nvPr/>
              </p:nvSpPr>
              <p:spPr bwMode="auto">
                <a:xfrm>
                  <a:off x="4154" y="1633"/>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18" name="Line 82"/>
                <p:cNvSpPr>
                  <a:spLocks noChangeShapeType="1"/>
                </p:cNvSpPr>
                <p:nvPr/>
              </p:nvSpPr>
              <p:spPr bwMode="auto">
                <a:xfrm flipV="1">
                  <a:off x="4098" y="1633"/>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grpSp>
          <p:nvGrpSpPr>
            <p:cNvPr id="27683" name="Group 83"/>
            <p:cNvGrpSpPr>
              <a:grpSpLocks/>
            </p:cNvGrpSpPr>
            <p:nvPr/>
          </p:nvGrpSpPr>
          <p:grpSpPr bwMode="auto">
            <a:xfrm>
              <a:off x="3462" y="1372"/>
              <a:ext cx="317" cy="149"/>
              <a:chOff x="3462" y="1372"/>
              <a:chExt cx="317" cy="149"/>
            </a:xfrm>
          </p:grpSpPr>
          <p:sp>
            <p:nvSpPr>
              <p:cNvPr id="27696" name="Oval 84"/>
              <p:cNvSpPr>
                <a:spLocks noChangeArrowheads="1"/>
              </p:cNvSpPr>
              <p:nvPr/>
            </p:nvSpPr>
            <p:spPr bwMode="auto">
              <a:xfrm>
                <a:off x="3465" y="1438"/>
                <a:ext cx="316" cy="83"/>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697" name="Line 85"/>
              <p:cNvSpPr>
                <a:spLocks noChangeShapeType="1"/>
              </p:cNvSpPr>
              <p:nvPr/>
            </p:nvSpPr>
            <p:spPr bwMode="auto">
              <a:xfrm>
                <a:off x="3465" y="1432"/>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98" name="Line 86"/>
              <p:cNvSpPr>
                <a:spLocks noChangeShapeType="1"/>
              </p:cNvSpPr>
              <p:nvPr/>
            </p:nvSpPr>
            <p:spPr bwMode="auto">
              <a:xfrm>
                <a:off x="3780" y="1432"/>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99" name="AutoShape 87"/>
              <p:cNvSpPr>
                <a:spLocks noChangeArrowheads="1"/>
              </p:cNvSpPr>
              <p:nvPr/>
            </p:nvSpPr>
            <p:spPr bwMode="auto">
              <a:xfrm>
                <a:off x="3465" y="1432"/>
                <a:ext cx="313"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7700" name="Oval 88"/>
              <p:cNvSpPr>
                <a:spLocks noChangeArrowheads="1"/>
              </p:cNvSpPr>
              <p:nvPr/>
            </p:nvSpPr>
            <p:spPr bwMode="auto">
              <a:xfrm>
                <a:off x="3462" y="1372"/>
                <a:ext cx="315" cy="97"/>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27701" name="Group 89"/>
              <p:cNvGrpSpPr>
                <a:grpSpLocks/>
              </p:cNvGrpSpPr>
              <p:nvPr/>
            </p:nvGrpSpPr>
            <p:grpSpPr bwMode="auto">
              <a:xfrm>
                <a:off x="3538" y="1393"/>
                <a:ext cx="156" cy="56"/>
                <a:chOff x="3538" y="1393"/>
                <a:chExt cx="156" cy="56"/>
              </a:xfrm>
            </p:grpSpPr>
            <p:sp>
              <p:nvSpPr>
                <p:cNvPr id="27706" name="Line 90"/>
                <p:cNvSpPr>
                  <a:spLocks noChangeShapeType="1"/>
                </p:cNvSpPr>
                <p:nvPr/>
              </p:nvSpPr>
              <p:spPr bwMode="auto">
                <a:xfrm flipV="1">
                  <a:off x="3538" y="1392"/>
                  <a:ext cx="56"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07" name="Line 91"/>
                <p:cNvSpPr>
                  <a:spLocks noChangeShapeType="1"/>
                </p:cNvSpPr>
                <p:nvPr/>
              </p:nvSpPr>
              <p:spPr bwMode="auto">
                <a:xfrm>
                  <a:off x="3645" y="1450"/>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08" name="Line 92"/>
                <p:cNvSpPr>
                  <a:spLocks noChangeShapeType="1"/>
                </p:cNvSpPr>
                <p:nvPr/>
              </p:nvSpPr>
              <p:spPr bwMode="auto">
                <a:xfrm>
                  <a:off x="3590" y="1394"/>
                  <a:ext cx="58" cy="55"/>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27702" name="Group 93"/>
              <p:cNvGrpSpPr>
                <a:grpSpLocks/>
              </p:cNvGrpSpPr>
              <p:nvPr/>
            </p:nvGrpSpPr>
            <p:grpSpPr bwMode="auto">
              <a:xfrm>
                <a:off x="3538" y="1392"/>
                <a:ext cx="156" cy="56"/>
                <a:chOff x="3538" y="1392"/>
                <a:chExt cx="156" cy="56"/>
              </a:xfrm>
            </p:grpSpPr>
            <p:sp>
              <p:nvSpPr>
                <p:cNvPr id="27703" name="Line 94"/>
                <p:cNvSpPr>
                  <a:spLocks noChangeShapeType="1"/>
                </p:cNvSpPr>
                <p:nvPr/>
              </p:nvSpPr>
              <p:spPr bwMode="auto">
                <a:xfrm>
                  <a:off x="3538" y="1447"/>
                  <a:ext cx="56"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04" name="Line 95"/>
                <p:cNvSpPr>
                  <a:spLocks noChangeShapeType="1"/>
                </p:cNvSpPr>
                <p:nvPr/>
              </p:nvSpPr>
              <p:spPr bwMode="auto">
                <a:xfrm>
                  <a:off x="3645" y="1392"/>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705" name="Line 96"/>
                <p:cNvSpPr>
                  <a:spLocks noChangeShapeType="1"/>
                </p:cNvSpPr>
                <p:nvPr/>
              </p:nvSpPr>
              <p:spPr bwMode="auto">
                <a:xfrm flipV="1">
                  <a:off x="3590" y="1391"/>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sp>
          <p:nvSpPr>
            <p:cNvPr id="27684" name="Line 97"/>
            <p:cNvSpPr>
              <a:spLocks noChangeShapeType="1"/>
            </p:cNvSpPr>
            <p:nvPr/>
          </p:nvSpPr>
          <p:spPr bwMode="auto">
            <a:xfrm>
              <a:off x="3607" y="1536"/>
              <a:ext cx="1" cy="147"/>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pic>
          <p:nvPicPr>
            <p:cNvPr id="27685" name="Picture 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8" y="1936"/>
              <a:ext cx="26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9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8" y="1929"/>
              <a:ext cx="2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7" name="Line 100"/>
            <p:cNvSpPr>
              <a:spLocks noChangeShapeType="1"/>
            </p:cNvSpPr>
            <p:nvPr/>
          </p:nvSpPr>
          <p:spPr bwMode="auto">
            <a:xfrm flipV="1">
              <a:off x="4529" y="1900"/>
              <a:ext cx="1" cy="41"/>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88" name="Line 101"/>
            <p:cNvSpPr>
              <a:spLocks noChangeShapeType="1"/>
            </p:cNvSpPr>
            <p:nvPr/>
          </p:nvSpPr>
          <p:spPr bwMode="auto">
            <a:xfrm flipV="1">
              <a:off x="4133" y="1893"/>
              <a:ext cx="1" cy="4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89" name="Line 102"/>
            <p:cNvSpPr>
              <a:spLocks noChangeShapeType="1"/>
            </p:cNvSpPr>
            <p:nvPr/>
          </p:nvSpPr>
          <p:spPr bwMode="auto">
            <a:xfrm flipH="1">
              <a:off x="4133" y="1899"/>
              <a:ext cx="4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7690" name="Freeform 103"/>
            <p:cNvSpPr>
              <a:spLocks/>
            </p:cNvSpPr>
            <p:nvPr/>
          </p:nvSpPr>
          <p:spPr bwMode="auto">
            <a:xfrm>
              <a:off x="3407" y="977"/>
              <a:ext cx="641" cy="147"/>
            </a:xfrm>
            <a:custGeom>
              <a:avLst/>
              <a:gdLst>
                <a:gd name="T0" fmla="*/ 0 w 2825"/>
                <a:gd name="T1" fmla="*/ 0 h 649"/>
                <a:gd name="T2" fmla="*/ 0 w 2825"/>
                <a:gd name="T3" fmla="*/ 0 h 649"/>
                <a:gd name="T4" fmla="*/ 0 60000 65536"/>
                <a:gd name="T5" fmla="*/ 0 60000 65536"/>
                <a:gd name="T6" fmla="*/ 0 w 2825"/>
                <a:gd name="T7" fmla="*/ 0 h 649"/>
                <a:gd name="T8" fmla="*/ 2825 w 2825"/>
                <a:gd name="T9" fmla="*/ 649 h 649"/>
              </a:gdLst>
              <a:ahLst/>
              <a:cxnLst>
                <a:cxn ang="T4">
                  <a:pos x="T0" y="T1"/>
                </a:cxn>
                <a:cxn ang="T5">
                  <a:pos x="T2" y="T3"/>
                </a:cxn>
              </a:cxnLst>
              <a:rect l="T6" t="T7" r="T8" b="T9"/>
              <a:pathLst>
                <a:path w="2825" h="649">
                  <a:moveTo>
                    <a:pt x="0" y="648"/>
                  </a:moveTo>
                  <a:cubicBezTo>
                    <a:pt x="800" y="27"/>
                    <a:pt x="1998" y="0"/>
                    <a:pt x="2824" y="513"/>
                  </a:cubicBezTo>
                </a:path>
              </a:pathLst>
            </a:custGeom>
            <a:noFill/>
            <a:ln w="2844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27691" name="Freeform 104"/>
            <p:cNvSpPr>
              <a:spLocks/>
            </p:cNvSpPr>
            <p:nvPr/>
          </p:nvSpPr>
          <p:spPr bwMode="auto">
            <a:xfrm>
              <a:off x="4264" y="727"/>
              <a:ext cx="490" cy="603"/>
            </a:xfrm>
            <a:custGeom>
              <a:avLst/>
              <a:gdLst>
                <a:gd name="T0" fmla="*/ 0 w 2159"/>
                <a:gd name="T1" fmla="*/ 0 h 2660"/>
                <a:gd name="T2" fmla="*/ 0 w 2159"/>
                <a:gd name="T3" fmla="*/ 0 h 2660"/>
                <a:gd name="T4" fmla="*/ 0 w 2159"/>
                <a:gd name="T5" fmla="*/ 0 h 2660"/>
                <a:gd name="T6" fmla="*/ 0 60000 65536"/>
                <a:gd name="T7" fmla="*/ 0 60000 65536"/>
                <a:gd name="T8" fmla="*/ 0 60000 65536"/>
                <a:gd name="T9" fmla="*/ 0 w 2159"/>
                <a:gd name="T10" fmla="*/ 0 h 2660"/>
                <a:gd name="T11" fmla="*/ 2159 w 2159"/>
                <a:gd name="T12" fmla="*/ 2660 h 2660"/>
              </a:gdLst>
              <a:ahLst/>
              <a:cxnLst>
                <a:cxn ang="T6">
                  <a:pos x="T0" y="T1"/>
                </a:cxn>
                <a:cxn ang="T7">
                  <a:pos x="T2" y="T3"/>
                </a:cxn>
                <a:cxn ang="T8">
                  <a:pos x="T4" y="T5"/>
                </a:cxn>
              </a:cxnLst>
              <a:rect l="T9" t="T10" r="T11" b="T12"/>
              <a:pathLst>
                <a:path w="2159" h="2660">
                  <a:moveTo>
                    <a:pt x="0" y="2209"/>
                  </a:moveTo>
                  <a:cubicBezTo>
                    <a:pt x="110" y="2120"/>
                    <a:pt x="359" y="2659"/>
                    <a:pt x="718" y="2291"/>
                  </a:cubicBezTo>
                  <a:cubicBezTo>
                    <a:pt x="1079" y="1922"/>
                    <a:pt x="1860" y="476"/>
                    <a:pt x="2158" y="0"/>
                  </a:cubicBezTo>
                </a:path>
              </a:pathLst>
            </a:custGeom>
            <a:noFill/>
            <a:ln w="2844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27692" name="AutoShape 105"/>
            <p:cNvSpPr>
              <a:spLocks noChangeArrowheads="1"/>
            </p:cNvSpPr>
            <p:nvPr/>
          </p:nvSpPr>
          <p:spPr bwMode="auto">
            <a:xfrm>
              <a:off x="3101" y="705"/>
              <a:ext cx="976" cy="328"/>
            </a:xfrm>
            <a:prstGeom prst="roundRect">
              <a:avLst>
                <a:gd name="adj" fmla="val 30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1400"/>
                <a:t>host-to-gateway</a:t>
              </a:r>
            </a:p>
            <a:p>
              <a:pPr>
                <a:spcBef>
                  <a:spcPct val="0"/>
                </a:spcBef>
                <a:buClr>
                  <a:srgbClr val="000000"/>
                </a:buClr>
                <a:buSzPct val="100000"/>
                <a:buFont typeface="Comic Sans MS" pitchFamily="66" charset="0"/>
                <a:buNone/>
              </a:pPr>
              <a:r>
                <a:rPr lang="en-GB" altLang="en-US" sz="1400"/>
                <a:t>telnet session</a:t>
              </a:r>
            </a:p>
          </p:txBody>
        </p:sp>
        <p:sp>
          <p:nvSpPr>
            <p:cNvPr id="27693" name="AutoShape 106"/>
            <p:cNvSpPr>
              <a:spLocks noChangeArrowheads="1"/>
            </p:cNvSpPr>
            <p:nvPr/>
          </p:nvSpPr>
          <p:spPr bwMode="auto">
            <a:xfrm>
              <a:off x="4284" y="455"/>
              <a:ext cx="1152" cy="328"/>
            </a:xfrm>
            <a:prstGeom prst="roundRect">
              <a:avLst>
                <a:gd name="adj" fmla="val 30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1400"/>
                <a:t>gateway-to-remote </a:t>
              </a:r>
            </a:p>
            <a:p>
              <a:pPr>
                <a:spcBef>
                  <a:spcPct val="0"/>
                </a:spcBef>
                <a:buClr>
                  <a:srgbClr val="000000"/>
                </a:buClr>
                <a:buSzPct val="100000"/>
                <a:buFont typeface="Comic Sans MS" pitchFamily="66" charset="0"/>
                <a:buNone/>
              </a:pPr>
              <a:r>
                <a:rPr lang="en-GB" altLang="en-US" sz="1400"/>
                <a:t>host telnet session</a:t>
              </a:r>
            </a:p>
          </p:txBody>
        </p:sp>
        <p:sp>
          <p:nvSpPr>
            <p:cNvPr id="27694" name="AutoShape 107"/>
            <p:cNvSpPr>
              <a:spLocks noChangeArrowheads="1"/>
            </p:cNvSpPr>
            <p:nvPr/>
          </p:nvSpPr>
          <p:spPr bwMode="auto">
            <a:xfrm>
              <a:off x="3724" y="1267"/>
              <a:ext cx="590" cy="290"/>
            </a:xfrm>
            <a:prstGeom prst="roundRect">
              <a:avLst>
                <a:gd name="adj" fmla="val 33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1200"/>
                <a:t>application</a:t>
              </a:r>
            </a:p>
            <a:p>
              <a:pPr algn="ctr">
                <a:spcBef>
                  <a:spcPct val="0"/>
                </a:spcBef>
                <a:buClr>
                  <a:srgbClr val="000000"/>
                </a:buClr>
                <a:buSzPct val="100000"/>
                <a:buFont typeface="Comic Sans MS" pitchFamily="66" charset="0"/>
                <a:buNone/>
              </a:pPr>
              <a:r>
                <a:rPr lang="en-GB" altLang="en-US" sz="1200"/>
                <a:t>gateway</a:t>
              </a:r>
            </a:p>
          </p:txBody>
        </p:sp>
        <p:sp>
          <p:nvSpPr>
            <p:cNvPr id="27695" name="AutoShape 108"/>
            <p:cNvSpPr>
              <a:spLocks noChangeArrowheads="1"/>
            </p:cNvSpPr>
            <p:nvPr/>
          </p:nvSpPr>
          <p:spPr bwMode="auto">
            <a:xfrm>
              <a:off x="4638" y="1283"/>
              <a:ext cx="865" cy="175"/>
            </a:xfrm>
            <a:prstGeom prst="roundRect">
              <a:avLst>
                <a:gd name="adj" fmla="val 56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1200"/>
                <a:t>router and filter</a:t>
              </a:r>
            </a:p>
          </p:txBody>
        </p:sp>
      </p:grpSp>
      <p:sp>
        <p:nvSpPr>
          <p:cNvPr id="185456" name="Text Box 112"/>
          <p:cNvSpPr txBox="1">
            <a:spLocks noChangeArrowheads="1"/>
          </p:cNvSpPr>
          <p:nvPr/>
        </p:nvSpPr>
        <p:spPr bwMode="auto">
          <a:xfrm>
            <a:off x="0" y="0"/>
            <a:ext cx="9144000" cy="70167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sz="4000" b="1">
                <a:solidFill>
                  <a:srgbClr val="3333CC"/>
                </a:solidFill>
              </a:rPr>
              <a:t>APPLICATION GATEWAYS</a:t>
            </a:r>
            <a:endParaRPr lang="en-GB" sz="4000" b="1">
              <a:solidFill>
                <a:srgbClr val="3333CC"/>
              </a:solidFill>
            </a:endParaRPr>
          </a:p>
        </p:txBody>
      </p:sp>
      <p:sp>
        <p:nvSpPr>
          <p:cNvPr id="63492" name="Rectangle 114"/>
          <p:cNvSpPr>
            <a:spLocks noChangeArrowheads="1"/>
          </p:cNvSpPr>
          <p:nvPr/>
        </p:nvSpPr>
        <p:spPr bwMode="auto">
          <a:xfrm>
            <a:off x="0" y="990600"/>
            <a:ext cx="4876800" cy="8382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defRPr/>
            </a:pPr>
            <a:r>
              <a:rPr lang="en-GB" altLang="en-US" sz="2000" b="1" dirty="0" smtClean="0">
                <a:solidFill>
                  <a:srgbClr val="FF0000"/>
                </a:solidFill>
                <a:effectLst>
                  <a:outerShdw blurRad="38100" dist="38100" dir="2700000" algn="tl">
                    <a:srgbClr val="000000">
                      <a:alpha val="43137"/>
                    </a:srgbClr>
                  </a:outerShdw>
                </a:effectLst>
                <a:latin typeface="Arial" charset="0"/>
              </a:rPr>
              <a:t>Application-specific server </a:t>
            </a:r>
            <a:r>
              <a:rPr lang="en-GB" altLang="en-US" sz="2000" dirty="0" smtClean="0">
                <a:solidFill>
                  <a:srgbClr val="3333CC"/>
                </a:solidFill>
                <a:latin typeface="Arial" charset="0"/>
              </a:rPr>
              <a:t>through which all </a:t>
            </a:r>
            <a:r>
              <a:rPr lang="en-GB" altLang="en-US" sz="2000" b="1" dirty="0" smtClean="0">
                <a:latin typeface="Arial" charset="0"/>
              </a:rPr>
              <a:t>application data </a:t>
            </a:r>
            <a:r>
              <a:rPr lang="en-GB" altLang="en-US" sz="2000" dirty="0" smtClean="0">
                <a:solidFill>
                  <a:srgbClr val="3333CC"/>
                </a:solidFill>
                <a:latin typeface="Arial" charset="0"/>
              </a:rPr>
              <a:t>must pass</a:t>
            </a:r>
          </a:p>
          <a:p>
            <a:pPr>
              <a:spcBef>
                <a:spcPts val="600"/>
              </a:spcBef>
              <a:buFont typeface="ZapfDingbats" pitchFamily="80" charset="2"/>
              <a:buNone/>
              <a:defRPr/>
            </a:pPr>
            <a:r>
              <a:rPr lang="en-GB" altLang="en-US" sz="2000" dirty="0" smtClean="0">
                <a:solidFill>
                  <a:srgbClr val="3333CC"/>
                </a:solidFill>
                <a:latin typeface="Arial" charset="0"/>
              </a:rPr>
              <a:t>	</a:t>
            </a:r>
          </a:p>
        </p:txBody>
      </p:sp>
      <p:sp>
        <p:nvSpPr>
          <p:cNvPr id="27653" name="Rectangle 115"/>
          <p:cNvSpPr>
            <a:spLocks noChangeArrowheads="1"/>
          </p:cNvSpPr>
          <p:nvPr/>
        </p:nvSpPr>
        <p:spPr bwMode="auto">
          <a:xfrm>
            <a:off x="0" y="5181600"/>
            <a:ext cx="4876800" cy="6858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a:latin typeface="Arial" charset="0"/>
              </a:rPr>
              <a:t>Multiple </a:t>
            </a:r>
            <a:r>
              <a:rPr lang="en-GB" altLang="en-US" sz="2000" b="1">
                <a:latin typeface="Arial" charset="0"/>
              </a:rPr>
              <a:t>application gateways </a:t>
            </a:r>
            <a:r>
              <a:rPr lang="en-GB" altLang="en-US" sz="2000">
                <a:latin typeface="Arial" charset="0"/>
              </a:rPr>
              <a:t>on the same host	</a:t>
            </a:r>
          </a:p>
        </p:txBody>
      </p:sp>
      <p:sp>
        <p:nvSpPr>
          <p:cNvPr id="27654" name="Text Box 116"/>
          <p:cNvSpPr txBox="1">
            <a:spLocks noChangeArrowheads="1"/>
          </p:cNvSpPr>
          <p:nvPr/>
        </p:nvSpPr>
        <p:spPr bwMode="auto">
          <a:xfrm>
            <a:off x="457200" y="6019800"/>
            <a:ext cx="4054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2000">
                <a:latin typeface="Arial" charset="0"/>
              </a:rPr>
              <a:t>e.g. Telnet, HTTP, FTP, </a:t>
            </a:r>
          </a:p>
          <a:p>
            <a:pPr>
              <a:spcBef>
                <a:spcPct val="0"/>
              </a:spcBef>
              <a:buClrTx/>
              <a:buSzTx/>
              <a:buFontTx/>
              <a:buNone/>
            </a:pPr>
            <a:r>
              <a:rPr lang="en-US" altLang="en-US" sz="2000">
                <a:latin typeface="Arial" charset="0"/>
              </a:rPr>
              <a:t>        mail server, Web Cache</a:t>
            </a:r>
          </a:p>
        </p:txBody>
      </p:sp>
      <p:sp>
        <p:nvSpPr>
          <p:cNvPr id="27655" name="Rectangle 117"/>
          <p:cNvSpPr>
            <a:spLocks noChangeArrowheads="1"/>
          </p:cNvSpPr>
          <p:nvPr/>
        </p:nvSpPr>
        <p:spPr bwMode="auto">
          <a:xfrm>
            <a:off x="0" y="4267200"/>
            <a:ext cx="4876800" cy="685800"/>
          </a:xfrm>
          <a:prstGeom prst="rect">
            <a:avLst/>
          </a:prstGeom>
          <a:gradFill rotWithShape="1">
            <a:gsLst>
              <a:gs pos="0">
                <a:srgbClr val="00B8FF"/>
              </a:gs>
              <a:gs pos="50000">
                <a:srgbClr val="FFFFAD"/>
              </a:gs>
              <a:gs pos="100000">
                <a:srgbClr val="00B8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a:latin typeface="Arial" charset="0"/>
              </a:rPr>
              <a:t>Make policy decisions based on application data</a:t>
            </a:r>
          </a:p>
          <a:p>
            <a:pPr>
              <a:spcBef>
                <a:spcPts val="600"/>
              </a:spcBef>
              <a:buFont typeface="ZapfDingbats" pitchFamily="80" charset="2"/>
              <a:buNone/>
            </a:pPr>
            <a:r>
              <a:rPr lang="en-GB" altLang="en-US" sz="2000">
                <a:latin typeface="Arial" charset="0"/>
              </a:rPr>
              <a:t>	</a:t>
            </a:r>
          </a:p>
        </p:txBody>
      </p:sp>
      <p:sp>
        <p:nvSpPr>
          <p:cNvPr id="27656" name="Text Box 118"/>
          <p:cNvSpPr txBox="1">
            <a:spLocks noChangeArrowheads="1"/>
          </p:cNvSpPr>
          <p:nvPr/>
        </p:nvSpPr>
        <p:spPr bwMode="auto">
          <a:xfrm>
            <a:off x="63500" y="2108200"/>
            <a:ext cx="4659313"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2400">
                <a:solidFill>
                  <a:srgbClr val="FF0000"/>
                </a:solidFill>
                <a:latin typeface="Times New Roman" pitchFamily="18" charset="0"/>
              </a:rPr>
              <a:t>Packet Filter + Application Gateway</a:t>
            </a:r>
          </a:p>
        </p:txBody>
      </p:sp>
      <p:sp>
        <p:nvSpPr>
          <p:cNvPr id="27657" name="Text Box 119"/>
          <p:cNvSpPr txBox="1">
            <a:spLocks noChangeArrowheads="1"/>
          </p:cNvSpPr>
          <p:nvPr/>
        </p:nvSpPr>
        <p:spPr bwMode="auto">
          <a:xfrm>
            <a:off x="136525" y="2784475"/>
            <a:ext cx="53498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2400">
                <a:solidFill>
                  <a:srgbClr val="3333FF"/>
                </a:solidFill>
                <a:latin typeface="Times New Roman" pitchFamily="18" charset="0"/>
              </a:rPr>
              <a:t>e.g.  	Force all outbound Telnet 	connections to pass through the 	application gateway</a:t>
            </a:r>
          </a:p>
        </p:txBody>
      </p:sp>
      <p:sp>
        <p:nvSpPr>
          <p:cNvPr id="27658" name="Text Box 120"/>
          <p:cNvSpPr txBox="1">
            <a:spLocks noChangeArrowheads="1"/>
          </p:cNvSpPr>
          <p:nvPr/>
        </p:nvSpPr>
        <p:spPr bwMode="auto">
          <a:xfrm>
            <a:off x="5257800" y="4191000"/>
            <a:ext cx="3592513"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US" altLang="en-US" sz="2400">
                <a:solidFill>
                  <a:srgbClr val="FF0000"/>
                </a:solidFill>
                <a:latin typeface="Times New Roman" pitchFamily="18" charset="0"/>
              </a:rPr>
              <a:t>Each Gateway = separate server with own processes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5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56" grpId="0" animBg="1" autoUpdateAnimBg="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455613" y="1555750"/>
            <a:ext cx="4497387" cy="2390775"/>
          </a:xfrm>
        </p:spPr>
        <p:txBody>
          <a:bodyPr/>
          <a:lstStyle/>
          <a:p>
            <a:pPr>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smtClean="0"/>
              <a:t>Filters packets on application data as well as on IP/TCP/UDP fields.</a:t>
            </a:r>
          </a:p>
          <a:p>
            <a:pPr>
              <a:lnSpc>
                <a:spcPct val="80000"/>
              </a:lnSpc>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smtClean="0"/>
          </a:p>
          <a:p>
            <a:pPr>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u="sng" smtClean="0">
                <a:solidFill>
                  <a:srgbClr val="FF0000"/>
                </a:solidFill>
              </a:rPr>
              <a:t>Example:</a:t>
            </a:r>
            <a:r>
              <a:rPr lang="en-GB" altLang="en-US" sz="2400" smtClean="0"/>
              <a:t> </a:t>
            </a:r>
            <a:r>
              <a:rPr lang="en-GB" altLang="en-US" sz="2400" smtClean="0">
                <a:solidFill>
                  <a:srgbClr val="3333FF"/>
                </a:solidFill>
              </a:rPr>
              <a:t>Allow only selected internal users to telnet outside.</a:t>
            </a:r>
          </a:p>
        </p:txBody>
      </p:sp>
      <p:grpSp>
        <p:nvGrpSpPr>
          <p:cNvPr id="28675" name="Group 3"/>
          <p:cNvGrpSpPr>
            <a:grpSpLocks/>
          </p:cNvGrpSpPr>
          <p:nvPr/>
        </p:nvGrpSpPr>
        <p:grpSpPr bwMode="auto">
          <a:xfrm>
            <a:off x="4829175" y="722313"/>
            <a:ext cx="3908425" cy="3006725"/>
            <a:chOff x="3042" y="455"/>
            <a:chExt cx="2462" cy="1894"/>
          </a:xfrm>
        </p:grpSpPr>
        <p:sp>
          <p:nvSpPr>
            <p:cNvPr id="28680" name="Freeform 4"/>
            <p:cNvSpPr>
              <a:spLocks noChangeArrowheads="1"/>
            </p:cNvSpPr>
            <p:nvPr/>
          </p:nvSpPr>
          <p:spPr bwMode="auto">
            <a:xfrm>
              <a:off x="3026" y="961"/>
              <a:ext cx="1887" cy="1425"/>
            </a:xfrm>
            <a:custGeom>
              <a:avLst/>
              <a:gdLst>
                <a:gd name="T0" fmla="*/ 0 w 8319"/>
                <a:gd name="T1" fmla="*/ 0 h 6282"/>
                <a:gd name="T2" fmla="*/ 0 w 8319"/>
                <a:gd name="T3" fmla="*/ 0 h 6282"/>
                <a:gd name="T4" fmla="*/ 0 w 8319"/>
                <a:gd name="T5" fmla="*/ 0 h 6282"/>
                <a:gd name="T6" fmla="*/ 0 w 8319"/>
                <a:gd name="T7" fmla="*/ 0 h 6282"/>
                <a:gd name="T8" fmla="*/ 0 w 8319"/>
                <a:gd name="T9" fmla="*/ 0 h 6282"/>
                <a:gd name="T10" fmla="*/ 0 w 8319"/>
                <a:gd name="T11" fmla="*/ 0 h 6282"/>
                <a:gd name="T12" fmla="*/ 0 w 8319"/>
                <a:gd name="T13" fmla="*/ 0 h 6282"/>
                <a:gd name="T14" fmla="*/ 0 w 8319"/>
                <a:gd name="T15" fmla="*/ 0 h 6282"/>
                <a:gd name="T16" fmla="*/ 0 w 8319"/>
                <a:gd name="T17" fmla="*/ 0 h 6282"/>
                <a:gd name="T18" fmla="*/ 0 w 8319"/>
                <a:gd name="T19" fmla="*/ 0 h 6282"/>
                <a:gd name="T20" fmla="*/ 0 w 8319"/>
                <a:gd name="T21" fmla="*/ 0 h 6282"/>
                <a:gd name="T22" fmla="*/ 0 w 8319"/>
                <a:gd name="T23" fmla="*/ 0 h 62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319"/>
                <a:gd name="T37" fmla="*/ 0 h 6282"/>
                <a:gd name="T38" fmla="*/ 8319 w 8319"/>
                <a:gd name="T39" fmla="*/ 6282 h 62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319" h="6282">
                  <a:moveTo>
                    <a:pt x="104" y="2463"/>
                  </a:moveTo>
                  <a:cubicBezTo>
                    <a:pt x="54" y="1840"/>
                    <a:pt x="0" y="573"/>
                    <a:pt x="408" y="286"/>
                  </a:cubicBezTo>
                  <a:cubicBezTo>
                    <a:pt x="817" y="0"/>
                    <a:pt x="1842" y="725"/>
                    <a:pt x="2559" y="740"/>
                  </a:cubicBezTo>
                  <a:cubicBezTo>
                    <a:pt x="3276" y="755"/>
                    <a:pt x="3837" y="245"/>
                    <a:pt x="4710" y="377"/>
                  </a:cubicBezTo>
                  <a:cubicBezTo>
                    <a:pt x="5583" y="509"/>
                    <a:pt x="7273" y="876"/>
                    <a:pt x="7796" y="1534"/>
                  </a:cubicBezTo>
                  <a:cubicBezTo>
                    <a:pt x="8318" y="2191"/>
                    <a:pt x="8115" y="3570"/>
                    <a:pt x="7842" y="4323"/>
                  </a:cubicBezTo>
                  <a:cubicBezTo>
                    <a:pt x="7569" y="5075"/>
                    <a:pt x="6938" y="5811"/>
                    <a:pt x="6159" y="6046"/>
                  </a:cubicBezTo>
                  <a:cubicBezTo>
                    <a:pt x="5380" y="6281"/>
                    <a:pt x="3868" y="5937"/>
                    <a:pt x="3167" y="5729"/>
                  </a:cubicBezTo>
                  <a:cubicBezTo>
                    <a:pt x="2465" y="5521"/>
                    <a:pt x="2360" y="5082"/>
                    <a:pt x="1951" y="4799"/>
                  </a:cubicBezTo>
                  <a:cubicBezTo>
                    <a:pt x="1541" y="4516"/>
                    <a:pt x="1020" y="4417"/>
                    <a:pt x="712" y="4028"/>
                  </a:cubicBezTo>
                  <a:cubicBezTo>
                    <a:pt x="404" y="3638"/>
                    <a:pt x="96" y="3095"/>
                    <a:pt x="104" y="2463"/>
                  </a:cubicBez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pic>
          <p:nvPicPr>
            <p:cNvPr id="2868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9" y="1056"/>
              <a:ext cx="2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2" name="Line 6"/>
            <p:cNvSpPr>
              <a:spLocks noChangeShapeType="1"/>
            </p:cNvSpPr>
            <p:nvPr/>
          </p:nvSpPr>
          <p:spPr bwMode="auto">
            <a:xfrm flipV="1">
              <a:off x="3356" y="1213"/>
              <a:ext cx="46" cy="7"/>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pic>
          <p:nvPicPr>
            <p:cNvPr id="2868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9" y="1438"/>
              <a:ext cx="2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4" name="Line 8"/>
            <p:cNvSpPr>
              <a:spLocks noChangeShapeType="1"/>
            </p:cNvSpPr>
            <p:nvPr/>
          </p:nvSpPr>
          <p:spPr bwMode="auto">
            <a:xfrm flipV="1">
              <a:off x="3356" y="1598"/>
              <a:ext cx="46" cy="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685" name="Line 9"/>
            <p:cNvSpPr>
              <a:spLocks noChangeShapeType="1"/>
            </p:cNvSpPr>
            <p:nvPr/>
          </p:nvSpPr>
          <p:spPr bwMode="auto">
            <a:xfrm>
              <a:off x="3399" y="1213"/>
              <a:ext cx="1" cy="385"/>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pic>
          <p:nvPicPr>
            <p:cNvPr id="28686"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9" y="1704"/>
              <a:ext cx="26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7"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 y="1697"/>
              <a:ext cx="2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8" name="Line 12"/>
            <p:cNvSpPr>
              <a:spLocks noChangeShapeType="1"/>
            </p:cNvSpPr>
            <p:nvPr/>
          </p:nvSpPr>
          <p:spPr bwMode="auto">
            <a:xfrm flipV="1">
              <a:off x="3810" y="1668"/>
              <a:ext cx="1" cy="41"/>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689" name="Line 13"/>
            <p:cNvSpPr>
              <a:spLocks noChangeShapeType="1"/>
            </p:cNvSpPr>
            <p:nvPr/>
          </p:nvSpPr>
          <p:spPr bwMode="auto">
            <a:xfrm flipV="1">
              <a:off x="3415" y="1661"/>
              <a:ext cx="1" cy="4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690" name="Line 14"/>
            <p:cNvSpPr>
              <a:spLocks noChangeShapeType="1"/>
            </p:cNvSpPr>
            <p:nvPr/>
          </p:nvSpPr>
          <p:spPr bwMode="auto">
            <a:xfrm flipH="1">
              <a:off x="3414" y="1666"/>
              <a:ext cx="4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691" name="Line 15"/>
            <p:cNvSpPr>
              <a:spLocks noChangeShapeType="1"/>
            </p:cNvSpPr>
            <p:nvPr/>
          </p:nvSpPr>
          <p:spPr bwMode="auto">
            <a:xfrm flipV="1">
              <a:off x="3403" y="1425"/>
              <a:ext cx="59" cy="4"/>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692" name="Line 16"/>
            <p:cNvSpPr>
              <a:spLocks noChangeShapeType="1"/>
            </p:cNvSpPr>
            <p:nvPr/>
          </p:nvSpPr>
          <p:spPr bwMode="auto">
            <a:xfrm>
              <a:off x="3704" y="1508"/>
              <a:ext cx="273" cy="195"/>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693" name="Line 17"/>
            <p:cNvSpPr>
              <a:spLocks noChangeShapeType="1"/>
            </p:cNvSpPr>
            <p:nvPr/>
          </p:nvSpPr>
          <p:spPr bwMode="auto">
            <a:xfrm flipH="1">
              <a:off x="4287" y="1453"/>
              <a:ext cx="179" cy="2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694" name="Line 18"/>
            <p:cNvSpPr>
              <a:spLocks noChangeShapeType="1"/>
            </p:cNvSpPr>
            <p:nvPr/>
          </p:nvSpPr>
          <p:spPr bwMode="auto">
            <a:xfrm>
              <a:off x="4151" y="1768"/>
              <a:ext cx="1" cy="147"/>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nvGrpSpPr>
            <p:cNvPr id="28695" name="Group 19"/>
            <p:cNvGrpSpPr>
              <a:grpSpLocks/>
            </p:cNvGrpSpPr>
            <p:nvPr/>
          </p:nvGrpSpPr>
          <p:grpSpPr bwMode="auto">
            <a:xfrm>
              <a:off x="4058" y="949"/>
              <a:ext cx="192" cy="366"/>
              <a:chOff x="4058" y="949"/>
              <a:chExt cx="192" cy="366"/>
            </a:xfrm>
          </p:grpSpPr>
          <p:sp>
            <p:nvSpPr>
              <p:cNvPr id="28779" name="Freeform 20"/>
              <p:cNvSpPr>
                <a:spLocks noChangeArrowheads="1"/>
              </p:cNvSpPr>
              <p:nvPr/>
            </p:nvSpPr>
            <p:spPr bwMode="auto">
              <a:xfrm>
                <a:off x="4058" y="1231"/>
                <a:ext cx="193" cy="85"/>
              </a:xfrm>
              <a:custGeom>
                <a:avLst/>
                <a:gdLst>
                  <a:gd name="T0" fmla="*/ 0 w 849"/>
                  <a:gd name="T1" fmla="*/ 0 h 375"/>
                  <a:gd name="T2" fmla="*/ 0 w 849"/>
                  <a:gd name="T3" fmla="*/ 0 h 375"/>
                  <a:gd name="T4" fmla="*/ 0 w 849"/>
                  <a:gd name="T5" fmla="*/ 0 h 375"/>
                  <a:gd name="T6" fmla="*/ 0 w 849"/>
                  <a:gd name="T7" fmla="*/ 0 h 375"/>
                  <a:gd name="T8" fmla="*/ 0 w 849"/>
                  <a:gd name="T9" fmla="*/ 0 h 375"/>
                  <a:gd name="T10" fmla="*/ 0 60000 65536"/>
                  <a:gd name="T11" fmla="*/ 0 60000 65536"/>
                  <a:gd name="T12" fmla="*/ 0 60000 65536"/>
                  <a:gd name="T13" fmla="*/ 0 60000 65536"/>
                  <a:gd name="T14" fmla="*/ 0 60000 65536"/>
                  <a:gd name="T15" fmla="*/ 0 w 849"/>
                  <a:gd name="T16" fmla="*/ 0 h 375"/>
                  <a:gd name="T17" fmla="*/ 849 w 849"/>
                  <a:gd name="T18" fmla="*/ 375 h 375"/>
                </a:gdLst>
                <a:ahLst/>
                <a:cxnLst>
                  <a:cxn ang="T10">
                    <a:pos x="T0" y="T1"/>
                  </a:cxn>
                  <a:cxn ang="T11">
                    <a:pos x="T2" y="T3"/>
                  </a:cxn>
                  <a:cxn ang="T12">
                    <a:pos x="T4" y="T5"/>
                  </a:cxn>
                  <a:cxn ang="T13">
                    <a:pos x="T6" y="T7"/>
                  </a:cxn>
                  <a:cxn ang="T14">
                    <a:pos x="T8" y="T9"/>
                  </a:cxn>
                </a:cxnLst>
                <a:rect l="T15" t="T16" r="T17" b="T18"/>
                <a:pathLst>
                  <a:path w="849" h="375">
                    <a:moveTo>
                      <a:pt x="327" y="0"/>
                    </a:moveTo>
                    <a:lnTo>
                      <a:pt x="848" y="0"/>
                    </a:lnTo>
                    <a:lnTo>
                      <a:pt x="521" y="374"/>
                    </a:lnTo>
                    <a:lnTo>
                      <a:pt x="0" y="374"/>
                    </a:lnTo>
                    <a:lnTo>
                      <a:pt x="327" y="0"/>
                    </a:lnTo>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28780" name="AutoShape 21"/>
              <p:cNvSpPr>
                <a:spLocks noChangeArrowheads="1"/>
              </p:cNvSpPr>
              <p:nvPr/>
            </p:nvSpPr>
            <p:spPr bwMode="auto">
              <a:xfrm>
                <a:off x="4155" y="952"/>
                <a:ext cx="89" cy="282"/>
              </a:xfrm>
              <a:prstGeom prst="roundRect">
                <a:avLst>
                  <a:gd name="adj" fmla="val 1134"/>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64619" name="AutoShape 22"/>
              <p:cNvSpPr>
                <a:spLocks noChangeArrowheads="1"/>
              </p:cNvSpPr>
              <p:nvPr/>
            </p:nvSpPr>
            <p:spPr bwMode="auto">
              <a:xfrm>
                <a:off x="4059" y="1031"/>
                <a:ext cx="122" cy="282"/>
              </a:xfrm>
              <a:prstGeom prst="roundRect">
                <a:avLst>
                  <a:gd name="adj" fmla="val 819"/>
                </a:avLst>
              </a:prstGeom>
              <a:solidFill>
                <a:srgbClr val="33CCCC"/>
              </a:solidFill>
              <a:ln w="9360">
                <a:solidFill>
                  <a:srgbClr val="000000"/>
                </a:solidFill>
                <a:round/>
                <a:headEnd/>
                <a:tailEnd/>
              </a:ln>
              <a:effectLst>
                <a:glow rad="101600">
                  <a:srgbClr val="FF0000">
                    <a:alpha val="40000"/>
                  </a:srgbClr>
                </a:glow>
              </a:effec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defRPr/>
                </a:pPr>
                <a:endParaRPr lang="en-US" altLang="en-US" sz="2400" smtClean="0">
                  <a:solidFill>
                    <a:srgbClr val="FFFFFF"/>
                  </a:solidFill>
                  <a:latin typeface="Times New Roman" pitchFamily="18" charset="0"/>
                </a:endParaRPr>
              </a:p>
            </p:txBody>
          </p:sp>
          <p:sp>
            <p:nvSpPr>
              <p:cNvPr id="28784" name="Freeform 23"/>
              <p:cNvSpPr>
                <a:spLocks noChangeArrowheads="1"/>
              </p:cNvSpPr>
              <p:nvPr/>
            </p:nvSpPr>
            <p:spPr bwMode="auto">
              <a:xfrm>
                <a:off x="4058" y="949"/>
                <a:ext cx="193" cy="85"/>
              </a:xfrm>
              <a:custGeom>
                <a:avLst/>
                <a:gdLst>
                  <a:gd name="T0" fmla="*/ 0 w 849"/>
                  <a:gd name="T1" fmla="*/ 0 h 376"/>
                  <a:gd name="T2" fmla="*/ 0 w 849"/>
                  <a:gd name="T3" fmla="*/ 0 h 376"/>
                  <a:gd name="T4" fmla="*/ 0 w 849"/>
                  <a:gd name="T5" fmla="*/ 0 h 376"/>
                  <a:gd name="T6" fmla="*/ 0 w 849"/>
                  <a:gd name="T7" fmla="*/ 0 h 376"/>
                  <a:gd name="T8" fmla="*/ 0 w 849"/>
                  <a:gd name="T9" fmla="*/ 0 h 376"/>
                  <a:gd name="T10" fmla="*/ 0 60000 65536"/>
                  <a:gd name="T11" fmla="*/ 0 60000 65536"/>
                  <a:gd name="T12" fmla="*/ 0 60000 65536"/>
                  <a:gd name="T13" fmla="*/ 0 60000 65536"/>
                  <a:gd name="T14" fmla="*/ 0 60000 65536"/>
                  <a:gd name="T15" fmla="*/ 0 w 849"/>
                  <a:gd name="T16" fmla="*/ 0 h 376"/>
                  <a:gd name="T17" fmla="*/ 849 w 849"/>
                  <a:gd name="T18" fmla="*/ 376 h 376"/>
                </a:gdLst>
                <a:ahLst/>
                <a:cxnLst>
                  <a:cxn ang="T10">
                    <a:pos x="T0" y="T1"/>
                  </a:cxn>
                  <a:cxn ang="T11">
                    <a:pos x="T2" y="T3"/>
                  </a:cxn>
                  <a:cxn ang="T12">
                    <a:pos x="T4" y="T5"/>
                  </a:cxn>
                  <a:cxn ang="T13">
                    <a:pos x="T6" y="T7"/>
                  </a:cxn>
                  <a:cxn ang="T14">
                    <a:pos x="T8" y="T9"/>
                  </a:cxn>
                </a:cxnLst>
                <a:rect l="T15" t="T16" r="T17" b="T18"/>
                <a:pathLst>
                  <a:path w="849" h="376">
                    <a:moveTo>
                      <a:pt x="327" y="0"/>
                    </a:moveTo>
                    <a:lnTo>
                      <a:pt x="848" y="0"/>
                    </a:lnTo>
                    <a:lnTo>
                      <a:pt x="521" y="375"/>
                    </a:lnTo>
                    <a:lnTo>
                      <a:pt x="0" y="375"/>
                    </a:lnTo>
                    <a:lnTo>
                      <a:pt x="327" y="0"/>
                    </a:lnTo>
                  </a:path>
                </a:pathLst>
              </a:custGeom>
              <a:solidFill>
                <a:srgbClr val="33CCCC"/>
              </a:solidFill>
              <a:ln w="9360">
                <a:solidFill>
                  <a:srgbClr val="000000"/>
                </a:solidFill>
                <a:round/>
                <a:headEnd/>
                <a:tailEnd/>
              </a:ln>
            </p:spPr>
            <p:txBody>
              <a:bodyPr wrap="none" anchor="ctr"/>
              <a:lstStyle/>
              <a:p>
                <a:endParaRPr lang="en-NZ"/>
              </a:p>
            </p:txBody>
          </p:sp>
          <p:sp>
            <p:nvSpPr>
              <p:cNvPr id="64621" name="Line 24"/>
              <p:cNvSpPr>
                <a:spLocks noChangeShapeType="1"/>
              </p:cNvSpPr>
              <p:nvPr/>
            </p:nvSpPr>
            <p:spPr bwMode="auto">
              <a:xfrm>
                <a:off x="4250" y="955"/>
                <a:ext cx="1" cy="276"/>
              </a:xfrm>
              <a:prstGeom prst="line">
                <a:avLst/>
              </a:prstGeom>
              <a:noFill/>
              <a:ln w="9360">
                <a:solidFill>
                  <a:srgbClr val="000000"/>
                </a:solidFill>
                <a:round/>
                <a:headEnd/>
                <a:tailEnd/>
              </a:ln>
              <a:effectLst>
                <a:glow rad="101600">
                  <a:srgbClr val="FF0000">
                    <a:alpha val="60000"/>
                  </a:srgbClr>
                </a:glow>
              </a:effectLst>
              <a:extLst>
                <a:ext uri="{909E8E84-426E-40DD-AFC4-6F175D3DCCD1}">
                  <a14:hiddenFill xmlns:a14="http://schemas.microsoft.com/office/drawing/2010/main">
                    <a:noFill/>
                  </a14:hiddenFill>
                </a:ext>
              </a:extLst>
            </p:spPr>
            <p:txBody>
              <a:bodyPr/>
              <a:lstStyle/>
              <a:p>
                <a:pPr>
                  <a:defRPr/>
                </a:pPr>
                <a:endParaRPr lang="en-NZ">
                  <a:solidFill>
                    <a:srgbClr val="FFFFFF"/>
                  </a:solidFill>
                </a:endParaRPr>
              </a:p>
            </p:txBody>
          </p:sp>
          <p:sp>
            <p:nvSpPr>
              <p:cNvPr id="28788" name="Line 25"/>
              <p:cNvSpPr>
                <a:spLocks noChangeShapeType="1"/>
              </p:cNvSpPr>
              <p:nvPr/>
            </p:nvSpPr>
            <p:spPr bwMode="auto">
              <a:xfrm flipH="1">
                <a:off x="4180" y="1231"/>
                <a:ext cx="71" cy="8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89" name="AutoShape 26"/>
              <p:cNvSpPr>
                <a:spLocks noChangeArrowheads="1"/>
              </p:cNvSpPr>
              <p:nvPr/>
            </p:nvSpPr>
            <p:spPr bwMode="auto">
              <a:xfrm>
                <a:off x="4074" y="1069"/>
                <a:ext cx="81" cy="162"/>
              </a:xfrm>
              <a:prstGeom prst="roundRect">
                <a:avLst>
                  <a:gd name="adj" fmla="val 1250"/>
                </a:avLst>
              </a:prstGeom>
              <a:solidFill>
                <a:srgbClr val="3333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90" name="AutoShape 27"/>
              <p:cNvSpPr>
                <a:spLocks noChangeArrowheads="1"/>
              </p:cNvSpPr>
              <p:nvPr/>
            </p:nvSpPr>
            <p:spPr bwMode="auto">
              <a:xfrm>
                <a:off x="4086" y="1117"/>
                <a:ext cx="61" cy="58"/>
              </a:xfrm>
              <a:prstGeom prst="roundRect">
                <a:avLst>
                  <a:gd name="adj" fmla="val 1722"/>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grpSp>
          <p:nvGrpSpPr>
            <p:cNvPr id="28696" name="Group 28"/>
            <p:cNvGrpSpPr>
              <a:grpSpLocks/>
            </p:cNvGrpSpPr>
            <p:nvPr/>
          </p:nvGrpSpPr>
          <p:grpSpPr bwMode="auto">
            <a:xfrm>
              <a:off x="4648" y="1677"/>
              <a:ext cx="131" cy="262"/>
              <a:chOff x="4648" y="1677"/>
              <a:chExt cx="131" cy="262"/>
            </a:xfrm>
          </p:grpSpPr>
          <p:sp>
            <p:nvSpPr>
              <p:cNvPr id="28771" name="Freeform 29"/>
              <p:cNvSpPr>
                <a:spLocks noChangeArrowheads="1"/>
              </p:cNvSpPr>
              <p:nvPr/>
            </p:nvSpPr>
            <p:spPr bwMode="auto">
              <a:xfrm>
                <a:off x="4648" y="1879"/>
                <a:ext cx="132" cy="61"/>
              </a:xfrm>
              <a:custGeom>
                <a:avLst/>
                <a:gdLst>
                  <a:gd name="T0" fmla="*/ 0 w 582"/>
                  <a:gd name="T1" fmla="*/ 0 h 270"/>
                  <a:gd name="T2" fmla="*/ 0 w 582"/>
                  <a:gd name="T3" fmla="*/ 0 h 270"/>
                  <a:gd name="T4" fmla="*/ 0 w 582"/>
                  <a:gd name="T5" fmla="*/ 0 h 270"/>
                  <a:gd name="T6" fmla="*/ 0 w 582"/>
                  <a:gd name="T7" fmla="*/ 0 h 270"/>
                  <a:gd name="T8" fmla="*/ 0 w 582"/>
                  <a:gd name="T9" fmla="*/ 0 h 270"/>
                  <a:gd name="T10" fmla="*/ 0 60000 65536"/>
                  <a:gd name="T11" fmla="*/ 0 60000 65536"/>
                  <a:gd name="T12" fmla="*/ 0 60000 65536"/>
                  <a:gd name="T13" fmla="*/ 0 60000 65536"/>
                  <a:gd name="T14" fmla="*/ 0 60000 65536"/>
                  <a:gd name="T15" fmla="*/ 0 w 582"/>
                  <a:gd name="T16" fmla="*/ 0 h 270"/>
                  <a:gd name="T17" fmla="*/ 582 w 582"/>
                  <a:gd name="T18" fmla="*/ 270 h 270"/>
                </a:gdLst>
                <a:ahLst/>
                <a:cxnLst>
                  <a:cxn ang="T10">
                    <a:pos x="T0" y="T1"/>
                  </a:cxn>
                  <a:cxn ang="T11">
                    <a:pos x="T2" y="T3"/>
                  </a:cxn>
                  <a:cxn ang="T12">
                    <a:pos x="T4" y="T5"/>
                  </a:cxn>
                  <a:cxn ang="T13">
                    <a:pos x="T6" y="T7"/>
                  </a:cxn>
                  <a:cxn ang="T14">
                    <a:pos x="T8" y="T9"/>
                  </a:cxn>
                </a:cxnLst>
                <a:rect l="T15" t="T16" r="T17" b="T18"/>
                <a:pathLst>
                  <a:path w="582" h="270">
                    <a:moveTo>
                      <a:pt x="224" y="0"/>
                    </a:moveTo>
                    <a:lnTo>
                      <a:pt x="581" y="0"/>
                    </a:lnTo>
                    <a:lnTo>
                      <a:pt x="357" y="269"/>
                    </a:lnTo>
                    <a:lnTo>
                      <a:pt x="0" y="269"/>
                    </a:lnTo>
                    <a:lnTo>
                      <a:pt x="224" y="0"/>
                    </a:lnTo>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28772" name="AutoShape 30"/>
              <p:cNvSpPr>
                <a:spLocks noChangeArrowheads="1"/>
              </p:cNvSpPr>
              <p:nvPr/>
            </p:nvSpPr>
            <p:spPr bwMode="auto">
              <a:xfrm>
                <a:off x="4715" y="1679"/>
                <a:ext cx="61" cy="202"/>
              </a:xfrm>
              <a:prstGeom prst="roundRect">
                <a:avLst>
                  <a:gd name="adj" fmla="val 1667"/>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73" name="AutoShape 31"/>
              <p:cNvSpPr>
                <a:spLocks noChangeArrowheads="1"/>
              </p:cNvSpPr>
              <p:nvPr/>
            </p:nvSpPr>
            <p:spPr bwMode="auto">
              <a:xfrm>
                <a:off x="4648" y="1736"/>
                <a:ext cx="84" cy="203"/>
              </a:xfrm>
              <a:prstGeom prst="roundRect">
                <a:avLst>
                  <a:gd name="adj" fmla="val 1190"/>
                </a:avLst>
              </a:prstGeom>
              <a:solidFill>
                <a:srgbClr val="33CC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74" name="Freeform 32"/>
              <p:cNvSpPr>
                <a:spLocks noChangeArrowheads="1"/>
              </p:cNvSpPr>
              <p:nvPr/>
            </p:nvSpPr>
            <p:spPr bwMode="auto">
              <a:xfrm>
                <a:off x="4648" y="1677"/>
                <a:ext cx="132" cy="61"/>
              </a:xfrm>
              <a:custGeom>
                <a:avLst/>
                <a:gdLst>
                  <a:gd name="T0" fmla="*/ 0 w 582"/>
                  <a:gd name="T1" fmla="*/ 0 h 270"/>
                  <a:gd name="T2" fmla="*/ 0 w 582"/>
                  <a:gd name="T3" fmla="*/ 0 h 270"/>
                  <a:gd name="T4" fmla="*/ 0 w 582"/>
                  <a:gd name="T5" fmla="*/ 0 h 270"/>
                  <a:gd name="T6" fmla="*/ 0 w 582"/>
                  <a:gd name="T7" fmla="*/ 0 h 270"/>
                  <a:gd name="T8" fmla="*/ 0 w 582"/>
                  <a:gd name="T9" fmla="*/ 0 h 270"/>
                  <a:gd name="T10" fmla="*/ 0 60000 65536"/>
                  <a:gd name="T11" fmla="*/ 0 60000 65536"/>
                  <a:gd name="T12" fmla="*/ 0 60000 65536"/>
                  <a:gd name="T13" fmla="*/ 0 60000 65536"/>
                  <a:gd name="T14" fmla="*/ 0 60000 65536"/>
                  <a:gd name="T15" fmla="*/ 0 w 582"/>
                  <a:gd name="T16" fmla="*/ 0 h 270"/>
                  <a:gd name="T17" fmla="*/ 582 w 582"/>
                  <a:gd name="T18" fmla="*/ 270 h 270"/>
                </a:gdLst>
                <a:ahLst/>
                <a:cxnLst>
                  <a:cxn ang="T10">
                    <a:pos x="T0" y="T1"/>
                  </a:cxn>
                  <a:cxn ang="T11">
                    <a:pos x="T2" y="T3"/>
                  </a:cxn>
                  <a:cxn ang="T12">
                    <a:pos x="T4" y="T5"/>
                  </a:cxn>
                  <a:cxn ang="T13">
                    <a:pos x="T6" y="T7"/>
                  </a:cxn>
                  <a:cxn ang="T14">
                    <a:pos x="T8" y="T9"/>
                  </a:cxn>
                </a:cxnLst>
                <a:rect l="T15" t="T16" r="T17" b="T18"/>
                <a:pathLst>
                  <a:path w="582" h="270">
                    <a:moveTo>
                      <a:pt x="224" y="0"/>
                    </a:moveTo>
                    <a:lnTo>
                      <a:pt x="581" y="0"/>
                    </a:lnTo>
                    <a:lnTo>
                      <a:pt x="357" y="269"/>
                    </a:lnTo>
                    <a:lnTo>
                      <a:pt x="0" y="269"/>
                    </a:lnTo>
                    <a:lnTo>
                      <a:pt x="224" y="0"/>
                    </a:lnTo>
                  </a:path>
                </a:pathLst>
              </a:custGeom>
              <a:solidFill>
                <a:srgbClr val="33CCCC"/>
              </a:solidFill>
              <a:ln w="9360">
                <a:solidFill>
                  <a:srgbClr val="000000"/>
                </a:solidFill>
                <a:round/>
                <a:headEnd/>
                <a:tailEnd/>
              </a:ln>
            </p:spPr>
            <p:txBody>
              <a:bodyPr wrap="none" anchor="ctr"/>
              <a:lstStyle/>
              <a:p>
                <a:endParaRPr lang="en-NZ"/>
              </a:p>
            </p:txBody>
          </p:sp>
          <p:sp>
            <p:nvSpPr>
              <p:cNvPr id="28775" name="Line 33"/>
              <p:cNvSpPr>
                <a:spLocks noChangeShapeType="1"/>
              </p:cNvSpPr>
              <p:nvPr/>
            </p:nvSpPr>
            <p:spPr bwMode="auto">
              <a:xfrm>
                <a:off x="4779" y="1682"/>
                <a:ext cx="1" cy="19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76" name="Line 34"/>
              <p:cNvSpPr>
                <a:spLocks noChangeShapeType="1"/>
              </p:cNvSpPr>
              <p:nvPr/>
            </p:nvSpPr>
            <p:spPr bwMode="auto">
              <a:xfrm flipH="1">
                <a:off x="4731" y="1879"/>
                <a:ext cx="49" cy="59"/>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77" name="AutoShape 35"/>
              <p:cNvSpPr>
                <a:spLocks noChangeArrowheads="1"/>
              </p:cNvSpPr>
              <p:nvPr/>
            </p:nvSpPr>
            <p:spPr bwMode="auto">
              <a:xfrm>
                <a:off x="4659" y="1763"/>
                <a:ext cx="56" cy="117"/>
              </a:xfrm>
              <a:prstGeom prst="roundRect">
                <a:avLst>
                  <a:gd name="adj" fmla="val 1782"/>
                </a:avLst>
              </a:prstGeom>
              <a:solidFill>
                <a:srgbClr val="3333CC"/>
              </a:solidFill>
              <a:ln w="936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78" name="AutoShape 36"/>
              <p:cNvSpPr>
                <a:spLocks noChangeArrowheads="1"/>
              </p:cNvSpPr>
              <p:nvPr/>
            </p:nvSpPr>
            <p:spPr bwMode="auto">
              <a:xfrm>
                <a:off x="4667" y="1798"/>
                <a:ext cx="42" cy="41"/>
              </a:xfrm>
              <a:prstGeom prst="roundRect">
                <a:avLst>
                  <a:gd name="adj" fmla="val 25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sp>
          <p:nvSpPr>
            <p:cNvPr id="28697" name="Line 37"/>
            <p:cNvSpPr>
              <a:spLocks noChangeShapeType="1"/>
            </p:cNvSpPr>
            <p:nvPr/>
          </p:nvSpPr>
          <p:spPr bwMode="auto">
            <a:xfrm flipV="1">
              <a:off x="4296" y="1263"/>
              <a:ext cx="1" cy="147"/>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698" name="Line 38"/>
            <p:cNvSpPr>
              <a:spLocks noChangeShapeType="1"/>
            </p:cNvSpPr>
            <p:nvPr/>
          </p:nvSpPr>
          <p:spPr bwMode="auto">
            <a:xfrm flipV="1">
              <a:off x="4198" y="1288"/>
              <a:ext cx="102" cy="6"/>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699" name="Line 39"/>
            <p:cNvSpPr>
              <a:spLocks noChangeShapeType="1"/>
            </p:cNvSpPr>
            <p:nvPr/>
          </p:nvSpPr>
          <p:spPr bwMode="auto">
            <a:xfrm>
              <a:off x="4305" y="1375"/>
              <a:ext cx="56"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00" name="Line 40"/>
            <p:cNvSpPr>
              <a:spLocks noChangeShapeType="1"/>
            </p:cNvSpPr>
            <p:nvPr/>
          </p:nvSpPr>
          <p:spPr bwMode="auto">
            <a:xfrm flipH="1">
              <a:off x="4532" y="1076"/>
              <a:ext cx="171" cy="23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nvGrpSpPr>
            <p:cNvPr id="28701" name="Group 41"/>
            <p:cNvGrpSpPr>
              <a:grpSpLocks/>
            </p:cNvGrpSpPr>
            <p:nvPr/>
          </p:nvGrpSpPr>
          <p:grpSpPr bwMode="auto">
            <a:xfrm>
              <a:off x="4569" y="924"/>
              <a:ext cx="318" cy="149"/>
              <a:chOff x="4569" y="924"/>
              <a:chExt cx="318" cy="149"/>
            </a:xfrm>
          </p:grpSpPr>
          <p:sp>
            <p:nvSpPr>
              <p:cNvPr id="28758" name="Oval 42"/>
              <p:cNvSpPr>
                <a:spLocks noChangeArrowheads="1"/>
              </p:cNvSpPr>
              <p:nvPr/>
            </p:nvSpPr>
            <p:spPr bwMode="auto">
              <a:xfrm>
                <a:off x="4571" y="991"/>
                <a:ext cx="316" cy="83"/>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59" name="Line 43"/>
              <p:cNvSpPr>
                <a:spLocks noChangeShapeType="1"/>
              </p:cNvSpPr>
              <p:nvPr/>
            </p:nvSpPr>
            <p:spPr bwMode="auto">
              <a:xfrm>
                <a:off x="4571" y="984"/>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60" name="Line 44"/>
              <p:cNvSpPr>
                <a:spLocks noChangeShapeType="1"/>
              </p:cNvSpPr>
              <p:nvPr/>
            </p:nvSpPr>
            <p:spPr bwMode="auto">
              <a:xfrm>
                <a:off x="4887" y="984"/>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61" name="AutoShape 45"/>
              <p:cNvSpPr>
                <a:spLocks noChangeArrowheads="1"/>
              </p:cNvSpPr>
              <p:nvPr/>
            </p:nvSpPr>
            <p:spPr bwMode="auto">
              <a:xfrm>
                <a:off x="4571" y="984"/>
                <a:ext cx="313"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62" name="Oval 46"/>
              <p:cNvSpPr>
                <a:spLocks noChangeArrowheads="1"/>
              </p:cNvSpPr>
              <p:nvPr/>
            </p:nvSpPr>
            <p:spPr bwMode="auto">
              <a:xfrm>
                <a:off x="4569" y="925"/>
                <a:ext cx="316" cy="97"/>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28763" name="Group 47"/>
              <p:cNvGrpSpPr>
                <a:grpSpLocks/>
              </p:cNvGrpSpPr>
              <p:nvPr/>
            </p:nvGrpSpPr>
            <p:grpSpPr bwMode="auto">
              <a:xfrm>
                <a:off x="4645" y="946"/>
                <a:ext cx="155" cy="56"/>
                <a:chOff x="4645" y="946"/>
                <a:chExt cx="155" cy="56"/>
              </a:xfrm>
            </p:grpSpPr>
            <p:sp>
              <p:nvSpPr>
                <p:cNvPr id="28768" name="Line 48"/>
                <p:cNvSpPr>
                  <a:spLocks noChangeShapeType="1"/>
                </p:cNvSpPr>
                <p:nvPr/>
              </p:nvSpPr>
              <p:spPr bwMode="auto">
                <a:xfrm flipV="1">
                  <a:off x="4645" y="945"/>
                  <a:ext cx="56"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69" name="Line 49"/>
                <p:cNvSpPr>
                  <a:spLocks noChangeShapeType="1"/>
                </p:cNvSpPr>
                <p:nvPr/>
              </p:nvSpPr>
              <p:spPr bwMode="auto">
                <a:xfrm>
                  <a:off x="4752" y="1002"/>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70" name="Line 50"/>
                <p:cNvSpPr>
                  <a:spLocks noChangeShapeType="1"/>
                </p:cNvSpPr>
                <p:nvPr/>
              </p:nvSpPr>
              <p:spPr bwMode="auto">
                <a:xfrm>
                  <a:off x="4696" y="947"/>
                  <a:ext cx="58" cy="55"/>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28764" name="Group 51"/>
              <p:cNvGrpSpPr>
                <a:grpSpLocks/>
              </p:cNvGrpSpPr>
              <p:nvPr/>
            </p:nvGrpSpPr>
            <p:grpSpPr bwMode="auto">
              <a:xfrm>
                <a:off x="4645" y="945"/>
                <a:ext cx="155" cy="56"/>
                <a:chOff x="4645" y="945"/>
                <a:chExt cx="155" cy="56"/>
              </a:xfrm>
            </p:grpSpPr>
            <p:sp>
              <p:nvSpPr>
                <p:cNvPr id="28765" name="Line 52"/>
                <p:cNvSpPr>
                  <a:spLocks noChangeShapeType="1"/>
                </p:cNvSpPr>
                <p:nvPr/>
              </p:nvSpPr>
              <p:spPr bwMode="auto">
                <a:xfrm>
                  <a:off x="4645" y="1000"/>
                  <a:ext cx="56"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66" name="Line 53"/>
                <p:cNvSpPr>
                  <a:spLocks noChangeShapeType="1"/>
                </p:cNvSpPr>
                <p:nvPr/>
              </p:nvSpPr>
              <p:spPr bwMode="auto">
                <a:xfrm>
                  <a:off x="4752" y="945"/>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67" name="Line 54"/>
                <p:cNvSpPr>
                  <a:spLocks noChangeShapeType="1"/>
                </p:cNvSpPr>
                <p:nvPr/>
              </p:nvSpPr>
              <p:spPr bwMode="auto">
                <a:xfrm flipV="1">
                  <a:off x="4696" y="944"/>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grpSp>
          <p:nvGrpSpPr>
            <p:cNvPr id="28702" name="Group 55"/>
            <p:cNvGrpSpPr>
              <a:grpSpLocks/>
            </p:cNvGrpSpPr>
            <p:nvPr/>
          </p:nvGrpSpPr>
          <p:grpSpPr bwMode="auto">
            <a:xfrm>
              <a:off x="4357" y="1299"/>
              <a:ext cx="318" cy="150"/>
              <a:chOff x="4357" y="1299"/>
              <a:chExt cx="318" cy="150"/>
            </a:xfrm>
          </p:grpSpPr>
          <p:sp>
            <p:nvSpPr>
              <p:cNvPr id="28743" name="Oval 56"/>
              <p:cNvSpPr>
                <a:spLocks noChangeArrowheads="1"/>
              </p:cNvSpPr>
              <p:nvPr/>
            </p:nvSpPr>
            <p:spPr bwMode="auto">
              <a:xfrm>
                <a:off x="4360" y="1367"/>
                <a:ext cx="316" cy="84"/>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44" name="Line 57"/>
              <p:cNvSpPr>
                <a:spLocks noChangeShapeType="1"/>
              </p:cNvSpPr>
              <p:nvPr/>
            </p:nvSpPr>
            <p:spPr bwMode="auto">
              <a:xfrm>
                <a:off x="4360" y="1360"/>
                <a:ext cx="1" cy="5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45" name="Line 58"/>
              <p:cNvSpPr>
                <a:spLocks noChangeShapeType="1"/>
              </p:cNvSpPr>
              <p:nvPr/>
            </p:nvSpPr>
            <p:spPr bwMode="auto">
              <a:xfrm>
                <a:off x="4676" y="1360"/>
                <a:ext cx="1" cy="5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46" name="AutoShape 59"/>
              <p:cNvSpPr>
                <a:spLocks noChangeArrowheads="1"/>
              </p:cNvSpPr>
              <p:nvPr/>
            </p:nvSpPr>
            <p:spPr bwMode="auto">
              <a:xfrm>
                <a:off x="4360" y="1360"/>
                <a:ext cx="313"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64587" name="Oval 60"/>
              <p:cNvSpPr>
                <a:spLocks noChangeArrowheads="1"/>
              </p:cNvSpPr>
              <p:nvPr/>
            </p:nvSpPr>
            <p:spPr bwMode="auto">
              <a:xfrm>
                <a:off x="4358" y="1299"/>
                <a:ext cx="316" cy="98"/>
              </a:xfrm>
              <a:prstGeom prst="ellipse">
                <a:avLst/>
              </a:prstGeom>
              <a:solidFill>
                <a:srgbClr val="CCCCFF"/>
              </a:solidFill>
              <a:ln w="12600">
                <a:solidFill>
                  <a:srgbClr val="000000"/>
                </a:solidFill>
                <a:round/>
                <a:headEnd/>
                <a:tailEnd/>
              </a:ln>
              <a:effectLst>
                <a:glow rad="101600">
                  <a:srgbClr val="FF0000">
                    <a:alpha val="40000"/>
                  </a:srgbClr>
                </a:glow>
              </a:effec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defRPr/>
                </a:pPr>
                <a:endParaRPr lang="en-US" altLang="en-US" sz="2400" smtClean="0">
                  <a:solidFill>
                    <a:srgbClr val="FFFFFF"/>
                  </a:solidFill>
                  <a:latin typeface="Times New Roman" pitchFamily="18" charset="0"/>
                </a:endParaRPr>
              </a:p>
            </p:txBody>
          </p:sp>
          <p:grpSp>
            <p:nvGrpSpPr>
              <p:cNvPr id="28750" name="Group 61"/>
              <p:cNvGrpSpPr>
                <a:grpSpLocks/>
              </p:cNvGrpSpPr>
              <p:nvPr/>
            </p:nvGrpSpPr>
            <p:grpSpPr bwMode="auto">
              <a:xfrm>
                <a:off x="4434" y="1321"/>
                <a:ext cx="155" cy="56"/>
                <a:chOff x="4434" y="1321"/>
                <a:chExt cx="155" cy="56"/>
              </a:xfrm>
            </p:grpSpPr>
            <p:sp>
              <p:nvSpPr>
                <p:cNvPr id="28755" name="Line 62"/>
                <p:cNvSpPr>
                  <a:spLocks noChangeShapeType="1"/>
                </p:cNvSpPr>
                <p:nvPr/>
              </p:nvSpPr>
              <p:spPr bwMode="auto">
                <a:xfrm flipV="1">
                  <a:off x="4434" y="1320"/>
                  <a:ext cx="56"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56" name="Line 63"/>
                <p:cNvSpPr>
                  <a:spLocks noChangeShapeType="1"/>
                </p:cNvSpPr>
                <p:nvPr/>
              </p:nvSpPr>
              <p:spPr bwMode="auto">
                <a:xfrm>
                  <a:off x="4541" y="1378"/>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57" name="Line 64"/>
                <p:cNvSpPr>
                  <a:spLocks noChangeShapeType="1"/>
                </p:cNvSpPr>
                <p:nvPr/>
              </p:nvSpPr>
              <p:spPr bwMode="auto">
                <a:xfrm>
                  <a:off x="4485" y="1322"/>
                  <a:ext cx="58" cy="56"/>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28751" name="Group 65"/>
              <p:cNvGrpSpPr>
                <a:grpSpLocks/>
              </p:cNvGrpSpPr>
              <p:nvPr/>
            </p:nvGrpSpPr>
            <p:grpSpPr bwMode="auto">
              <a:xfrm>
                <a:off x="4434" y="1320"/>
                <a:ext cx="155" cy="56"/>
                <a:chOff x="4434" y="1320"/>
                <a:chExt cx="155" cy="56"/>
              </a:xfrm>
            </p:grpSpPr>
            <p:sp>
              <p:nvSpPr>
                <p:cNvPr id="28752" name="Line 66"/>
                <p:cNvSpPr>
                  <a:spLocks noChangeShapeType="1"/>
                </p:cNvSpPr>
                <p:nvPr/>
              </p:nvSpPr>
              <p:spPr bwMode="auto">
                <a:xfrm>
                  <a:off x="4434" y="1376"/>
                  <a:ext cx="56"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53" name="Line 67"/>
                <p:cNvSpPr>
                  <a:spLocks noChangeShapeType="1"/>
                </p:cNvSpPr>
                <p:nvPr/>
              </p:nvSpPr>
              <p:spPr bwMode="auto">
                <a:xfrm>
                  <a:off x="4541" y="1320"/>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54" name="Line 68"/>
                <p:cNvSpPr>
                  <a:spLocks noChangeShapeType="1"/>
                </p:cNvSpPr>
                <p:nvPr/>
              </p:nvSpPr>
              <p:spPr bwMode="auto">
                <a:xfrm flipV="1">
                  <a:off x="4485" y="1319"/>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grpSp>
          <p:nvGrpSpPr>
            <p:cNvPr id="28703" name="Group 69"/>
            <p:cNvGrpSpPr>
              <a:grpSpLocks/>
            </p:cNvGrpSpPr>
            <p:nvPr/>
          </p:nvGrpSpPr>
          <p:grpSpPr bwMode="auto">
            <a:xfrm>
              <a:off x="3971" y="1613"/>
              <a:ext cx="316" cy="149"/>
              <a:chOff x="3971" y="1613"/>
              <a:chExt cx="316" cy="149"/>
            </a:xfrm>
          </p:grpSpPr>
          <p:sp>
            <p:nvSpPr>
              <p:cNvPr id="28730" name="Oval 70"/>
              <p:cNvSpPr>
                <a:spLocks noChangeArrowheads="1"/>
              </p:cNvSpPr>
              <p:nvPr/>
            </p:nvSpPr>
            <p:spPr bwMode="auto">
              <a:xfrm>
                <a:off x="3974" y="1680"/>
                <a:ext cx="315" cy="83"/>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31" name="Line 71"/>
              <p:cNvSpPr>
                <a:spLocks noChangeShapeType="1"/>
              </p:cNvSpPr>
              <p:nvPr/>
            </p:nvSpPr>
            <p:spPr bwMode="auto">
              <a:xfrm>
                <a:off x="3974" y="1673"/>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32" name="Line 72"/>
              <p:cNvSpPr>
                <a:spLocks noChangeShapeType="1"/>
              </p:cNvSpPr>
              <p:nvPr/>
            </p:nvSpPr>
            <p:spPr bwMode="auto">
              <a:xfrm>
                <a:off x="4288" y="1673"/>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33" name="AutoShape 73"/>
              <p:cNvSpPr>
                <a:spLocks noChangeArrowheads="1"/>
              </p:cNvSpPr>
              <p:nvPr/>
            </p:nvSpPr>
            <p:spPr bwMode="auto">
              <a:xfrm>
                <a:off x="3974" y="1673"/>
                <a:ext cx="312"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34" name="Oval 74"/>
              <p:cNvSpPr>
                <a:spLocks noChangeArrowheads="1"/>
              </p:cNvSpPr>
              <p:nvPr/>
            </p:nvSpPr>
            <p:spPr bwMode="auto">
              <a:xfrm>
                <a:off x="3971" y="1613"/>
                <a:ext cx="315" cy="97"/>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28735" name="Group 75"/>
              <p:cNvGrpSpPr>
                <a:grpSpLocks/>
              </p:cNvGrpSpPr>
              <p:nvPr/>
            </p:nvGrpSpPr>
            <p:grpSpPr bwMode="auto">
              <a:xfrm>
                <a:off x="4047" y="1634"/>
                <a:ext cx="155" cy="56"/>
                <a:chOff x="4047" y="1634"/>
                <a:chExt cx="155" cy="56"/>
              </a:xfrm>
            </p:grpSpPr>
            <p:sp>
              <p:nvSpPr>
                <p:cNvPr id="28740" name="Line 76"/>
                <p:cNvSpPr>
                  <a:spLocks noChangeShapeType="1"/>
                </p:cNvSpPr>
                <p:nvPr/>
              </p:nvSpPr>
              <p:spPr bwMode="auto">
                <a:xfrm flipV="1">
                  <a:off x="4047" y="1633"/>
                  <a:ext cx="55"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41" name="Line 77"/>
                <p:cNvSpPr>
                  <a:spLocks noChangeShapeType="1"/>
                </p:cNvSpPr>
                <p:nvPr/>
              </p:nvSpPr>
              <p:spPr bwMode="auto">
                <a:xfrm>
                  <a:off x="4154" y="1691"/>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42" name="Line 78"/>
                <p:cNvSpPr>
                  <a:spLocks noChangeShapeType="1"/>
                </p:cNvSpPr>
                <p:nvPr/>
              </p:nvSpPr>
              <p:spPr bwMode="auto">
                <a:xfrm>
                  <a:off x="4098" y="1636"/>
                  <a:ext cx="58" cy="55"/>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28736" name="Group 79"/>
              <p:cNvGrpSpPr>
                <a:grpSpLocks/>
              </p:cNvGrpSpPr>
              <p:nvPr/>
            </p:nvGrpSpPr>
            <p:grpSpPr bwMode="auto">
              <a:xfrm>
                <a:off x="4047" y="1633"/>
                <a:ext cx="155" cy="56"/>
                <a:chOff x="4047" y="1633"/>
                <a:chExt cx="155" cy="56"/>
              </a:xfrm>
            </p:grpSpPr>
            <p:sp>
              <p:nvSpPr>
                <p:cNvPr id="28737" name="Line 80"/>
                <p:cNvSpPr>
                  <a:spLocks noChangeShapeType="1"/>
                </p:cNvSpPr>
                <p:nvPr/>
              </p:nvSpPr>
              <p:spPr bwMode="auto">
                <a:xfrm>
                  <a:off x="4047" y="1689"/>
                  <a:ext cx="55"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38" name="Line 81"/>
                <p:cNvSpPr>
                  <a:spLocks noChangeShapeType="1"/>
                </p:cNvSpPr>
                <p:nvPr/>
              </p:nvSpPr>
              <p:spPr bwMode="auto">
                <a:xfrm>
                  <a:off x="4154" y="1633"/>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39" name="Line 82"/>
                <p:cNvSpPr>
                  <a:spLocks noChangeShapeType="1"/>
                </p:cNvSpPr>
                <p:nvPr/>
              </p:nvSpPr>
              <p:spPr bwMode="auto">
                <a:xfrm flipV="1">
                  <a:off x="4098" y="1633"/>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grpSp>
          <p:nvGrpSpPr>
            <p:cNvPr id="28704" name="Group 83"/>
            <p:cNvGrpSpPr>
              <a:grpSpLocks/>
            </p:cNvGrpSpPr>
            <p:nvPr/>
          </p:nvGrpSpPr>
          <p:grpSpPr bwMode="auto">
            <a:xfrm>
              <a:off x="3462" y="1372"/>
              <a:ext cx="317" cy="149"/>
              <a:chOff x="3462" y="1372"/>
              <a:chExt cx="317" cy="149"/>
            </a:xfrm>
          </p:grpSpPr>
          <p:sp>
            <p:nvSpPr>
              <p:cNvPr id="28717" name="Oval 84"/>
              <p:cNvSpPr>
                <a:spLocks noChangeArrowheads="1"/>
              </p:cNvSpPr>
              <p:nvPr/>
            </p:nvSpPr>
            <p:spPr bwMode="auto">
              <a:xfrm>
                <a:off x="3465" y="1438"/>
                <a:ext cx="316" cy="83"/>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18" name="Line 85"/>
              <p:cNvSpPr>
                <a:spLocks noChangeShapeType="1"/>
              </p:cNvSpPr>
              <p:nvPr/>
            </p:nvSpPr>
            <p:spPr bwMode="auto">
              <a:xfrm>
                <a:off x="3465" y="1432"/>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19" name="Line 86"/>
              <p:cNvSpPr>
                <a:spLocks noChangeShapeType="1"/>
              </p:cNvSpPr>
              <p:nvPr/>
            </p:nvSpPr>
            <p:spPr bwMode="auto">
              <a:xfrm>
                <a:off x="3780" y="1432"/>
                <a:ext cx="1" cy="5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20" name="AutoShape 87"/>
              <p:cNvSpPr>
                <a:spLocks noChangeArrowheads="1"/>
              </p:cNvSpPr>
              <p:nvPr/>
            </p:nvSpPr>
            <p:spPr bwMode="auto">
              <a:xfrm>
                <a:off x="3465" y="1432"/>
                <a:ext cx="313" cy="51"/>
              </a:xfrm>
              <a:prstGeom prst="roundRect">
                <a:avLst>
                  <a:gd name="adj" fmla="val 2000"/>
                </a:avLst>
              </a:pr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721" name="Oval 88"/>
              <p:cNvSpPr>
                <a:spLocks noChangeArrowheads="1"/>
              </p:cNvSpPr>
              <p:nvPr/>
            </p:nvSpPr>
            <p:spPr bwMode="auto">
              <a:xfrm>
                <a:off x="3462" y="1372"/>
                <a:ext cx="315" cy="97"/>
              </a:xfrm>
              <a:prstGeom prst="ellipse">
                <a:avLst/>
              </a:prstGeom>
              <a:solidFill>
                <a:srgbClr val="CCCCFF"/>
              </a:solidFill>
              <a:ln w="12600">
                <a:solidFill>
                  <a:srgbClr val="00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grpSp>
            <p:nvGrpSpPr>
              <p:cNvPr id="28722" name="Group 89"/>
              <p:cNvGrpSpPr>
                <a:grpSpLocks/>
              </p:cNvGrpSpPr>
              <p:nvPr/>
            </p:nvGrpSpPr>
            <p:grpSpPr bwMode="auto">
              <a:xfrm>
                <a:off x="3538" y="1393"/>
                <a:ext cx="156" cy="56"/>
                <a:chOff x="3538" y="1393"/>
                <a:chExt cx="156" cy="56"/>
              </a:xfrm>
            </p:grpSpPr>
            <p:sp>
              <p:nvSpPr>
                <p:cNvPr id="28727" name="Line 90"/>
                <p:cNvSpPr>
                  <a:spLocks noChangeShapeType="1"/>
                </p:cNvSpPr>
                <p:nvPr/>
              </p:nvSpPr>
              <p:spPr bwMode="auto">
                <a:xfrm flipV="1">
                  <a:off x="3538" y="1392"/>
                  <a:ext cx="56" cy="3"/>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28" name="Line 91"/>
                <p:cNvSpPr>
                  <a:spLocks noChangeShapeType="1"/>
                </p:cNvSpPr>
                <p:nvPr/>
              </p:nvSpPr>
              <p:spPr bwMode="auto">
                <a:xfrm>
                  <a:off x="3645" y="1450"/>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29" name="Line 92"/>
                <p:cNvSpPr>
                  <a:spLocks noChangeShapeType="1"/>
                </p:cNvSpPr>
                <p:nvPr/>
              </p:nvSpPr>
              <p:spPr bwMode="auto">
                <a:xfrm>
                  <a:off x="3590" y="1394"/>
                  <a:ext cx="58" cy="55"/>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nvGrpSpPr>
              <p:cNvPr id="28723" name="Group 93"/>
              <p:cNvGrpSpPr>
                <a:grpSpLocks/>
              </p:cNvGrpSpPr>
              <p:nvPr/>
            </p:nvGrpSpPr>
            <p:grpSpPr bwMode="auto">
              <a:xfrm>
                <a:off x="3538" y="1392"/>
                <a:ext cx="156" cy="56"/>
                <a:chOff x="3538" y="1392"/>
                <a:chExt cx="156" cy="56"/>
              </a:xfrm>
            </p:grpSpPr>
            <p:sp>
              <p:nvSpPr>
                <p:cNvPr id="28724" name="Line 94"/>
                <p:cNvSpPr>
                  <a:spLocks noChangeShapeType="1"/>
                </p:cNvSpPr>
                <p:nvPr/>
              </p:nvSpPr>
              <p:spPr bwMode="auto">
                <a:xfrm>
                  <a:off x="3538" y="1447"/>
                  <a:ext cx="56"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25" name="Line 95"/>
                <p:cNvSpPr>
                  <a:spLocks noChangeShapeType="1"/>
                </p:cNvSpPr>
                <p:nvPr/>
              </p:nvSpPr>
              <p:spPr bwMode="auto">
                <a:xfrm>
                  <a:off x="3645" y="1392"/>
                  <a:ext cx="49"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26" name="Line 96"/>
                <p:cNvSpPr>
                  <a:spLocks noChangeShapeType="1"/>
                </p:cNvSpPr>
                <p:nvPr/>
              </p:nvSpPr>
              <p:spPr bwMode="auto">
                <a:xfrm flipV="1">
                  <a:off x="3590" y="1391"/>
                  <a:ext cx="58" cy="5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grpSp>
        </p:grpSp>
        <p:sp>
          <p:nvSpPr>
            <p:cNvPr id="28705" name="Line 97"/>
            <p:cNvSpPr>
              <a:spLocks noChangeShapeType="1"/>
            </p:cNvSpPr>
            <p:nvPr/>
          </p:nvSpPr>
          <p:spPr bwMode="auto">
            <a:xfrm>
              <a:off x="3607" y="1536"/>
              <a:ext cx="1" cy="147"/>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pic>
          <p:nvPicPr>
            <p:cNvPr id="28706" name="Picture 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8" y="1936"/>
              <a:ext cx="26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7" name="Picture 9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8" y="1929"/>
              <a:ext cx="2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8" name="Line 100"/>
            <p:cNvSpPr>
              <a:spLocks noChangeShapeType="1"/>
            </p:cNvSpPr>
            <p:nvPr/>
          </p:nvSpPr>
          <p:spPr bwMode="auto">
            <a:xfrm flipV="1">
              <a:off x="4529" y="1900"/>
              <a:ext cx="1" cy="41"/>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09" name="Line 101"/>
            <p:cNvSpPr>
              <a:spLocks noChangeShapeType="1"/>
            </p:cNvSpPr>
            <p:nvPr/>
          </p:nvSpPr>
          <p:spPr bwMode="auto">
            <a:xfrm flipV="1">
              <a:off x="4133" y="1893"/>
              <a:ext cx="1" cy="43"/>
            </a:xfrm>
            <a:prstGeom prst="line">
              <a:avLst/>
            </a:prstGeom>
            <a:noFill/>
            <a:ln w="1908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10" name="Line 102"/>
            <p:cNvSpPr>
              <a:spLocks noChangeShapeType="1"/>
            </p:cNvSpPr>
            <p:nvPr/>
          </p:nvSpPr>
          <p:spPr bwMode="auto">
            <a:xfrm flipH="1">
              <a:off x="4133" y="1899"/>
              <a:ext cx="4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28711" name="Freeform 103"/>
            <p:cNvSpPr>
              <a:spLocks/>
            </p:cNvSpPr>
            <p:nvPr/>
          </p:nvSpPr>
          <p:spPr bwMode="auto">
            <a:xfrm>
              <a:off x="3407" y="977"/>
              <a:ext cx="641" cy="147"/>
            </a:xfrm>
            <a:custGeom>
              <a:avLst/>
              <a:gdLst>
                <a:gd name="T0" fmla="*/ 0 w 2825"/>
                <a:gd name="T1" fmla="*/ 0 h 649"/>
                <a:gd name="T2" fmla="*/ 0 w 2825"/>
                <a:gd name="T3" fmla="*/ 0 h 649"/>
                <a:gd name="T4" fmla="*/ 0 60000 65536"/>
                <a:gd name="T5" fmla="*/ 0 60000 65536"/>
                <a:gd name="T6" fmla="*/ 0 w 2825"/>
                <a:gd name="T7" fmla="*/ 0 h 649"/>
                <a:gd name="T8" fmla="*/ 2825 w 2825"/>
                <a:gd name="T9" fmla="*/ 649 h 649"/>
              </a:gdLst>
              <a:ahLst/>
              <a:cxnLst>
                <a:cxn ang="T4">
                  <a:pos x="T0" y="T1"/>
                </a:cxn>
                <a:cxn ang="T5">
                  <a:pos x="T2" y="T3"/>
                </a:cxn>
              </a:cxnLst>
              <a:rect l="T6" t="T7" r="T8" b="T9"/>
              <a:pathLst>
                <a:path w="2825" h="649">
                  <a:moveTo>
                    <a:pt x="0" y="648"/>
                  </a:moveTo>
                  <a:cubicBezTo>
                    <a:pt x="800" y="27"/>
                    <a:pt x="1998" y="0"/>
                    <a:pt x="2824" y="513"/>
                  </a:cubicBezTo>
                </a:path>
              </a:pathLst>
            </a:custGeom>
            <a:noFill/>
            <a:ln w="2844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28712" name="Freeform 104"/>
            <p:cNvSpPr>
              <a:spLocks/>
            </p:cNvSpPr>
            <p:nvPr/>
          </p:nvSpPr>
          <p:spPr bwMode="auto">
            <a:xfrm>
              <a:off x="4264" y="727"/>
              <a:ext cx="490" cy="603"/>
            </a:xfrm>
            <a:custGeom>
              <a:avLst/>
              <a:gdLst>
                <a:gd name="T0" fmla="*/ 0 w 2159"/>
                <a:gd name="T1" fmla="*/ 0 h 2660"/>
                <a:gd name="T2" fmla="*/ 0 w 2159"/>
                <a:gd name="T3" fmla="*/ 0 h 2660"/>
                <a:gd name="T4" fmla="*/ 0 w 2159"/>
                <a:gd name="T5" fmla="*/ 0 h 2660"/>
                <a:gd name="T6" fmla="*/ 0 60000 65536"/>
                <a:gd name="T7" fmla="*/ 0 60000 65536"/>
                <a:gd name="T8" fmla="*/ 0 60000 65536"/>
                <a:gd name="T9" fmla="*/ 0 w 2159"/>
                <a:gd name="T10" fmla="*/ 0 h 2660"/>
                <a:gd name="T11" fmla="*/ 2159 w 2159"/>
                <a:gd name="T12" fmla="*/ 2660 h 2660"/>
              </a:gdLst>
              <a:ahLst/>
              <a:cxnLst>
                <a:cxn ang="T6">
                  <a:pos x="T0" y="T1"/>
                </a:cxn>
                <a:cxn ang="T7">
                  <a:pos x="T2" y="T3"/>
                </a:cxn>
                <a:cxn ang="T8">
                  <a:pos x="T4" y="T5"/>
                </a:cxn>
              </a:cxnLst>
              <a:rect l="T9" t="T10" r="T11" b="T12"/>
              <a:pathLst>
                <a:path w="2159" h="2660">
                  <a:moveTo>
                    <a:pt x="0" y="2209"/>
                  </a:moveTo>
                  <a:cubicBezTo>
                    <a:pt x="110" y="2120"/>
                    <a:pt x="359" y="2659"/>
                    <a:pt x="718" y="2291"/>
                  </a:cubicBezTo>
                  <a:cubicBezTo>
                    <a:pt x="1079" y="1922"/>
                    <a:pt x="1860" y="476"/>
                    <a:pt x="2158" y="0"/>
                  </a:cubicBezTo>
                </a:path>
              </a:pathLst>
            </a:custGeom>
            <a:noFill/>
            <a:ln w="2844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NZ"/>
            </a:p>
          </p:txBody>
        </p:sp>
        <p:sp>
          <p:nvSpPr>
            <p:cNvPr id="28713" name="AutoShape 105"/>
            <p:cNvSpPr>
              <a:spLocks noChangeArrowheads="1"/>
            </p:cNvSpPr>
            <p:nvPr/>
          </p:nvSpPr>
          <p:spPr bwMode="auto">
            <a:xfrm>
              <a:off x="3101" y="705"/>
              <a:ext cx="983" cy="332"/>
            </a:xfrm>
            <a:prstGeom prst="roundRect">
              <a:avLst>
                <a:gd name="adj" fmla="val 30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1400"/>
                <a:t>host-to-gateway</a:t>
              </a:r>
            </a:p>
            <a:p>
              <a:pPr>
                <a:spcBef>
                  <a:spcPct val="0"/>
                </a:spcBef>
                <a:buClr>
                  <a:srgbClr val="000000"/>
                </a:buClr>
                <a:buSzPct val="100000"/>
                <a:buFont typeface="Comic Sans MS" pitchFamily="66" charset="0"/>
                <a:buNone/>
              </a:pPr>
              <a:r>
                <a:rPr lang="en-GB" altLang="en-US" sz="1400"/>
                <a:t>telnet session</a:t>
              </a:r>
            </a:p>
          </p:txBody>
        </p:sp>
        <p:sp>
          <p:nvSpPr>
            <p:cNvPr id="28714" name="AutoShape 106"/>
            <p:cNvSpPr>
              <a:spLocks noChangeArrowheads="1"/>
            </p:cNvSpPr>
            <p:nvPr/>
          </p:nvSpPr>
          <p:spPr bwMode="auto">
            <a:xfrm>
              <a:off x="4284" y="455"/>
              <a:ext cx="1160" cy="332"/>
            </a:xfrm>
            <a:prstGeom prst="roundRect">
              <a:avLst>
                <a:gd name="adj" fmla="val 30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1400"/>
                <a:t>gateway-to-remote </a:t>
              </a:r>
            </a:p>
            <a:p>
              <a:pPr>
                <a:spcBef>
                  <a:spcPct val="0"/>
                </a:spcBef>
                <a:buClr>
                  <a:srgbClr val="000000"/>
                </a:buClr>
                <a:buSzPct val="100000"/>
                <a:buFont typeface="Comic Sans MS" pitchFamily="66" charset="0"/>
                <a:buNone/>
              </a:pPr>
              <a:r>
                <a:rPr lang="en-GB" altLang="en-US" sz="1400"/>
                <a:t>host telnet session</a:t>
              </a:r>
            </a:p>
          </p:txBody>
        </p:sp>
        <p:sp>
          <p:nvSpPr>
            <p:cNvPr id="28715" name="AutoShape 107"/>
            <p:cNvSpPr>
              <a:spLocks noChangeArrowheads="1"/>
            </p:cNvSpPr>
            <p:nvPr/>
          </p:nvSpPr>
          <p:spPr bwMode="auto">
            <a:xfrm>
              <a:off x="3722" y="1267"/>
              <a:ext cx="594" cy="293"/>
            </a:xfrm>
            <a:prstGeom prst="roundRect">
              <a:avLst>
                <a:gd name="adj" fmla="val 33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1200"/>
                <a:t>application</a:t>
              </a:r>
            </a:p>
            <a:p>
              <a:pPr algn="ctr">
                <a:spcBef>
                  <a:spcPct val="0"/>
                </a:spcBef>
                <a:buClr>
                  <a:srgbClr val="000000"/>
                </a:buClr>
                <a:buSzPct val="100000"/>
                <a:buFont typeface="Comic Sans MS" pitchFamily="66" charset="0"/>
                <a:buNone/>
              </a:pPr>
              <a:r>
                <a:rPr lang="en-GB" altLang="en-US" sz="1200"/>
                <a:t>gateway</a:t>
              </a:r>
            </a:p>
          </p:txBody>
        </p:sp>
        <p:sp>
          <p:nvSpPr>
            <p:cNvPr id="28716" name="AutoShape 108"/>
            <p:cNvSpPr>
              <a:spLocks noChangeArrowheads="1"/>
            </p:cNvSpPr>
            <p:nvPr/>
          </p:nvSpPr>
          <p:spPr bwMode="auto">
            <a:xfrm>
              <a:off x="4635" y="1283"/>
              <a:ext cx="871" cy="176"/>
            </a:xfrm>
            <a:prstGeom prst="roundRect">
              <a:avLst>
                <a:gd name="adj" fmla="val 56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1200"/>
                <a:t>router and filter</a:t>
              </a:r>
            </a:p>
          </p:txBody>
        </p:sp>
      </p:grpSp>
      <p:grpSp>
        <p:nvGrpSpPr>
          <p:cNvPr id="28676" name="Group 109"/>
          <p:cNvGrpSpPr>
            <a:grpSpLocks/>
          </p:cNvGrpSpPr>
          <p:nvPr/>
        </p:nvGrpSpPr>
        <p:grpSpPr bwMode="auto">
          <a:xfrm>
            <a:off x="762000" y="4343400"/>
            <a:ext cx="7642225" cy="1990725"/>
            <a:chOff x="503" y="2573"/>
            <a:chExt cx="4814" cy="1254"/>
          </a:xfrm>
        </p:grpSpPr>
        <p:sp>
          <p:nvSpPr>
            <p:cNvPr id="28678" name="AutoShape 110"/>
            <p:cNvSpPr>
              <a:spLocks noChangeArrowheads="1"/>
            </p:cNvSpPr>
            <p:nvPr/>
          </p:nvSpPr>
          <p:spPr bwMode="auto">
            <a:xfrm>
              <a:off x="503" y="2573"/>
              <a:ext cx="4814" cy="1254"/>
            </a:xfrm>
            <a:prstGeom prst="roundRect">
              <a:avLst>
                <a:gd name="adj" fmla="val 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28679" name="Text Box 111"/>
            <p:cNvSpPr txBox="1">
              <a:spLocks noChangeArrowheads="1"/>
            </p:cNvSpPr>
            <p:nvPr/>
          </p:nvSpPr>
          <p:spPr bwMode="auto">
            <a:xfrm>
              <a:off x="503" y="2573"/>
              <a:ext cx="4814"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500"/>
                </a:spcBef>
                <a:buFont typeface="ZapfDingbats" pitchFamily="80" charset="2"/>
                <a:buNone/>
              </a:pPr>
              <a:r>
                <a:rPr lang="en-GB" altLang="en-US" sz="2000" dirty="0">
                  <a:solidFill>
                    <a:srgbClr val="FF0000"/>
                  </a:solidFill>
                </a:rPr>
                <a:t>1.</a:t>
              </a:r>
              <a:r>
                <a:rPr lang="en-GB" altLang="en-US" sz="2000" dirty="0"/>
                <a:t> Require all telnet users to telnet through gateway.</a:t>
              </a:r>
            </a:p>
            <a:p>
              <a:pPr>
                <a:spcBef>
                  <a:spcPts val="500"/>
                </a:spcBef>
                <a:buFont typeface="ZapfDingbats" pitchFamily="80" charset="2"/>
                <a:buNone/>
              </a:pPr>
              <a:r>
                <a:rPr lang="en-GB" altLang="en-US" sz="2000" dirty="0">
                  <a:solidFill>
                    <a:srgbClr val="FF0000"/>
                  </a:solidFill>
                </a:rPr>
                <a:t>2.</a:t>
              </a:r>
              <a:r>
                <a:rPr lang="en-GB" altLang="en-US" sz="2000" dirty="0"/>
                <a:t> For authorized users, gateway sets up telnet connection to </a:t>
              </a:r>
              <a:r>
                <a:rPr lang="en-GB" altLang="en-US" sz="2000" dirty="0" err="1"/>
                <a:t>dest</a:t>
              </a:r>
              <a:r>
                <a:rPr lang="en-GB" altLang="en-US" sz="2000" dirty="0"/>
                <a:t> host. Gateway relays data between 2 connections</a:t>
              </a:r>
            </a:p>
            <a:p>
              <a:pPr>
                <a:spcBef>
                  <a:spcPts val="500"/>
                </a:spcBef>
                <a:buFont typeface="ZapfDingbats" pitchFamily="80" charset="2"/>
                <a:buNone/>
              </a:pPr>
              <a:r>
                <a:rPr lang="en-GB" altLang="en-US" sz="2000" dirty="0">
                  <a:solidFill>
                    <a:srgbClr val="FF0000"/>
                  </a:solidFill>
                </a:rPr>
                <a:t>3.</a:t>
              </a:r>
              <a:r>
                <a:rPr lang="en-GB" altLang="en-US" sz="2000" dirty="0"/>
                <a:t> Router filter blocks all telnet connections not originating from gateway.</a:t>
              </a:r>
            </a:p>
          </p:txBody>
        </p:sp>
      </p:grpSp>
      <p:sp>
        <p:nvSpPr>
          <p:cNvPr id="59506" name="Text Box 114"/>
          <p:cNvSpPr txBox="1">
            <a:spLocks noChangeArrowheads="1"/>
          </p:cNvSpPr>
          <p:nvPr/>
        </p:nvSpPr>
        <p:spPr bwMode="auto">
          <a:xfrm>
            <a:off x="0" y="0"/>
            <a:ext cx="9144000" cy="70167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sz="4000" b="1">
                <a:solidFill>
                  <a:srgbClr val="3333CC"/>
                </a:solidFill>
              </a:rPr>
              <a:t>APPLICATION GATEWAYS</a:t>
            </a:r>
            <a:endParaRPr lang="en-GB" sz="4000" b="1">
              <a:solidFill>
                <a:srgbClr val="3333CC"/>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9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06"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Block Cipher</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152400" y="1738996"/>
            <a:ext cx="8739446" cy="406875"/>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a:t>
            </a:r>
            <a:endParaRPr lang="en-US" sz="2800" kern="0" dirty="0">
              <a:latin typeface="Gill Sans MT" charset="0"/>
            </a:endParaRPr>
          </a:p>
        </p:txBody>
      </p:sp>
      <p:sp>
        <p:nvSpPr>
          <p:cNvPr id="6" name="TextBox 5"/>
          <p:cNvSpPr txBox="1"/>
          <p:nvPr/>
        </p:nvSpPr>
        <p:spPr>
          <a:xfrm>
            <a:off x="152400" y="22860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89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2762711"/>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33399" y="4347988"/>
            <a:ext cx="2454729" cy="461665"/>
          </a:xfrm>
          <a:prstGeom prst="rect">
            <a:avLst/>
          </a:prstGeom>
          <a:solidFill>
            <a:srgbClr val="C6E6A2"/>
          </a:solidFill>
          <a:ln>
            <a:solidFill>
              <a:srgbClr val="00B0F0"/>
            </a:solidFill>
          </a:ln>
        </p:spPr>
        <p:txBody>
          <a:bodyPr wrap="square" rtlCol="0">
            <a:spAutoFit/>
          </a:bodyPr>
          <a:lstStyle/>
          <a:p>
            <a:pPr algn="ctr"/>
            <a:r>
              <a:rPr lang="en-NZ" dirty="0" smtClean="0">
                <a:solidFill>
                  <a:schemeClr val="tx1"/>
                </a:solidFill>
                <a:latin typeface="Arial" panose="020B0604020202020204" pitchFamily="34" charset="0"/>
                <a:cs typeface="Arial" panose="020B0604020202020204" pitchFamily="34" charset="0"/>
              </a:rPr>
              <a:t>k=3</a:t>
            </a:r>
            <a:endParaRPr lang="en-NZ" dirty="0">
              <a:solidFill>
                <a:schemeClr val="tx1"/>
              </a:solidFill>
              <a:latin typeface="Arial" panose="020B0604020202020204" pitchFamily="34" charset="0"/>
              <a:cs typeface="Arial" panose="020B0604020202020204" pitchFamily="34" charset="0"/>
            </a:endParaRPr>
          </a:p>
        </p:txBody>
      </p:sp>
      <p:sp>
        <p:nvSpPr>
          <p:cNvPr id="16" name="TextBox 15"/>
          <p:cNvSpPr txBox="1"/>
          <p:nvPr/>
        </p:nvSpPr>
        <p:spPr>
          <a:xfrm>
            <a:off x="133739" y="4896659"/>
            <a:ext cx="4386235" cy="707886"/>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Brute force attack requires examining 40,320 </a:t>
            </a:r>
            <a:r>
              <a:rPr lang="en-NZ" sz="2000" dirty="0" smtClean="0">
                <a:solidFill>
                  <a:srgbClr val="0000FF"/>
                </a:solidFill>
                <a:latin typeface="Arial" panose="020B0604020202020204" pitchFamily="34" charset="0"/>
                <a:cs typeface="Arial" panose="020B0604020202020204" pitchFamily="34" charset="0"/>
              </a:rPr>
              <a:t>possible mappings</a:t>
            </a:r>
            <a:endParaRPr lang="en-NZ" sz="2000" dirty="0">
              <a:solidFill>
                <a:srgbClr val="0000FF"/>
              </a:solidFill>
              <a:latin typeface="Arial" panose="020B0604020202020204" pitchFamily="34" charset="0"/>
              <a:cs typeface="Arial" panose="020B0604020202020204" pitchFamily="34" charset="0"/>
            </a:endParaRPr>
          </a:p>
        </p:txBody>
      </p:sp>
      <p:sp>
        <p:nvSpPr>
          <p:cNvPr id="22" name="TextBox 21"/>
          <p:cNvSpPr txBox="1"/>
          <p:nvPr/>
        </p:nvSpPr>
        <p:spPr>
          <a:xfrm>
            <a:off x="4760779" y="2557187"/>
            <a:ext cx="4383221" cy="461665"/>
          </a:xfrm>
          <a:prstGeom prst="rect">
            <a:avLst/>
          </a:prstGeom>
          <a:solidFill>
            <a:srgbClr val="FF9966"/>
          </a:solidFill>
          <a:ln>
            <a:solidFill>
              <a:srgbClr val="00B0F0"/>
            </a:solidFill>
          </a:ln>
        </p:spPr>
        <p:txBody>
          <a:bodyPr wrap="square" rtlCol="0">
            <a:spAutoFit/>
          </a:bodyPr>
          <a:lstStyle/>
          <a:p>
            <a:pPr algn="ctr"/>
            <a:r>
              <a:rPr lang="en-NZ" dirty="0" smtClean="0">
                <a:solidFill>
                  <a:schemeClr val="tx1"/>
                </a:solidFill>
                <a:latin typeface="Arial" panose="020B0604020202020204" pitchFamily="34" charset="0"/>
                <a:cs typeface="Arial" panose="020B0604020202020204" pitchFamily="34" charset="0"/>
              </a:rPr>
              <a:t>Weakness</a:t>
            </a:r>
            <a:endParaRPr lang="en-NZ" dirty="0">
              <a:solidFill>
                <a:schemeClr val="tx1"/>
              </a:solidFill>
              <a:latin typeface="Arial" panose="020B0604020202020204" pitchFamily="34" charset="0"/>
              <a:cs typeface="Arial" panose="020B0604020202020204" pitchFamily="34" charset="0"/>
            </a:endParaRPr>
          </a:p>
        </p:txBody>
      </p:sp>
      <p:sp>
        <p:nvSpPr>
          <p:cNvPr id="23" name="TextBox 22"/>
          <p:cNvSpPr txBox="1"/>
          <p:nvPr/>
        </p:nvSpPr>
        <p:spPr>
          <a:xfrm>
            <a:off x="4953000" y="4850492"/>
            <a:ext cx="4073476" cy="400110"/>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plaintext = </a:t>
            </a:r>
            <a:r>
              <a:rPr lang="en-NZ" sz="2000" dirty="0" smtClean="0">
                <a:solidFill>
                  <a:srgbClr val="0000FF"/>
                </a:solidFill>
                <a:latin typeface="Arial" panose="020B0604020202020204" pitchFamily="34" charset="0"/>
                <a:cs typeface="Arial" panose="020B0604020202020204" pitchFamily="34" charset="0"/>
              </a:rPr>
              <a:t>010 010 010</a:t>
            </a:r>
            <a:endParaRPr lang="en-NZ" sz="2000" dirty="0">
              <a:solidFill>
                <a:srgbClr val="0000FF"/>
              </a:solidFill>
              <a:latin typeface="Arial" panose="020B0604020202020204" pitchFamily="34" charset="0"/>
              <a:cs typeface="Arial" panose="020B0604020202020204" pitchFamily="34" charset="0"/>
            </a:endParaRPr>
          </a:p>
        </p:txBody>
      </p:sp>
      <p:sp>
        <p:nvSpPr>
          <p:cNvPr id="24" name="TextBox 23"/>
          <p:cNvSpPr txBox="1"/>
          <p:nvPr/>
        </p:nvSpPr>
        <p:spPr>
          <a:xfrm>
            <a:off x="4953000" y="5474734"/>
            <a:ext cx="4073476" cy="400110"/>
          </a:xfrm>
          <a:prstGeom prst="rect">
            <a:avLst/>
          </a:prstGeom>
          <a:solidFill>
            <a:srgbClr val="FFCCCC">
              <a:alpha val="10980"/>
            </a:srgbClr>
          </a:solidFill>
          <a:ln>
            <a:solidFill>
              <a:srgbClr val="00B0F0"/>
            </a:solidFill>
          </a:ln>
        </p:spPr>
        <p:txBody>
          <a:bodyPr wrap="square" rtlCol="0">
            <a:spAutoFit/>
          </a:bodyPr>
          <a:lstStyle/>
          <a:p>
            <a:r>
              <a:rPr lang="en-NZ" sz="2000" dirty="0" err="1" smtClean="0">
                <a:solidFill>
                  <a:schemeClr val="tx1"/>
                </a:solidFill>
                <a:latin typeface="Arial" panose="020B0604020202020204" pitchFamily="34" charset="0"/>
                <a:cs typeface="Arial" panose="020B0604020202020204" pitchFamily="34" charset="0"/>
              </a:rPr>
              <a:t>ciphertext</a:t>
            </a:r>
            <a:r>
              <a:rPr lang="en-NZ" sz="2000" dirty="0" smtClean="0">
                <a:solidFill>
                  <a:schemeClr val="tx1"/>
                </a:solidFill>
                <a:latin typeface="Arial" panose="020B0604020202020204" pitchFamily="34" charset="0"/>
                <a:cs typeface="Arial" panose="020B0604020202020204" pitchFamily="34" charset="0"/>
              </a:rPr>
              <a:t> = </a:t>
            </a:r>
            <a:r>
              <a:rPr lang="en-NZ" sz="2000" dirty="0" smtClean="0">
                <a:solidFill>
                  <a:srgbClr val="0000FF"/>
                </a:solidFill>
                <a:latin typeface="Arial" panose="020B0604020202020204" pitchFamily="34" charset="0"/>
                <a:cs typeface="Arial" panose="020B0604020202020204" pitchFamily="34" charset="0"/>
              </a:rPr>
              <a:t>101 101 101</a:t>
            </a:r>
            <a:endParaRPr lang="en-NZ" sz="2000" dirty="0">
              <a:solidFill>
                <a:srgbClr val="0000FF"/>
              </a:solidFill>
              <a:latin typeface="Arial" panose="020B0604020202020204" pitchFamily="34" charset="0"/>
              <a:cs typeface="Arial" panose="020B0604020202020204" pitchFamily="34" charset="0"/>
            </a:endParaRPr>
          </a:p>
        </p:txBody>
      </p:sp>
      <p:sp>
        <p:nvSpPr>
          <p:cNvPr id="25" name="TextBox 24"/>
          <p:cNvSpPr txBox="1"/>
          <p:nvPr/>
        </p:nvSpPr>
        <p:spPr>
          <a:xfrm>
            <a:off x="4760779" y="3124200"/>
            <a:ext cx="4423042" cy="707886"/>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Identical plaintext blocks produce the same </a:t>
            </a:r>
            <a:r>
              <a:rPr lang="en-NZ" sz="2000" dirty="0" err="1" smtClean="0">
                <a:solidFill>
                  <a:schemeClr val="tx1"/>
                </a:solidFill>
                <a:latin typeface="Arial" panose="020B0604020202020204" pitchFamily="34" charset="0"/>
                <a:cs typeface="Arial" panose="020B0604020202020204" pitchFamily="34" charset="0"/>
              </a:rPr>
              <a:t>ciphertext</a:t>
            </a:r>
            <a:r>
              <a:rPr lang="en-NZ" sz="2000" dirty="0" smtClean="0">
                <a:solidFill>
                  <a:schemeClr val="tx1"/>
                </a:solidFill>
                <a:latin typeface="Arial" panose="020B0604020202020204" pitchFamily="34" charset="0"/>
                <a:cs typeface="Arial" panose="020B0604020202020204" pitchFamily="34" charset="0"/>
              </a:rPr>
              <a:t> blocks</a:t>
            </a:r>
            <a:endParaRPr lang="en-NZ" sz="2000" dirty="0">
              <a:solidFill>
                <a:srgbClr val="0000FF"/>
              </a:solidFill>
              <a:latin typeface="Arial" panose="020B0604020202020204" pitchFamily="34" charset="0"/>
              <a:cs typeface="Arial" panose="020B0604020202020204" pitchFamily="34" charset="0"/>
            </a:endParaRPr>
          </a:p>
        </p:txBody>
      </p:sp>
      <p:sp>
        <p:nvSpPr>
          <p:cNvPr id="3" name="TextBox 2"/>
          <p:cNvSpPr txBox="1"/>
          <p:nvPr/>
        </p:nvSpPr>
        <p:spPr>
          <a:xfrm>
            <a:off x="4953000" y="4347988"/>
            <a:ext cx="1449436" cy="461665"/>
          </a:xfrm>
          <a:prstGeom prst="rect">
            <a:avLst/>
          </a:prstGeom>
          <a:noFill/>
        </p:spPr>
        <p:txBody>
          <a:bodyPr wrap="none" rtlCol="0">
            <a:spAutoFit/>
          </a:bodyPr>
          <a:lstStyle/>
          <a:p>
            <a:r>
              <a:rPr lang="en-NZ" b="1" dirty="0" smtClean="0">
                <a:solidFill>
                  <a:srgbClr val="008000"/>
                </a:solidFill>
              </a:rPr>
              <a:t>Example:</a:t>
            </a:r>
            <a:endParaRPr lang="en-NZ" b="1" dirty="0">
              <a:solidFill>
                <a:srgbClr val="008000"/>
              </a:solidFill>
            </a:endParaRPr>
          </a:p>
        </p:txBody>
      </p:sp>
      <p:cxnSp>
        <p:nvCxnSpPr>
          <p:cNvPr id="5" name="Straight Connector 4"/>
          <p:cNvCxnSpPr/>
          <p:nvPr/>
        </p:nvCxnSpPr>
        <p:spPr bwMode="auto">
          <a:xfrm>
            <a:off x="4648200" y="2209800"/>
            <a:ext cx="0" cy="4648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1628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afterEffect">
                                  <p:stCondLst>
                                    <p:cond delay="0"/>
                                  </p:stCondLst>
                                  <p:endCondLst>
                                    <p:cond evt="onNext" delay="0">
                                      <p:tgtEl>
                                        <p:sldTgt/>
                                      </p:tgtEl>
                                    </p:cond>
                                  </p:endCondLst>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smtClean="0"/>
              <a:t>Limitations of firewalls and gateways</a:t>
            </a:r>
          </a:p>
        </p:txBody>
      </p:sp>
      <p:sp>
        <p:nvSpPr>
          <p:cNvPr id="29699" name="Rectangle 2"/>
          <p:cNvSpPr>
            <a:spLocks noGrp="1" noChangeArrowheads="1"/>
          </p:cNvSpPr>
          <p:nvPr>
            <p:ph type="body" idx="1"/>
          </p:nvPr>
        </p:nvSpPr>
        <p:spPr>
          <a:xfrm>
            <a:off x="392113" y="1219200"/>
            <a:ext cx="3879850" cy="4829175"/>
          </a:xfrm>
        </p:spPr>
        <p:txBody>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u="sng" dirty="0" smtClean="0">
                <a:solidFill>
                  <a:srgbClr val="FF0000"/>
                </a:solidFill>
              </a:rPr>
              <a:t>IP spoofing:</a:t>
            </a:r>
            <a:r>
              <a:rPr lang="en-GB" altLang="en-US" sz="2400" dirty="0" smtClean="0"/>
              <a:t> router can't know if data really comes from claimed source</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smtClean="0"/>
              <a:t>Multiple applications need special treatment; each with its own gateway.</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smtClean="0"/>
              <a:t>Client software must know how to contact gateway.</a:t>
            </a:r>
          </a:p>
          <a:p>
            <a:pPr lvl="1">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smtClean="0"/>
              <a:t>e.g., must set IP address of proxy in Web browser</a:t>
            </a:r>
          </a:p>
        </p:txBody>
      </p:sp>
      <p:sp>
        <p:nvSpPr>
          <p:cNvPr id="29700" name="Rectangle 3"/>
          <p:cNvSpPr>
            <a:spLocks noGrp="1" noChangeArrowheads="1"/>
          </p:cNvSpPr>
          <p:nvPr>
            <p:ph type="body" idx="2"/>
          </p:nvPr>
        </p:nvSpPr>
        <p:spPr>
          <a:xfrm>
            <a:off x="4648200" y="1295400"/>
            <a:ext cx="3810000" cy="4705350"/>
          </a:xfrm>
        </p:spPr>
        <p:txBody>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smtClean="0"/>
              <a:t>Filters often use all or nothing policy for UDP.</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smtClean="0"/>
              <a:t>Trade off:  </a:t>
            </a:r>
            <a:r>
              <a:rPr lang="en-GB" altLang="en-US" sz="2400" smtClean="0">
                <a:solidFill>
                  <a:srgbClr val="FF0000"/>
                </a:solidFill>
              </a:rPr>
              <a:t>degree of communication with outside world, level of security</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smtClean="0"/>
              <a:t>Many highly protected sites still suffer from attacks.</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smtClean="0"/>
              <a:t>Does not protect against the enemy from within. </a:t>
            </a:r>
          </a:p>
        </p:txBody>
      </p:sp>
    </p:spTree>
  </p:cSld>
  <p:clrMapOvr>
    <a:masterClrMapping/>
  </p:clrMapOvr>
  <p:transition spd="med"/>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NZ"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Snort® </a:t>
            </a:r>
            <a:endParaRPr lang="en-US" b="1"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
        <p:nvSpPr>
          <p:cNvPr id="30723" name="Content Placeholder 3"/>
          <p:cNvSpPr>
            <a:spLocks noGrp="1"/>
          </p:cNvSpPr>
          <p:nvPr>
            <p:ph sz="half" idx="2"/>
          </p:nvPr>
        </p:nvSpPr>
        <p:spPr/>
        <p:txBody>
          <a:bodyPr/>
          <a:lstStyle/>
          <a:p>
            <a:r>
              <a:rPr lang="en-US" altLang="en-US" sz="2000" smtClean="0">
                <a:latin typeface="Arial" charset="0"/>
                <a:cs typeface="Arial" charset="0"/>
              </a:rPr>
              <a:t>Snort® is an open source network intrusion prevention and detection system (IDS/IPS) developed by Sourcefire. Combining the benefits of signature, protocol, and anomaly-based inspection, Snort is the most widely deployed IDS/IPS technology worldwide. With millions of downloads and nearly 400,000 registered users, Snort has become the de facto standard for IPS.</a:t>
            </a:r>
          </a:p>
        </p:txBody>
      </p:sp>
      <p:pic>
        <p:nvPicPr>
          <p:cNvPr id="3072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208088" y="3170238"/>
            <a:ext cx="2457450" cy="1504950"/>
          </a:xfrm>
          <a:noFill/>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Others</a:t>
            </a:r>
            <a:endParaRPr lang="en-NZ" dirty="0"/>
          </a:p>
        </p:txBody>
      </p:sp>
      <p:sp>
        <p:nvSpPr>
          <p:cNvPr id="3" name="Content Placeholder 2"/>
          <p:cNvSpPr>
            <a:spLocks noGrp="1"/>
          </p:cNvSpPr>
          <p:nvPr>
            <p:ph idx="1"/>
          </p:nvPr>
        </p:nvSpPr>
        <p:spPr/>
        <p:txBody>
          <a:bodyPr/>
          <a:lstStyle/>
          <a:p>
            <a:r>
              <a:rPr lang="en-NZ" sz="1800" dirty="0">
                <a:latin typeface="Arial" panose="020B0604020202020204" pitchFamily="34" charset="0"/>
                <a:cs typeface="Arial" panose="020B0604020202020204" pitchFamily="34" charset="0"/>
              </a:rPr>
              <a:t>secure socket windows</a:t>
            </a:r>
          </a:p>
          <a:p>
            <a:endParaRPr lang="en-NZ" sz="1800" dirty="0">
              <a:latin typeface="Arial" panose="020B0604020202020204" pitchFamily="34" charset="0"/>
              <a:cs typeface="Arial" panose="020B0604020202020204" pitchFamily="34" charset="0"/>
            </a:endParaRPr>
          </a:p>
          <a:p>
            <a:r>
              <a:rPr lang="en-NZ" sz="1800" dirty="0">
                <a:latin typeface="Arial" panose="020B0604020202020204" pitchFamily="34" charset="0"/>
                <a:cs typeface="Arial" panose="020B0604020202020204" pitchFamily="34" charset="0"/>
              </a:rPr>
              <a:t>C++:</a:t>
            </a:r>
          </a:p>
          <a:p>
            <a:r>
              <a:rPr lang="en-NZ" sz="1800" dirty="0">
                <a:latin typeface="Arial" panose="020B0604020202020204" pitchFamily="34" charset="0"/>
                <a:cs typeface="Arial" panose="020B0604020202020204" pitchFamily="34" charset="0"/>
              </a:rPr>
              <a:t>https://msdn.microsoft.com/en-us/library/windows/desktop/bb394814(v=vs.85).aspx</a:t>
            </a:r>
          </a:p>
          <a:p>
            <a:endParaRPr lang="en-NZ" sz="1800" dirty="0">
              <a:latin typeface="Arial" panose="020B0604020202020204" pitchFamily="34" charset="0"/>
              <a:cs typeface="Arial" panose="020B0604020202020204" pitchFamily="34" charset="0"/>
            </a:endParaRPr>
          </a:p>
          <a:p>
            <a:endParaRPr lang="en-NZ" sz="1800" dirty="0">
              <a:latin typeface="Arial" panose="020B0604020202020204" pitchFamily="34" charset="0"/>
              <a:cs typeface="Arial" panose="020B0604020202020204" pitchFamily="34" charset="0"/>
            </a:endParaRPr>
          </a:p>
          <a:p>
            <a:r>
              <a:rPr lang="en-NZ" sz="1800" dirty="0">
                <a:latin typeface="Arial" panose="020B0604020202020204" pitchFamily="34" charset="0"/>
                <a:cs typeface="Arial" panose="020B0604020202020204" pitchFamily="34" charset="0"/>
                <a:hlinkClick r:id="rId2"/>
              </a:rPr>
              <a:t>https://msdn.microsoft.com/en-us/library/windows/desktop/bb394815(v=vs.85).</a:t>
            </a:r>
            <a:r>
              <a:rPr lang="en-NZ" sz="1800" dirty="0" smtClean="0">
                <a:latin typeface="Arial" panose="020B0604020202020204" pitchFamily="34" charset="0"/>
                <a:cs typeface="Arial" panose="020B0604020202020204" pitchFamily="34" charset="0"/>
                <a:hlinkClick r:id="rId2"/>
              </a:rPr>
              <a:t>aspx</a:t>
            </a:r>
            <a:endParaRPr lang="en-NZ" sz="1800" dirty="0" smtClean="0">
              <a:latin typeface="Arial" panose="020B0604020202020204" pitchFamily="34" charset="0"/>
              <a:cs typeface="Arial" panose="020B0604020202020204" pitchFamily="34" charset="0"/>
            </a:endParaRPr>
          </a:p>
          <a:p>
            <a:endParaRPr lang="en-NZ" sz="1800" dirty="0">
              <a:latin typeface="Arial" panose="020B0604020202020204" pitchFamily="34" charset="0"/>
              <a:cs typeface="Arial" panose="020B0604020202020204" pitchFamily="34" charset="0"/>
            </a:endParaRPr>
          </a:p>
          <a:p>
            <a:r>
              <a:rPr lang="en-NZ" sz="1800" dirty="0">
                <a:latin typeface="Arial" panose="020B0604020202020204" pitchFamily="34" charset="0"/>
                <a:cs typeface="Arial" panose="020B0604020202020204" pitchFamily="34" charset="0"/>
              </a:rPr>
              <a:t>http://www.reuters.com/article/us-usa-security-nsa-rsa-idUSBREA2U0TY20140331</a:t>
            </a:r>
          </a:p>
        </p:txBody>
      </p:sp>
    </p:spTree>
    <p:extLst>
      <p:ext uri="{BB962C8B-B14F-4D97-AF65-F5344CB8AC3E}">
        <p14:creationId xmlns:p14="http://schemas.microsoft.com/office/powerpoint/2010/main" val="11207545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2122488"/>
            <a:ext cx="9144000" cy="1052512"/>
          </a:xfrm>
          <a:prstGeom prst="rect">
            <a:avLst/>
          </a:prstGeom>
          <a:gradFill rotWithShape="1">
            <a:gsLst>
              <a:gs pos="0">
                <a:schemeClr val="bg1"/>
              </a:gs>
              <a:gs pos="100000">
                <a:schemeClr val="bg1">
                  <a:gamma/>
                  <a:shade val="46275"/>
                  <a:invGamma/>
                </a:schemeClr>
              </a:gs>
            </a:gsLst>
            <a:path path="shape">
              <a:fillToRect l="50000" t="50000" r="50000" b="50000"/>
            </a:path>
          </a:gradFill>
          <a:ln w="9525">
            <a:solidFill>
              <a:schemeClr val="tx1"/>
            </a:solidFill>
            <a:miter lim="800000"/>
            <a:headEnd/>
            <a:tailEnd/>
          </a:ln>
          <a:effectLst/>
        </p:spPr>
        <p:txBody>
          <a:bodyPr wrap="none" anchor="ctr"/>
          <a:lstStyle/>
          <a:p>
            <a:pPr algn="ctr">
              <a:defRPr/>
            </a:pPr>
            <a:r>
              <a:rPr lang="en-NZ" sz="4400" b="1">
                <a:solidFill>
                  <a:schemeClr val="accent2"/>
                </a:solidFill>
              </a:rPr>
              <a:t>END OF SESSION</a:t>
            </a:r>
            <a:endParaRPr lang="en-GB" sz="4400" b="1">
              <a:solidFill>
                <a:schemeClr val="accent2"/>
              </a:solidFill>
            </a:endParaRPr>
          </a:p>
        </p:txBody>
      </p:sp>
      <p:sp>
        <p:nvSpPr>
          <p:cNvPr id="159747" name="Oval 3"/>
          <p:cNvSpPr>
            <a:spLocks noChangeArrowheads="1"/>
          </p:cNvSpPr>
          <p:nvPr/>
        </p:nvSpPr>
        <p:spPr bwMode="auto">
          <a:xfrm>
            <a:off x="8229600" y="2363788"/>
            <a:ext cx="723900" cy="550862"/>
          </a:xfrm>
          <a:prstGeom prst="ellipse">
            <a:avLst/>
          </a:prstGeom>
          <a:gradFill rotWithShape="1">
            <a:gsLst>
              <a:gs pos="0">
                <a:srgbClr val="FF0000"/>
              </a:gs>
              <a:gs pos="100000">
                <a:srgbClr val="760000"/>
              </a:gs>
            </a:gsLst>
            <a:path path="shape">
              <a:fillToRect l="50000" t="50000" r="50000" b="50000"/>
            </a:path>
          </a:gradFill>
          <a:ln w="28575">
            <a:solidFill>
              <a:schemeClr val="tx1"/>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eaLnBrk="1" hangingPunct="1">
              <a:spcBef>
                <a:spcPct val="0"/>
              </a:spcBef>
              <a:buClrTx/>
              <a:buSzTx/>
              <a:buFontTx/>
              <a:buNone/>
            </a:pPr>
            <a:endParaRPr lang="en-US" altLang="en-US" sz="3200" b="1">
              <a:solidFill>
                <a:srgbClr val="FFFF00"/>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59747"/>
                                        </p:tgtEl>
                                        <p:attrNameLst>
                                          <p:attrName>style.visibility</p:attrName>
                                        </p:attrNameLst>
                                      </p:cBhvr>
                                      <p:to>
                                        <p:strVal val="visible"/>
                                      </p:to>
                                    </p:set>
                                    <p:animEffect transition="in" filter="checkerboard(across)">
                                      <p:cBhvr>
                                        <p:cTn id="7" dur="500"/>
                                        <p:tgtEl>
                                          <p:spTgt spid="159747"/>
                                        </p:tgtEl>
                                      </p:cBhvr>
                                    </p:animEffect>
                                  </p:childTnLst>
                                </p:cTn>
                              </p:par>
                            </p:childTnLst>
                          </p:cTn>
                        </p:par>
                        <p:par>
                          <p:cTn id="8" fill="hold" nodeType="afterGroup">
                            <p:stCondLst>
                              <p:cond delay="500"/>
                            </p:stCondLst>
                            <p:childTnLst>
                              <p:par>
                                <p:cTn id="9" presetID="39" presetClass="entr" presetSubtype="0" accel="100000" fill="hold" grpId="0" nodeType="afterEffect">
                                  <p:stCondLst>
                                    <p:cond delay="0"/>
                                  </p:stCondLst>
                                  <p:childTnLst>
                                    <p:set>
                                      <p:cBhvr>
                                        <p:cTn id="10" dur="1" fill="hold">
                                          <p:stCondLst>
                                            <p:cond delay="0"/>
                                          </p:stCondLst>
                                        </p:cTn>
                                        <p:tgtEl>
                                          <p:spTgt spid="159746"/>
                                        </p:tgtEl>
                                        <p:attrNameLst>
                                          <p:attrName>style.visibility</p:attrName>
                                        </p:attrNameLst>
                                      </p:cBhvr>
                                      <p:to>
                                        <p:strVal val="visible"/>
                                      </p:to>
                                    </p:set>
                                    <p:anim calcmode="lin" valueType="num">
                                      <p:cBhvr>
                                        <p:cTn id="11" dur="500" fill="hold"/>
                                        <p:tgtEl>
                                          <p:spTgt spid="159746"/>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159746"/>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159746"/>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1597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6" grpId="0" animBg="1"/>
      <p:bldP spid="1597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2"/>
          <p:cNvSpPr/>
          <p:nvPr/>
        </p:nvSpPr>
        <p:spPr>
          <a:xfrm>
            <a:off x="2438400" y="2004433"/>
            <a:ext cx="4495800" cy="662567"/>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Cryptography</a:t>
            </a:r>
          </a:p>
        </p:txBody>
      </p:sp>
      <mc:AlternateContent xmlns:mc="http://schemas.openxmlformats.org/markup-compatibility/2006" xmlns:a14="http://schemas.microsoft.com/office/drawing/2010/main">
        <mc:Choice Requires="a14">
          <p:sp>
            <p:nvSpPr>
              <p:cNvPr id="5" name="Rounded Rectangle 4"/>
              <p:cNvSpPr/>
              <p:nvPr/>
            </p:nvSpPr>
            <p:spPr bwMode="auto">
              <a:xfrm>
                <a:off x="1597533" y="3886200"/>
                <a:ext cx="6177534" cy="1484922"/>
              </a:xfrm>
              <a:prstGeom prst="roundRect">
                <a:avLst/>
              </a:prstGeom>
              <a:gradFill flip="none" rotWithShape="1">
                <a:gsLst>
                  <a:gs pos="0">
                    <a:srgbClr val="001E00"/>
                  </a:gs>
                  <a:gs pos="50000">
                    <a:srgbClr val="FFC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pPr>
                <a:r>
                  <a:rPr lang="en-US" sz="48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Block </a:t>
                </a:r>
                <a:r>
                  <a:rPr lang="en-US" sz="48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Cipher </a:t>
                </a:r>
                <a14:m>
                  <m:oMath xmlns:m="http://schemas.openxmlformats.org/officeDocument/2006/math">
                    <m:r>
                      <a:rPr lang="en-NZ" sz="4800" i="1">
                        <a:solidFill>
                          <a:schemeClr val="tx1"/>
                        </a:solidFill>
                        <a:latin typeface="Cambria Math"/>
                        <a:ea typeface="Cambria Math"/>
                        <a:cs typeface="Arial" panose="020B0604020202020204" pitchFamily="34" charset="0"/>
                      </a:rPr>
                      <m:t>⊕</m:t>
                    </m:r>
                  </m:oMath>
                </a14:m>
                <a:r>
                  <a:rPr lang="en-US" sz="48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random number</a:t>
                </a:r>
                <a:endParaRPr lang="en-US" sz="48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Choice>
        <mc:Fallback xmlns="">
          <p:sp>
            <p:nvSpPr>
              <p:cNvPr id="5" name="Rounded Rectangle 4"/>
              <p:cNvSpPr>
                <a:spLocks noRot="1" noChangeAspect="1" noMove="1" noResize="1" noEditPoints="1" noAdjustHandles="1" noChangeArrowheads="1" noChangeShapeType="1" noTextEdit="1"/>
              </p:cNvSpPr>
              <p:nvPr/>
            </p:nvSpPr>
            <p:spPr bwMode="auto">
              <a:xfrm>
                <a:off x="1597533" y="3886200"/>
                <a:ext cx="6177534" cy="1484922"/>
              </a:xfrm>
              <a:prstGeom prst="roundRect">
                <a:avLst/>
              </a:prstGeom>
              <a:blipFill rotWithShape="1">
                <a:blip r:embed="rId3"/>
                <a:stretch>
                  <a:fillRect/>
                </a:stretch>
              </a:blip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p:spPr>
            <p:txBody>
              <a:bodyPr/>
              <a:lstStyle/>
              <a:p>
                <a:r>
                  <a:rPr lang="en-NZ">
                    <a:noFill/>
                  </a:rPr>
                  <a:t> </a:t>
                </a:r>
              </a:p>
            </p:txBody>
          </p:sp>
        </mc:Fallback>
      </mc:AlternateContent>
      <p:sp>
        <p:nvSpPr>
          <p:cNvPr id="7" name="Rounded Rectangle 6"/>
          <p:cNvSpPr/>
          <p:nvPr/>
        </p:nvSpPr>
        <p:spPr bwMode="auto">
          <a:xfrm>
            <a:off x="2133600" y="2819400"/>
            <a:ext cx="5105400" cy="838200"/>
          </a:xfrm>
          <a:prstGeom prst="round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pPr>
            <a:r>
              <a:rPr lang="en-NZ" sz="4800" b="1" dirty="0">
                <a:ln w="18415" cmpd="sng">
                  <a:solidFill>
                    <a:srgbClr val="FFFFFF"/>
                  </a:solidFill>
                  <a:prstDash val="solid"/>
                </a:ln>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Symmetric Key</a:t>
            </a:r>
          </a:p>
        </p:txBody>
      </p:sp>
      <p:sp>
        <p:nvSpPr>
          <p:cNvPr id="6" name="TextBox 5"/>
          <p:cNvSpPr txBox="1"/>
          <p:nvPr/>
        </p:nvSpPr>
        <p:spPr>
          <a:xfrm>
            <a:off x="613220" y="5867400"/>
            <a:ext cx="7962629"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rgbClr val="0000FF"/>
                </a:solidFill>
                <a:latin typeface="Arial" panose="020B0604020202020204" pitchFamily="34" charset="0"/>
                <a:cs typeface="Arial" panose="020B0604020202020204" pitchFamily="34" charset="0"/>
              </a:rPr>
              <a:t>Avoid generating the same </a:t>
            </a:r>
            <a:r>
              <a:rPr lang="en-US" sz="2000" dirty="0" err="1">
                <a:solidFill>
                  <a:srgbClr val="0000FF"/>
                </a:solidFill>
                <a:latin typeface="Arial" panose="020B0604020202020204" pitchFamily="34" charset="0"/>
                <a:cs typeface="Arial" panose="020B0604020202020204" pitchFamily="34" charset="0"/>
              </a:rPr>
              <a:t>ciphertext</a:t>
            </a:r>
            <a:r>
              <a:rPr lang="en-US" sz="2000" dirty="0">
                <a:solidFill>
                  <a:srgbClr val="0000FF"/>
                </a:solidFill>
                <a:latin typeface="Arial" panose="020B0604020202020204" pitchFamily="34" charset="0"/>
                <a:cs typeface="Arial" panose="020B0604020202020204" pitchFamily="34" charset="0"/>
              </a:rPr>
              <a:t> for identical plaintext </a:t>
            </a:r>
            <a:r>
              <a:rPr lang="en-US" sz="2000" dirty="0" smtClean="0">
                <a:solidFill>
                  <a:srgbClr val="0000FF"/>
                </a:solidFill>
                <a:latin typeface="Arial" panose="020B0604020202020204" pitchFamily="34" charset="0"/>
                <a:cs typeface="Arial" panose="020B0604020202020204" pitchFamily="34" charset="0"/>
              </a:rPr>
              <a:t>blocks</a:t>
            </a:r>
            <a:endParaRPr lang="en-US" sz="20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5833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46166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i="1" dirty="0" smtClean="0">
                <a:solidFill>
                  <a:srgbClr val="0000FF"/>
                </a:solidFill>
                <a:latin typeface="Gill Sans MT" charset="0"/>
              </a:rPr>
              <a:t>Avoid generating the same </a:t>
            </a:r>
            <a:r>
              <a:rPr lang="en-US" i="1" dirty="0" err="1" smtClean="0">
                <a:solidFill>
                  <a:srgbClr val="0000FF"/>
                </a:solidFill>
                <a:latin typeface="Gill Sans MT" charset="0"/>
              </a:rPr>
              <a:t>ciphertext</a:t>
            </a:r>
            <a:r>
              <a:rPr lang="en-US" i="1" dirty="0" smtClean="0">
                <a:solidFill>
                  <a:srgbClr val="0000FF"/>
                </a:solidFill>
                <a:latin typeface="Gill Sans MT" charset="0"/>
              </a:rPr>
              <a:t> for identical plaintext blocks</a:t>
            </a:r>
            <a:endParaRPr lang="en-US"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 + rand number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18" name="TextBox 17"/>
          <p:cNvSpPr txBox="1"/>
          <p:nvPr/>
        </p:nvSpPr>
        <p:spPr>
          <a:xfrm>
            <a:off x="79637" y="3048000"/>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plaintext block</a:t>
            </a:r>
            <a:endParaRPr lang="en-NZ" sz="1800" dirty="0">
              <a:solidFill>
                <a:schemeClr val="tx1"/>
              </a:solidFill>
              <a:latin typeface="Arial" panose="020B0604020202020204" pitchFamily="34" charset="0"/>
              <a:cs typeface="Arial" panose="020B0604020202020204" pitchFamily="34" charset="0"/>
            </a:endParaRPr>
          </a:p>
        </p:txBody>
      </p:sp>
      <p:sp>
        <p:nvSpPr>
          <p:cNvPr id="22" name="TextBox 21"/>
          <p:cNvSpPr txBox="1"/>
          <p:nvPr/>
        </p:nvSpPr>
        <p:spPr>
          <a:xfrm>
            <a:off x="76201" y="3483743"/>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a:t>
            </a:r>
            <a:r>
              <a:rPr lang="en-NZ" sz="1800" dirty="0" err="1" smtClean="0">
                <a:solidFill>
                  <a:schemeClr val="tx1"/>
                </a:solidFill>
                <a:latin typeface="Arial" panose="020B0604020202020204" pitchFamily="34" charset="0"/>
                <a:cs typeface="Arial" panose="020B0604020202020204" pitchFamily="34" charset="0"/>
              </a:rPr>
              <a:t>ciphertext</a:t>
            </a:r>
            <a:r>
              <a:rPr lang="en-NZ" sz="1800" dirty="0" smtClean="0">
                <a:solidFill>
                  <a:schemeClr val="tx1"/>
                </a:solidFill>
                <a:latin typeface="Arial" panose="020B0604020202020204" pitchFamily="34" charset="0"/>
                <a:cs typeface="Arial" panose="020B0604020202020204" pitchFamily="34" charset="0"/>
              </a:rPr>
              <a:t> block</a:t>
            </a:r>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2"/>
              <p:cNvSpPr txBox="1"/>
              <p:nvPr/>
            </p:nvSpPr>
            <p:spPr>
              <a:xfrm>
                <a:off x="85532" y="3938596"/>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a </a:t>
                </a:r>
                <a14:m>
                  <m:oMath xmlns:m="http://schemas.openxmlformats.org/officeDocument/2006/math">
                    <m:r>
                      <a:rPr lang="en-NZ" sz="1800" i="1" smtClean="0">
                        <a:solidFill>
                          <a:schemeClr val="tx1"/>
                        </a:solidFill>
                        <a:latin typeface="Cambria Math"/>
                        <a:ea typeface="Cambria Math"/>
                        <a:cs typeface="Arial" panose="020B0604020202020204" pitchFamily="34" charset="0"/>
                      </a:rPr>
                      <m:t>⊕</m:t>
                    </m:r>
                  </m:oMath>
                </a14:m>
                <a:r>
                  <a:rPr lang="en-NZ" sz="1800" dirty="0" smtClean="0">
                    <a:solidFill>
                      <a:schemeClr val="tx1"/>
                    </a:solidFill>
                    <a:latin typeface="Arial" panose="020B0604020202020204" pitchFamily="34" charset="0"/>
                    <a:cs typeface="Arial" panose="020B0604020202020204" pitchFamily="34" charset="0"/>
                  </a:rPr>
                  <a:t> b = XOR of two bit strings</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5532" y="3938596"/>
                <a:ext cx="5172268" cy="369332"/>
              </a:xfrm>
              <a:prstGeom prst="rect">
                <a:avLst/>
              </a:prstGeom>
              <a:blipFill rotWithShape="1">
                <a:blip r:embed="rId3"/>
                <a:stretch>
                  <a:fillRect l="-823" t="-6349" b="-22222"/>
                </a:stretch>
              </a:blipFill>
              <a:ln>
                <a:solidFill>
                  <a:srgbClr val="00B0F0"/>
                </a:solidFill>
              </a:ln>
            </p:spPr>
            <p:txBody>
              <a:bodyPr/>
              <a:lstStyle/>
              <a:p>
                <a:r>
                  <a:rPr lang="en-NZ">
                    <a:noFill/>
                  </a:rPr>
                  <a:t> </a:t>
                </a:r>
              </a:p>
            </p:txBody>
          </p:sp>
        </mc:Fallback>
      </mc:AlternateContent>
      <p:sp>
        <p:nvSpPr>
          <p:cNvPr id="24" name="TextBox 23"/>
          <p:cNvSpPr txBox="1"/>
          <p:nvPr/>
        </p:nvSpPr>
        <p:spPr>
          <a:xfrm>
            <a:off x="76201" y="4393449"/>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K</a:t>
            </a:r>
            <a:r>
              <a:rPr lang="en-NZ" sz="1800" baseline="-25000" dirty="0" smtClean="0">
                <a:solidFill>
                  <a:schemeClr val="tx1"/>
                </a:solidFill>
                <a:latin typeface="Arial" panose="020B0604020202020204" pitchFamily="34" charset="0"/>
                <a:cs typeface="Arial" panose="020B0604020202020204" pitchFamily="34" charset="0"/>
              </a:rPr>
              <a:t>s</a:t>
            </a:r>
            <a:r>
              <a:rPr lang="en-NZ" sz="1800" dirty="0" smtClean="0">
                <a:solidFill>
                  <a:schemeClr val="tx1"/>
                </a:solidFill>
                <a:latin typeface="Arial" panose="020B0604020202020204" pitchFamily="34" charset="0"/>
                <a:cs typeface="Arial" panose="020B0604020202020204" pitchFamily="34" charset="0"/>
              </a:rPr>
              <a:t>= block-cipher encryption algorithm with key S.</a:t>
            </a:r>
            <a:endParaRPr lang="en-NZ" sz="1800" dirty="0">
              <a:solidFill>
                <a:schemeClr val="tx1"/>
              </a:solidFill>
              <a:latin typeface="Arial" panose="020B0604020202020204" pitchFamily="34" charset="0"/>
              <a:cs typeface="Arial" panose="020B0604020202020204" pitchFamily="34" charset="0"/>
            </a:endParaRPr>
          </a:p>
        </p:txBody>
      </p:sp>
      <p:sp>
        <p:nvSpPr>
          <p:cNvPr id="3" name="TextBox 2"/>
          <p:cNvSpPr txBox="1"/>
          <p:nvPr/>
        </p:nvSpPr>
        <p:spPr>
          <a:xfrm>
            <a:off x="0" y="2514600"/>
            <a:ext cx="5248469"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chemeClr val="tx1"/>
                </a:solidFill>
              </a:rPr>
              <a:t>Let us consider the following definitions:</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 name="TextBox 1"/>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4" name="Right Brace 3"/>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19" name="Right Brace 18"/>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cxnSp>
        <p:nvCxnSpPr>
          <p:cNvPr id="31" name="Straight Connector 30"/>
          <p:cNvCxnSpPr/>
          <p:nvPr/>
        </p:nvCxnSpPr>
        <p:spPr bwMode="auto">
          <a:xfrm>
            <a:off x="5334000" y="2556164"/>
            <a:ext cx="0" cy="42256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75028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46166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i="1" dirty="0" smtClean="0">
                <a:solidFill>
                  <a:srgbClr val="0000FF"/>
                </a:solidFill>
                <a:latin typeface="Gill Sans MT" charset="0"/>
              </a:rPr>
              <a:t>Avoid generating the same </a:t>
            </a:r>
            <a:r>
              <a:rPr lang="en-US" i="1" dirty="0" err="1" smtClean="0">
                <a:solidFill>
                  <a:srgbClr val="0000FF"/>
                </a:solidFill>
                <a:latin typeface="Gill Sans MT" charset="0"/>
              </a:rPr>
              <a:t>ciphertext</a:t>
            </a:r>
            <a:r>
              <a:rPr lang="en-US" i="1" dirty="0" smtClean="0">
                <a:solidFill>
                  <a:srgbClr val="0000FF"/>
                </a:solidFill>
                <a:latin typeface="Gill Sans MT" charset="0"/>
              </a:rPr>
              <a:t> for identical plaintext blocks</a:t>
            </a:r>
            <a:endParaRPr lang="en-US"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 + rand number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18" name="TextBox 17"/>
          <p:cNvSpPr txBox="1"/>
          <p:nvPr/>
        </p:nvSpPr>
        <p:spPr>
          <a:xfrm>
            <a:off x="79637" y="3048000"/>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plaintext block</a:t>
            </a:r>
            <a:endParaRPr lang="en-NZ" sz="1800" dirty="0">
              <a:solidFill>
                <a:schemeClr val="tx1"/>
              </a:solidFill>
              <a:latin typeface="Arial" panose="020B0604020202020204" pitchFamily="34" charset="0"/>
              <a:cs typeface="Arial" panose="020B0604020202020204" pitchFamily="34" charset="0"/>
            </a:endParaRPr>
          </a:p>
        </p:txBody>
      </p:sp>
      <p:sp>
        <p:nvSpPr>
          <p:cNvPr id="22" name="TextBox 21"/>
          <p:cNvSpPr txBox="1"/>
          <p:nvPr/>
        </p:nvSpPr>
        <p:spPr>
          <a:xfrm>
            <a:off x="76201" y="3483743"/>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a:t>
            </a:r>
            <a:r>
              <a:rPr lang="en-NZ" sz="1800" dirty="0" err="1" smtClean="0">
                <a:solidFill>
                  <a:schemeClr val="tx1"/>
                </a:solidFill>
                <a:latin typeface="Arial" panose="020B0604020202020204" pitchFamily="34" charset="0"/>
                <a:cs typeface="Arial" panose="020B0604020202020204" pitchFamily="34" charset="0"/>
              </a:rPr>
              <a:t>ciphertext</a:t>
            </a:r>
            <a:r>
              <a:rPr lang="en-NZ" sz="1800" dirty="0" smtClean="0">
                <a:solidFill>
                  <a:schemeClr val="tx1"/>
                </a:solidFill>
                <a:latin typeface="Arial" panose="020B0604020202020204" pitchFamily="34" charset="0"/>
                <a:cs typeface="Arial" panose="020B0604020202020204" pitchFamily="34" charset="0"/>
              </a:rPr>
              <a:t> block</a:t>
            </a:r>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2"/>
              <p:cNvSpPr txBox="1"/>
              <p:nvPr/>
            </p:nvSpPr>
            <p:spPr>
              <a:xfrm>
                <a:off x="85532" y="3938596"/>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a </a:t>
                </a:r>
                <a14:m>
                  <m:oMath xmlns:m="http://schemas.openxmlformats.org/officeDocument/2006/math">
                    <m:r>
                      <a:rPr lang="en-NZ" sz="1800" i="1" smtClean="0">
                        <a:solidFill>
                          <a:schemeClr val="tx1"/>
                        </a:solidFill>
                        <a:latin typeface="Cambria Math"/>
                        <a:ea typeface="Cambria Math"/>
                        <a:cs typeface="Arial" panose="020B0604020202020204" pitchFamily="34" charset="0"/>
                      </a:rPr>
                      <m:t>⊕</m:t>
                    </m:r>
                  </m:oMath>
                </a14:m>
                <a:r>
                  <a:rPr lang="en-NZ" sz="1800" dirty="0" smtClean="0">
                    <a:solidFill>
                      <a:schemeClr val="tx1"/>
                    </a:solidFill>
                    <a:latin typeface="Arial" panose="020B0604020202020204" pitchFamily="34" charset="0"/>
                    <a:cs typeface="Arial" panose="020B0604020202020204" pitchFamily="34" charset="0"/>
                  </a:rPr>
                  <a:t> b = XOR of two bit strings</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5532" y="3938596"/>
                <a:ext cx="5172268" cy="369332"/>
              </a:xfrm>
              <a:prstGeom prst="rect">
                <a:avLst/>
              </a:prstGeom>
              <a:blipFill rotWithShape="1">
                <a:blip r:embed="rId3"/>
                <a:stretch>
                  <a:fillRect l="-823" t="-6349" b="-22222"/>
                </a:stretch>
              </a:blipFill>
              <a:ln>
                <a:solidFill>
                  <a:srgbClr val="00B0F0"/>
                </a:solidFill>
              </a:ln>
            </p:spPr>
            <p:txBody>
              <a:bodyPr/>
              <a:lstStyle/>
              <a:p>
                <a:r>
                  <a:rPr lang="en-NZ">
                    <a:noFill/>
                  </a:rPr>
                  <a:t> </a:t>
                </a:r>
              </a:p>
            </p:txBody>
          </p:sp>
        </mc:Fallback>
      </mc:AlternateContent>
      <p:sp>
        <p:nvSpPr>
          <p:cNvPr id="24" name="TextBox 23"/>
          <p:cNvSpPr txBox="1"/>
          <p:nvPr/>
        </p:nvSpPr>
        <p:spPr>
          <a:xfrm>
            <a:off x="76201" y="4393449"/>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K</a:t>
            </a:r>
            <a:r>
              <a:rPr lang="en-NZ" sz="1800" baseline="-25000" dirty="0" smtClean="0">
                <a:solidFill>
                  <a:schemeClr val="tx1"/>
                </a:solidFill>
                <a:latin typeface="Arial" panose="020B0604020202020204" pitchFamily="34" charset="0"/>
                <a:cs typeface="Arial" panose="020B0604020202020204" pitchFamily="34" charset="0"/>
              </a:rPr>
              <a:t>s</a:t>
            </a:r>
            <a:r>
              <a:rPr lang="en-NZ" sz="1800" dirty="0" smtClean="0">
                <a:solidFill>
                  <a:schemeClr val="tx1"/>
                </a:solidFill>
                <a:latin typeface="Arial" panose="020B0604020202020204" pitchFamily="34" charset="0"/>
                <a:cs typeface="Arial" panose="020B0604020202020204" pitchFamily="34" charset="0"/>
              </a:rPr>
              <a:t>= block-cipher encryption algorithm with key S.</a:t>
            </a:r>
            <a:endParaRPr lang="en-NZ" sz="1800" dirty="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308236" y="5181600"/>
            <a:ext cx="6625964"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r(</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random number to be used by </a:t>
            </a:r>
            <a:r>
              <a:rPr lang="en-NZ" sz="1800" dirty="0" err="1">
                <a:solidFill>
                  <a:schemeClr val="tx1"/>
                </a:solidFill>
                <a:latin typeface="Arial" panose="020B0604020202020204" pitchFamily="34" charset="0"/>
                <a:cs typeface="Arial" panose="020B0604020202020204" pitchFamily="34" charset="0"/>
              </a:rPr>
              <a:t>ith</a:t>
            </a:r>
            <a:r>
              <a:rPr lang="en-NZ" sz="1800" dirty="0">
                <a:solidFill>
                  <a:schemeClr val="tx1"/>
                </a:solidFill>
                <a:latin typeface="Arial" panose="020B0604020202020204" pitchFamily="34" charset="0"/>
                <a:cs typeface="Arial" panose="020B0604020202020204" pitchFamily="34" charset="0"/>
              </a:rPr>
              <a: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9330" y="4800600"/>
            <a:ext cx="6924869"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r(</a:t>
            </a:r>
            <a:r>
              <a:rPr lang="en-NZ" sz="2000" dirty="0" err="1" smtClean="0">
                <a:solidFill>
                  <a:schemeClr val="tx1"/>
                </a:solidFill>
              </a:rPr>
              <a:t>i</a:t>
            </a:r>
            <a:r>
              <a:rPr lang="en-NZ" sz="2000" dirty="0" smtClean="0">
                <a:solidFill>
                  <a:schemeClr val="tx1"/>
                </a:solidFill>
              </a:rPr>
              <a:t>) for each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5" name="TextBox 34"/>
          <p:cNvSpPr txBox="1"/>
          <p:nvPr/>
        </p:nvSpPr>
        <p:spPr>
          <a:xfrm>
            <a:off x="6647975" y="5723335"/>
            <a:ext cx="966931"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r(1)=001</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36410"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r(2)=111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66931"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r(3)=100</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334000" y="2562565"/>
            <a:ext cx="0" cy="2168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TextBox 40"/>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a:t>To </a:t>
                </a:r>
                <a:r>
                  <a:rPr lang="en-NZ" dirty="0" smtClean="0"/>
                  <a:t>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41" name="TextBox 40"/>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5"/>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41410469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46166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i="1" dirty="0" smtClean="0">
                <a:solidFill>
                  <a:srgbClr val="0000FF"/>
                </a:solidFill>
                <a:latin typeface="Gill Sans MT" charset="0"/>
              </a:rPr>
              <a:t>Avoid generating the same </a:t>
            </a:r>
            <a:r>
              <a:rPr lang="en-US" i="1" dirty="0" err="1" smtClean="0">
                <a:solidFill>
                  <a:srgbClr val="0000FF"/>
                </a:solidFill>
                <a:latin typeface="Gill Sans MT" charset="0"/>
              </a:rPr>
              <a:t>ciphertext</a:t>
            </a:r>
            <a:r>
              <a:rPr lang="en-US" i="1" dirty="0" smtClean="0">
                <a:solidFill>
                  <a:srgbClr val="0000FF"/>
                </a:solidFill>
                <a:latin typeface="Gill Sans MT" charset="0"/>
              </a:rPr>
              <a:t> for identical plaintext blocks</a:t>
            </a:r>
            <a:endParaRPr lang="en-US"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 + rand number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18" name="TextBox 17"/>
          <p:cNvSpPr txBox="1"/>
          <p:nvPr/>
        </p:nvSpPr>
        <p:spPr>
          <a:xfrm>
            <a:off x="79637" y="3048000"/>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plaintext block</a:t>
            </a:r>
            <a:endParaRPr lang="en-NZ" sz="1800" dirty="0">
              <a:solidFill>
                <a:schemeClr val="tx1"/>
              </a:solidFill>
              <a:latin typeface="Arial" panose="020B0604020202020204" pitchFamily="34" charset="0"/>
              <a:cs typeface="Arial" panose="020B0604020202020204" pitchFamily="34" charset="0"/>
            </a:endParaRPr>
          </a:p>
        </p:txBody>
      </p:sp>
      <p:sp>
        <p:nvSpPr>
          <p:cNvPr id="22" name="TextBox 21"/>
          <p:cNvSpPr txBox="1"/>
          <p:nvPr/>
        </p:nvSpPr>
        <p:spPr>
          <a:xfrm>
            <a:off x="76201" y="3483743"/>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a:t>
            </a:r>
            <a:r>
              <a:rPr lang="en-NZ" sz="1800" dirty="0" err="1" smtClean="0">
                <a:solidFill>
                  <a:schemeClr val="tx1"/>
                </a:solidFill>
                <a:latin typeface="Arial" panose="020B0604020202020204" pitchFamily="34" charset="0"/>
                <a:cs typeface="Arial" panose="020B0604020202020204" pitchFamily="34" charset="0"/>
              </a:rPr>
              <a:t>ciphertext</a:t>
            </a:r>
            <a:r>
              <a:rPr lang="en-NZ" sz="1800" dirty="0" smtClean="0">
                <a:solidFill>
                  <a:schemeClr val="tx1"/>
                </a:solidFill>
                <a:latin typeface="Arial" panose="020B0604020202020204" pitchFamily="34" charset="0"/>
                <a:cs typeface="Arial" panose="020B0604020202020204" pitchFamily="34" charset="0"/>
              </a:rPr>
              <a:t> block</a:t>
            </a:r>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2"/>
              <p:cNvSpPr txBox="1"/>
              <p:nvPr/>
            </p:nvSpPr>
            <p:spPr>
              <a:xfrm>
                <a:off x="85532" y="3938596"/>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a </a:t>
                </a:r>
                <a14:m>
                  <m:oMath xmlns:m="http://schemas.openxmlformats.org/officeDocument/2006/math">
                    <m:r>
                      <a:rPr lang="en-NZ" sz="1800" i="1" smtClean="0">
                        <a:solidFill>
                          <a:schemeClr val="tx1"/>
                        </a:solidFill>
                        <a:latin typeface="Cambria Math"/>
                        <a:ea typeface="Cambria Math"/>
                        <a:cs typeface="Arial" panose="020B0604020202020204" pitchFamily="34" charset="0"/>
                      </a:rPr>
                      <m:t>⊕</m:t>
                    </m:r>
                  </m:oMath>
                </a14:m>
                <a:r>
                  <a:rPr lang="en-NZ" sz="1800" dirty="0" smtClean="0">
                    <a:solidFill>
                      <a:schemeClr val="tx1"/>
                    </a:solidFill>
                    <a:latin typeface="Arial" panose="020B0604020202020204" pitchFamily="34" charset="0"/>
                    <a:cs typeface="Arial" panose="020B0604020202020204" pitchFamily="34" charset="0"/>
                  </a:rPr>
                  <a:t> b = XOR of two bit strings</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5532" y="3938596"/>
                <a:ext cx="5172268" cy="369332"/>
              </a:xfrm>
              <a:prstGeom prst="rect">
                <a:avLst/>
              </a:prstGeom>
              <a:blipFill rotWithShape="1">
                <a:blip r:embed="rId3"/>
                <a:stretch>
                  <a:fillRect l="-823" t="-6349" b="-22222"/>
                </a:stretch>
              </a:blipFill>
              <a:ln>
                <a:solidFill>
                  <a:srgbClr val="00B0F0"/>
                </a:solidFill>
              </a:ln>
            </p:spPr>
            <p:txBody>
              <a:bodyPr/>
              <a:lstStyle/>
              <a:p>
                <a:r>
                  <a:rPr lang="en-NZ">
                    <a:noFill/>
                  </a:rPr>
                  <a:t> </a:t>
                </a:r>
              </a:p>
            </p:txBody>
          </p:sp>
        </mc:Fallback>
      </mc:AlternateContent>
      <p:sp>
        <p:nvSpPr>
          <p:cNvPr id="24" name="TextBox 23"/>
          <p:cNvSpPr txBox="1"/>
          <p:nvPr/>
        </p:nvSpPr>
        <p:spPr>
          <a:xfrm>
            <a:off x="76201" y="4393449"/>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K</a:t>
            </a:r>
            <a:r>
              <a:rPr lang="en-NZ" sz="1800" baseline="-25000" dirty="0" smtClean="0">
                <a:solidFill>
                  <a:schemeClr val="tx1"/>
                </a:solidFill>
                <a:latin typeface="Arial" panose="020B0604020202020204" pitchFamily="34" charset="0"/>
                <a:cs typeface="Arial" panose="020B0604020202020204" pitchFamily="34" charset="0"/>
              </a:rPr>
              <a:t>s</a:t>
            </a:r>
            <a:r>
              <a:rPr lang="en-NZ" sz="1800" dirty="0" smtClean="0">
                <a:solidFill>
                  <a:schemeClr val="tx1"/>
                </a:solidFill>
                <a:latin typeface="Arial" panose="020B0604020202020204" pitchFamily="34" charset="0"/>
                <a:cs typeface="Arial" panose="020B0604020202020204" pitchFamily="34" charset="0"/>
              </a:rPr>
              <a:t>= block-cipher encryption algorithm with key S.</a:t>
            </a:r>
            <a:endParaRPr lang="en-NZ" sz="1800" dirty="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308236" y="5181600"/>
            <a:ext cx="6625964"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r(</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random number to be used by </a:t>
            </a:r>
            <a:r>
              <a:rPr lang="en-NZ" sz="1800" dirty="0" err="1">
                <a:solidFill>
                  <a:schemeClr val="tx1"/>
                </a:solidFill>
                <a:latin typeface="Arial" panose="020B0604020202020204" pitchFamily="34" charset="0"/>
                <a:cs typeface="Arial" panose="020B0604020202020204" pitchFamily="34" charset="0"/>
              </a:rPr>
              <a:t>ith</a:t>
            </a:r>
            <a:r>
              <a:rPr lang="en-NZ" sz="1800" dirty="0">
                <a:solidFill>
                  <a:schemeClr val="tx1"/>
                </a:solidFill>
                <a:latin typeface="Arial" panose="020B0604020202020204" pitchFamily="34" charset="0"/>
                <a:cs typeface="Arial" panose="020B0604020202020204" pitchFamily="34" charset="0"/>
              </a:rPr>
              <a: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9330" y="4800600"/>
            <a:ext cx="6924869"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r(</a:t>
            </a:r>
            <a:r>
              <a:rPr lang="en-NZ" sz="2000" dirty="0" err="1" smtClean="0">
                <a:solidFill>
                  <a:schemeClr val="tx1"/>
                </a:solidFill>
              </a:rPr>
              <a:t>i</a:t>
            </a:r>
            <a:r>
              <a:rPr lang="en-NZ" sz="2000" dirty="0" smtClean="0">
                <a:solidFill>
                  <a:schemeClr val="tx1"/>
                </a:solidFill>
              </a:rPr>
              <a:t>) for each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mc:AlternateContent xmlns:mc="http://schemas.openxmlformats.org/markup-compatibility/2006" xmlns:a14="http://schemas.microsoft.com/office/drawing/2010/main">
        <mc:Choice Requires="a14">
          <p:sp>
            <p:nvSpPr>
              <p:cNvPr id="15" name="TextBox 14"/>
              <p:cNvSpPr txBox="1"/>
              <p:nvPr/>
            </p:nvSpPr>
            <p:spPr>
              <a:xfrm>
                <a:off x="298906" y="6019800"/>
                <a:ext cx="6625964"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a:solidFill>
                      <a:schemeClr val="tx1"/>
                    </a:solidFill>
                    <a:latin typeface="Arial" panose="020B0604020202020204" pitchFamily="34" charset="0"/>
                    <a:cs typeface="Arial" panose="020B0604020202020204" pitchFamily="34" charset="0"/>
                  </a:rPr>
                  <a:t>) =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r(</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98906" y="6019800"/>
                <a:ext cx="6625964" cy="369332"/>
              </a:xfrm>
              <a:prstGeom prst="rect">
                <a:avLst/>
              </a:prstGeom>
              <a:blipFill rotWithShape="1">
                <a:blip r:embed="rId4"/>
                <a:stretch>
                  <a:fillRect l="-643" t="-6452" b="-22581"/>
                </a:stretch>
              </a:blipFill>
              <a:ln>
                <a:solidFill>
                  <a:srgbClr val="00B0F0"/>
                </a:solidFill>
              </a:ln>
            </p:spPr>
            <p:txBody>
              <a:bodyPr/>
              <a:lstStyle/>
              <a:p>
                <a:r>
                  <a:rPr lang="en-NZ">
                    <a:noFill/>
                  </a:rPr>
                  <a:t> </a:t>
                </a:r>
              </a:p>
            </p:txBody>
          </p:sp>
        </mc:Fallback>
      </mc:AlternateContent>
      <p:sp>
        <p:nvSpPr>
          <p:cNvPr id="16" name="TextBox 15"/>
          <p:cNvSpPr txBox="1"/>
          <p:nvPr/>
        </p:nvSpPr>
        <p:spPr>
          <a:xfrm>
            <a:off x="0" y="5638800"/>
            <a:ext cx="6924869"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each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19" name="TextBox 18"/>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30" name="TextBox 2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5" name="Right Brace 34"/>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6" name="TextBox 35"/>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6647975" y="5723335"/>
            <a:ext cx="966931"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r(1)=001</a:t>
            </a:r>
            <a:endParaRPr lang="en-NZ" sz="1600" dirty="0">
              <a:solidFill>
                <a:srgbClr val="0000FF"/>
              </a:solidFill>
              <a:latin typeface="Arial" panose="020B0604020202020204" pitchFamily="34" charset="0"/>
              <a:cs typeface="Arial" panose="020B0604020202020204" pitchFamily="34" charset="0"/>
            </a:endParaRPr>
          </a:p>
        </p:txBody>
      </p:sp>
      <p:sp>
        <p:nvSpPr>
          <p:cNvPr id="38" name="TextBox 37"/>
          <p:cNvSpPr txBox="1"/>
          <p:nvPr/>
        </p:nvSpPr>
        <p:spPr>
          <a:xfrm>
            <a:off x="7278172" y="6079418"/>
            <a:ext cx="936410"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r(2)=111</a:t>
            </a:r>
            <a:endParaRPr lang="en-NZ" sz="1600" dirty="0">
              <a:solidFill>
                <a:srgbClr val="0000FF"/>
              </a:solidFill>
              <a:latin typeface="Arial" panose="020B0604020202020204" pitchFamily="34" charset="0"/>
              <a:cs typeface="Arial" panose="020B0604020202020204" pitchFamily="34" charset="0"/>
            </a:endParaRPr>
          </a:p>
        </p:txBody>
      </p:sp>
      <p:sp>
        <p:nvSpPr>
          <p:cNvPr id="39" name="TextBox 38"/>
          <p:cNvSpPr txBox="1"/>
          <p:nvPr/>
        </p:nvSpPr>
        <p:spPr>
          <a:xfrm>
            <a:off x="7998288" y="6427944"/>
            <a:ext cx="966931"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r(3)=100</a:t>
            </a:r>
            <a:endParaRPr lang="en-NZ" sz="1600" dirty="0">
              <a:solidFill>
                <a:srgbClr val="0000FF"/>
              </a:solidFill>
              <a:latin typeface="Arial" panose="020B0604020202020204" pitchFamily="34" charset="0"/>
              <a:cs typeface="Arial" panose="020B0604020202020204" pitchFamily="34" charset="0"/>
            </a:endParaRPr>
          </a:p>
        </p:txBody>
      </p:sp>
      <p:sp>
        <p:nvSpPr>
          <p:cNvPr id="40" name="Freeform 39"/>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1" name="Freeform 40"/>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2" name="Freeform 41"/>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 name="TextBox 1"/>
              <p:cNvSpPr txBox="1"/>
              <p:nvPr/>
            </p:nvSpPr>
            <p:spPr>
              <a:xfrm>
                <a:off x="1066800" y="6417972"/>
                <a:ext cx="5859809" cy="369332"/>
              </a:xfrm>
              <a:prstGeom prst="rect">
                <a:avLst/>
              </a:prstGeom>
              <a:solidFill>
                <a:srgbClr val="FFFFC5"/>
              </a:solidFill>
            </p:spPr>
            <p:txBody>
              <a:bodyPr wrap="none" rtlCol="0">
                <a:spAutoFit/>
              </a:bodyPr>
              <a:lstStyle/>
              <a:p>
                <a:r>
                  <a:rPr lang="en-NZ" sz="1800" dirty="0">
                    <a:solidFill>
                      <a:srgbClr val="0000FF"/>
                    </a:solidFill>
                    <a:latin typeface="Arial" panose="020B0604020202020204" pitchFamily="34" charset="0"/>
                    <a:cs typeface="Arial" panose="020B0604020202020204" pitchFamily="34" charset="0"/>
                  </a:rPr>
                  <a:t>c</a:t>
                </a:r>
                <a:r>
                  <a:rPr lang="en-NZ" sz="1800" dirty="0" smtClean="0">
                    <a:solidFill>
                      <a:srgbClr val="0000FF"/>
                    </a:solidFill>
                    <a:latin typeface="Arial" panose="020B0604020202020204" pitchFamily="34" charset="0"/>
                    <a:cs typeface="Arial" panose="020B0604020202020204" pitchFamily="34" charset="0"/>
                  </a:rPr>
                  <a:t>(1)=</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a:solidFill>
                      <a:schemeClr val="tx1"/>
                    </a:solidFill>
                    <a:latin typeface="Arial" panose="020B0604020202020204" pitchFamily="34" charset="0"/>
                    <a:cs typeface="Arial" panose="020B0604020202020204" pitchFamily="34" charset="0"/>
                  </a:rPr>
                  <a:t>(</a:t>
                </a:r>
                <a:r>
                  <a:rPr lang="en-NZ" sz="1800" dirty="0" smtClean="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r(1) )=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0000FF"/>
                    </a:solidFill>
                    <a:latin typeface="Arial" panose="020B0604020202020204" pitchFamily="34" charset="0"/>
                    <a:cs typeface="Arial" panose="020B0604020202020204" pitchFamily="34" charset="0"/>
                  </a:rPr>
                  <a:t>010 </a:t>
                </a:r>
                <a14:m>
                  <m:oMath xmlns:m="http://schemas.openxmlformats.org/officeDocument/2006/math">
                    <m:r>
                      <a:rPr lang="en-NZ" sz="1800" i="1">
                        <a:solidFill>
                          <a:srgbClr val="0000FF"/>
                        </a:solidFill>
                        <a:latin typeface="Cambria Math"/>
                        <a:ea typeface="Cambria Math"/>
                        <a:cs typeface="Arial" panose="020B0604020202020204" pitchFamily="34" charset="0"/>
                      </a:rPr>
                      <m:t>⊕</m:t>
                    </m:r>
                  </m:oMath>
                </a14:m>
                <a:r>
                  <a:rPr lang="en-NZ" sz="1800" dirty="0">
                    <a:solidFill>
                      <a:srgbClr val="0000FF"/>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001</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(011) = </a:t>
                </a:r>
                <a:r>
                  <a:rPr lang="en-NZ" sz="1800" dirty="0" smtClean="0">
                    <a:solidFill>
                      <a:srgbClr val="FF0000"/>
                    </a:solidFill>
                    <a:latin typeface="Arial" panose="020B0604020202020204" pitchFamily="34" charset="0"/>
                    <a:cs typeface="Arial" panose="020B0604020202020204" pitchFamily="34" charset="0"/>
                  </a:rPr>
                  <a:t>100</a:t>
                </a:r>
                <a:endParaRPr lang="en-NZ" sz="1800" dirty="0">
                  <a:solidFill>
                    <a:srgbClr val="FF0000"/>
                  </a:solidFill>
                  <a:latin typeface="Arial" panose="020B0604020202020204" pitchFamily="34" charset="0"/>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66800" y="6417972"/>
                <a:ext cx="5859809" cy="369332"/>
              </a:xfrm>
              <a:prstGeom prst="rect">
                <a:avLst/>
              </a:prstGeom>
              <a:blipFill rotWithShape="1">
                <a:blip r:embed="rId6"/>
                <a:stretch>
                  <a:fillRect l="-832" t="-8333" b="-26667"/>
                </a:stretch>
              </a:blipFill>
            </p:spPr>
            <p:txBody>
              <a:bodyPr/>
              <a:lstStyle/>
              <a:p>
                <a:r>
                  <a:rPr lang="en-NZ">
                    <a:noFill/>
                  </a:rPr>
                  <a:t> </a:t>
                </a:r>
              </a:p>
            </p:txBody>
          </p:sp>
        </mc:Fallback>
      </mc:AlternateContent>
      <p:cxnSp>
        <p:nvCxnSpPr>
          <p:cNvPr id="43" name="Straight Connector 42"/>
          <p:cNvCxnSpPr/>
          <p:nvPr/>
        </p:nvCxnSpPr>
        <p:spPr bwMode="auto">
          <a:xfrm>
            <a:off x="5334000" y="2562565"/>
            <a:ext cx="0" cy="2168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4" name="TextBox 43"/>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a:t>To </a:t>
                </a:r>
                <a:r>
                  <a:rPr lang="en-NZ" dirty="0" smtClean="0"/>
                  <a:t>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44" name="TextBox 43"/>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4"/>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28550087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46166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i="1" dirty="0" smtClean="0">
                <a:solidFill>
                  <a:srgbClr val="0000FF"/>
                </a:solidFill>
                <a:latin typeface="Gill Sans MT" charset="0"/>
              </a:rPr>
              <a:t>Avoid generating the same </a:t>
            </a:r>
            <a:r>
              <a:rPr lang="en-US" i="1" dirty="0" err="1" smtClean="0">
                <a:solidFill>
                  <a:srgbClr val="0000FF"/>
                </a:solidFill>
                <a:latin typeface="Gill Sans MT" charset="0"/>
              </a:rPr>
              <a:t>ciphertext</a:t>
            </a:r>
            <a:r>
              <a:rPr lang="en-US" i="1" dirty="0" smtClean="0">
                <a:solidFill>
                  <a:srgbClr val="0000FF"/>
                </a:solidFill>
                <a:latin typeface="Gill Sans MT" charset="0"/>
              </a:rPr>
              <a:t> for identical plaintext blocks</a:t>
            </a:r>
            <a:endParaRPr lang="en-US"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 + rand number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18" name="TextBox 17"/>
          <p:cNvSpPr txBox="1"/>
          <p:nvPr/>
        </p:nvSpPr>
        <p:spPr>
          <a:xfrm>
            <a:off x="79637" y="3048000"/>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plaintext block</a:t>
            </a:r>
            <a:endParaRPr lang="en-NZ" sz="1800" dirty="0">
              <a:solidFill>
                <a:schemeClr val="tx1"/>
              </a:solidFill>
              <a:latin typeface="Arial" panose="020B0604020202020204" pitchFamily="34" charset="0"/>
              <a:cs typeface="Arial" panose="020B0604020202020204" pitchFamily="34" charset="0"/>
            </a:endParaRPr>
          </a:p>
        </p:txBody>
      </p:sp>
      <p:sp>
        <p:nvSpPr>
          <p:cNvPr id="22" name="TextBox 21"/>
          <p:cNvSpPr txBox="1"/>
          <p:nvPr/>
        </p:nvSpPr>
        <p:spPr>
          <a:xfrm>
            <a:off x="76201" y="3483743"/>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a:t>
            </a:r>
            <a:r>
              <a:rPr lang="en-NZ" sz="1800" dirty="0" err="1" smtClean="0">
                <a:solidFill>
                  <a:schemeClr val="tx1"/>
                </a:solidFill>
                <a:latin typeface="Arial" panose="020B0604020202020204" pitchFamily="34" charset="0"/>
                <a:cs typeface="Arial" panose="020B0604020202020204" pitchFamily="34" charset="0"/>
              </a:rPr>
              <a:t>ciphertext</a:t>
            </a:r>
            <a:r>
              <a:rPr lang="en-NZ" sz="1800" dirty="0" smtClean="0">
                <a:solidFill>
                  <a:schemeClr val="tx1"/>
                </a:solidFill>
                <a:latin typeface="Arial" panose="020B0604020202020204" pitchFamily="34" charset="0"/>
                <a:cs typeface="Arial" panose="020B0604020202020204" pitchFamily="34" charset="0"/>
              </a:rPr>
              <a:t> block</a:t>
            </a:r>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2"/>
              <p:cNvSpPr txBox="1"/>
              <p:nvPr/>
            </p:nvSpPr>
            <p:spPr>
              <a:xfrm>
                <a:off x="85532" y="3938596"/>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a </a:t>
                </a:r>
                <a14:m>
                  <m:oMath xmlns:m="http://schemas.openxmlformats.org/officeDocument/2006/math">
                    <m:r>
                      <a:rPr lang="en-NZ" sz="1800" i="1" smtClean="0">
                        <a:solidFill>
                          <a:schemeClr val="tx1"/>
                        </a:solidFill>
                        <a:latin typeface="Cambria Math"/>
                        <a:ea typeface="Cambria Math"/>
                        <a:cs typeface="Arial" panose="020B0604020202020204" pitchFamily="34" charset="0"/>
                      </a:rPr>
                      <m:t>⊕</m:t>
                    </m:r>
                  </m:oMath>
                </a14:m>
                <a:r>
                  <a:rPr lang="en-NZ" sz="1800" dirty="0" smtClean="0">
                    <a:solidFill>
                      <a:schemeClr val="tx1"/>
                    </a:solidFill>
                    <a:latin typeface="Arial" panose="020B0604020202020204" pitchFamily="34" charset="0"/>
                    <a:cs typeface="Arial" panose="020B0604020202020204" pitchFamily="34" charset="0"/>
                  </a:rPr>
                  <a:t> b = XOR of two bit strings</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5532" y="3938596"/>
                <a:ext cx="5172268" cy="369332"/>
              </a:xfrm>
              <a:prstGeom prst="rect">
                <a:avLst/>
              </a:prstGeom>
              <a:blipFill rotWithShape="1">
                <a:blip r:embed="rId3"/>
                <a:stretch>
                  <a:fillRect l="-823" t="-6349" b="-22222"/>
                </a:stretch>
              </a:blipFill>
              <a:ln>
                <a:solidFill>
                  <a:srgbClr val="00B0F0"/>
                </a:solidFill>
              </a:ln>
            </p:spPr>
            <p:txBody>
              <a:bodyPr/>
              <a:lstStyle/>
              <a:p>
                <a:r>
                  <a:rPr lang="en-NZ">
                    <a:noFill/>
                  </a:rPr>
                  <a:t> </a:t>
                </a:r>
              </a:p>
            </p:txBody>
          </p:sp>
        </mc:Fallback>
      </mc:AlternateContent>
      <p:sp>
        <p:nvSpPr>
          <p:cNvPr id="24" name="TextBox 23"/>
          <p:cNvSpPr txBox="1"/>
          <p:nvPr/>
        </p:nvSpPr>
        <p:spPr>
          <a:xfrm>
            <a:off x="76201" y="4393449"/>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K</a:t>
            </a:r>
            <a:r>
              <a:rPr lang="en-NZ" sz="1800" baseline="-25000" dirty="0" smtClean="0">
                <a:solidFill>
                  <a:schemeClr val="tx1"/>
                </a:solidFill>
                <a:latin typeface="Arial" panose="020B0604020202020204" pitchFamily="34" charset="0"/>
                <a:cs typeface="Arial" panose="020B0604020202020204" pitchFamily="34" charset="0"/>
              </a:rPr>
              <a:t>s</a:t>
            </a:r>
            <a:r>
              <a:rPr lang="en-NZ" sz="1800" dirty="0" smtClean="0">
                <a:solidFill>
                  <a:schemeClr val="tx1"/>
                </a:solidFill>
                <a:latin typeface="Arial" panose="020B0604020202020204" pitchFamily="34" charset="0"/>
                <a:cs typeface="Arial" panose="020B0604020202020204" pitchFamily="34" charset="0"/>
              </a:rPr>
              <a:t>= block-cipher encryption algorithm with key S.</a:t>
            </a:r>
            <a:endParaRPr lang="en-NZ" sz="1800" dirty="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308236" y="5181600"/>
            <a:ext cx="6625964"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r(</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random number to be used by </a:t>
            </a:r>
            <a:r>
              <a:rPr lang="en-NZ" sz="1800" dirty="0" err="1">
                <a:solidFill>
                  <a:schemeClr val="tx1"/>
                </a:solidFill>
                <a:latin typeface="Arial" panose="020B0604020202020204" pitchFamily="34" charset="0"/>
                <a:cs typeface="Arial" panose="020B0604020202020204" pitchFamily="34" charset="0"/>
              </a:rPr>
              <a:t>ith</a:t>
            </a:r>
            <a:r>
              <a:rPr lang="en-NZ" sz="1800" dirty="0">
                <a:solidFill>
                  <a:schemeClr val="tx1"/>
                </a:solidFill>
                <a:latin typeface="Arial" panose="020B0604020202020204" pitchFamily="34" charset="0"/>
                <a:cs typeface="Arial" panose="020B0604020202020204" pitchFamily="34" charset="0"/>
              </a:rPr>
              <a: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9330" y="4800600"/>
            <a:ext cx="6924869"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r(</a:t>
            </a:r>
            <a:r>
              <a:rPr lang="en-NZ" sz="2000" dirty="0" err="1" smtClean="0">
                <a:solidFill>
                  <a:schemeClr val="tx1"/>
                </a:solidFill>
              </a:rPr>
              <a:t>i</a:t>
            </a:r>
            <a:r>
              <a:rPr lang="en-NZ" sz="2000" dirty="0" smtClean="0">
                <a:solidFill>
                  <a:schemeClr val="tx1"/>
                </a:solidFill>
              </a:rPr>
              <a:t>) for each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mc:AlternateContent xmlns:mc="http://schemas.openxmlformats.org/markup-compatibility/2006" xmlns:a14="http://schemas.microsoft.com/office/drawing/2010/main">
        <mc:Choice Requires="a14">
          <p:sp>
            <p:nvSpPr>
              <p:cNvPr id="15" name="TextBox 14"/>
              <p:cNvSpPr txBox="1"/>
              <p:nvPr/>
            </p:nvSpPr>
            <p:spPr>
              <a:xfrm>
                <a:off x="298906" y="6019800"/>
                <a:ext cx="6625964"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a:solidFill>
                      <a:schemeClr val="tx1"/>
                    </a:solidFill>
                    <a:latin typeface="Arial" panose="020B0604020202020204" pitchFamily="34" charset="0"/>
                    <a:cs typeface="Arial" panose="020B0604020202020204" pitchFamily="34" charset="0"/>
                  </a:rPr>
                  <a:t>) =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r(</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98906" y="6019800"/>
                <a:ext cx="6625964" cy="369332"/>
              </a:xfrm>
              <a:prstGeom prst="rect">
                <a:avLst/>
              </a:prstGeom>
              <a:blipFill rotWithShape="1">
                <a:blip r:embed="rId4"/>
                <a:stretch>
                  <a:fillRect l="-643" t="-6452" b="-22581"/>
                </a:stretch>
              </a:blipFill>
              <a:ln>
                <a:solidFill>
                  <a:srgbClr val="00B0F0"/>
                </a:solidFill>
              </a:ln>
            </p:spPr>
            <p:txBody>
              <a:bodyPr/>
              <a:lstStyle/>
              <a:p>
                <a:r>
                  <a:rPr lang="en-NZ">
                    <a:noFill/>
                  </a:rPr>
                  <a:t> </a:t>
                </a:r>
              </a:p>
            </p:txBody>
          </p:sp>
        </mc:Fallback>
      </mc:AlternateContent>
      <p:sp>
        <p:nvSpPr>
          <p:cNvPr id="16" name="TextBox 15"/>
          <p:cNvSpPr txBox="1"/>
          <p:nvPr/>
        </p:nvSpPr>
        <p:spPr>
          <a:xfrm>
            <a:off x="0" y="5638800"/>
            <a:ext cx="6924869"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each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17" name="TextBox 16"/>
          <p:cNvSpPr txBox="1"/>
          <p:nvPr/>
        </p:nvSpPr>
        <p:spPr>
          <a:xfrm>
            <a:off x="0" y="6457890"/>
            <a:ext cx="6924869"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3.  </a:t>
            </a:r>
            <a:r>
              <a:rPr lang="en-NZ" sz="2000" dirty="0" smtClean="0">
                <a:solidFill>
                  <a:schemeClr val="tx1"/>
                </a:solidFill>
              </a:rPr>
              <a:t>Send c(1), r(1), c(2), r(2), …</a:t>
            </a:r>
            <a:endParaRPr lang="en-NZ" sz="2000" b="1" dirty="0">
              <a:solidFill>
                <a:schemeClr val="tx1"/>
              </a:solidFill>
            </a:endParaRPr>
          </a:p>
        </p:txBody>
      </p:sp>
      <p:sp>
        <p:nvSpPr>
          <p:cNvPr id="19" name="TextBox 18"/>
          <p:cNvSpPr txBox="1"/>
          <p:nvPr/>
        </p:nvSpPr>
        <p:spPr>
          <a:xfrm>
            <a:off x="4330606" y="6488668"/>
            <a:ext cx="3099951" cy="369332"/>
          </a:xfrm>
          <a:prstGeom prst="rect">
            <a:avLst/>
          </a:prstGeom>
          <a:solidFill>
            <a:srgbClr val="FFFFC5"/>
          </a:solidFill>
        </p:spPr>
        <p:txBody>
          <a:bodyPr wrap="none" rtlCol="0">
            <a:spAutoFit/>
          </a:bodyPr>
          <a:lstStyle/>
          <a:p>
            <a:r>
              <a:rPr lang="en-NZ" sz="1800" dirty="0" smtClean="0">
                <a:solidFill>
                  <a:srgbClr val="FF0000"/>
                </a:solidFill>
                <a:latin typeface="Arial" panose="020B0604020202020204" pitchFamily="34" charset="0"/>
                <a:cs typeface="Arial" panose="020B0604020202020204" pitchFamily="34" charset="0"/>
              </a:rPr>
              <a:t>100, </a:t>
            </a:r>
            <a:r>
              <a:rPr lang="en-NZ" sz="1800" dirty="0" smtClean="0">
                <a:solidFill>
                  <a:srgbClr val="0000FF"/>
                </a:solidFill>
                <a:latin typeface="Arial" panose="020B0604020202020204" pitchFamily="34" charset="0"/>
                <a:cs typeface="Arial" panose="020B0604020202020204" pitchFamily="34" charset="0"/>
              </a:rPr>
              <a:t>001</a:t>
            </a:r>
            <a:r>
              <a:rPr lang="en-NZ" sz="1800" dirty="0" smtClean="0">
                <a:solidFill>
                  <a:srgbClr val="FF0000"/>
                </a:solidFill>
                <a:latin typeface="Arial" panose="020B0604020202020204" pitchFamily="34" charset="0"/>
                <a:cs typeface="Arial" panose="020B0604020202020204" pitchFamily="34" charset="0"/>
              </a:rPr>
              <a:t>, 010, </a:t>
            </a:r>
            <a:r>
              <a:rPr lang="en-NZ" sz="1800" dirty="0" smtClean="0">
                <a:solidFill>
                  <a:srgbClr val="0000FF"/>
                </a:solidFill>
                <a:latin typeface="Arial" panose="020B0604020202020204" pitchFamily="34" charset="0"/>
                <a:cs typeface="Arial" panose="020B0604020202020204" pitchFamily="34" charset="0"/>
              </a:rPr>
              <a:t>111</a:t>
            </a:r>
            <a:r>
              <a:rPr lang="en-NZ" sz="1800" dirty="0" smtClean="0">
                <a:solidFill>
                  <a:srgbClr val="FF0000"/>
                </a:solidFill>
                <a:latin typeface="Arial" panose="020B0604020202020204" pitchFamily="34" charset="0"/>
                <a:cs typeface="Arial" panose="020B0604020202020204" pitchFamily="34" charset="0"/>
              </a:rPr>
              <a:t>, 000, </a:t>
            </a:r>
            <a:r>
              <a:rPr lang="en-NZ" sz="1800" dirty="0" smtClean="0">
                <a:solidFill>
                  <a:srgbClr val="0000FF"/>
                </a:solidFill>
                <a:latin typeface="Arial" panose="020B0604020202020204" pitchFamily="34" charset="0"/>
                <a:cs typeface="Arial" panose="020B0604020202020204" pitchFamily="34" charset="0"/>
              </a:rPr>
              <a:t>100</a:t>
            </a:r>
            <a:endParaRPr lang="en-NZ" sz="1800" dirty="0">
              <a:solidFill>
                <a:srgbClr val="0000FF"/>
              </a:solidFill>
              <a:latin typeface="Arial" panose="020B0604020202020204" pitchFamily="34" charset="0"/>
              <a:cs typeface="Arial" panose="020B0604020202020204" pitchFamily="34" charset="0"/>
            </a:endParaRPr>
          </a:p>
        </p:txBody>
      </p:sp>
      <p:sp>
        <p:nvSpPr>
          <p:cNvPr id="20" name="TextBox 19"/>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31" name="TextBox 30"/>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32" name="Right Brace 31"/>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4" name="Right Brace 33"/>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5" name="TextBox 34"/>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6" name="Right Brace 35"/>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7" name="TextBox 36"/>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8" name="TextBox 37"/>
          <p:cNvSpPr txBox="1"/>
          <p:nvPr/>
        </p:nvSpPr>
        <p:spPr>
          <a:xfrm>
            <a:off x="6647975" y="5723335"/>
            <a:ext cx="966931"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r(1)=001</a:t>
            </a:r>
            <a:endParaRPr lang="en-NZ" sz="1600" dirty="0">
              <a:solidFill>
                <a:srgbClr val="0000FF"/>
              </a:solidFill>
              <a:latin typeface="Arial" panose="020B0604020202020204" pitchFamily="34" charset="0"/>
              <a:cs typeface="Arial" panose="020B0604020202020204" pitchFamily="34" charset="0"/>
            </a:endParaRPr>
          </a:p>
        </p:txBody>
      </p:sp>
      <p:sp>
        <p:nvSpPr>
          <p:cNvPr id="39" name="TextBox 38"/>
          <p:cNvSpPr txBox="1"/>
          <p:nvPr/>
        </p:nvSpPr>
        <p:spPr>
          <a:xfrm>
            <a:off x="7278172" y="6079418"/>
            <a:ext cx="936410"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r(2)=111</a:t>
            </a:r>
            <a:endParaRPr lang="en-NZ" sz="1600" dirty="0">
              <a:solidFill>
                <a:srgbClr val="0000FF"/>
              </a:solidFill>
              <a:latin typeface="Arial" panose="020B0604020202020204" pitchFamily="34" charset="0"/>
              <a:cs typeface="Arial" panose="020B0604020202020204" pitchFamily="34" charset="0"/>
            </a:endParaRPr>
          </a:p>
        </p:txBody>
      </p:sp>
      <p:sp>
        <p:nvSpPr>
          <p:cNvPr id="40" name="TextBox 39"/>
          <p:cNvSpPr txBox="1"/>
          <p:nvPr/>
        </p:nvSpPr>
        <p:spPr>
          <a:xfrm>
            <a:off x="7998288" y="6427944"/>
            <a:ext cx="966931"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r(3)=100</a:t>
            </a:r>
            <a:endParaRPr lang="en-NZ" sz="1600" dirty="0">
              <a:solidFill>
                <a:srgbClr val="0000FF"/>
              </a:solidFill>
              <a:latin typeface="Arial" panose="020B0604020202020204" pitchFamily="34" charset="0"/>
              <a:cs typeface="Arial" panose="020B0604020202020204" pitchFamily="34" charset="0"/>
            </a:endParaRPr>
          </a:p>
        </p:txBody>
      </p:sp>
      <p:sp>
        <p:nvSpPr>
          <p:cNvPr id="41" name="Freeform 40"/>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2" name="Freeform 41"/>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3" name="Freeform 42"/>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4" name="Straight Connector 43"/>
          <p:cNvCxnSpPr/>
          <p:nvPr/>
        </p:nvCxnSpPr>
        <p:spPr bwMode="auto">
          <a:xfrm>
            <a:off x="5334000" y="2562565"/>
            <a:ext cx="0" cy="2168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Line Callout 1 1"/>
          <p:cNvSpPr/>
          <p:nvPr/>
        </p:nvSpPr>
        <p:spPr bwMode="auto">
          <a:xfrm>
            <a:off x="2819399" y="6168867"/>
            <a:ext cx="4105469" cy="220266"/>
          </a:xfrm>
          <a:prstGeom prst="borderCallout1">
            <a:avLst>
              <a:gd name="adj1" fmla="val 34056"/>
              <a:gd name="adj2" fmla="val 520"/>
              <a:gd name="adj3" fmla="val 184438"/>
              <a:gd name="adj4" fmla="val -15500"/>
            </a:avLst>
          </a:prstGeom>
          <a:gradFill>
            <a:gsLst>
              <a:gs pos="0">
                <a:schemeClr val="bg1">
                  <a:lumMod val="95000"/>
                </a:schemeClr>
              </a:gs>
              <a:gs pos="100000">
                <a:schemeClr val="accent5">
                  <a:lumMod val="75000"/>
                </a:schemeClr>
              </a:gs>
            </a:gsLst>
          </a:gradFill>
          <a:ln w="2222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Z" sz="1400" dirty="0" smtClean="0">
                <a:solidFill>
                  <a:schemeClr val="tx1"/>
                </a:solidFill>
                <a:latin typeface="Arial" panose="020B0604020202020204" pitchFamily="34" charset="0"/>
                <a:cs typeface="Arial" panose="020B0604020202020204" pitchFamily="34" charset="0"/>
              </a:rPr>
              <a:t>Note: random numbers are sent in </a:t>
            </a:r>
            <a:r>
              <a:rPr lang="en-NZ" sz="1400" dirty="0" err="1" smtClean="0">
                <a:solidFill>
                  <a:schemeClr val="tx1"/>
                </a:solidFill>
                <a:latin typeface="Arial" panose="020B0604020202020204" pitchFamily="34" charset="0"/>
                <a:cs typeface="Arial" panose="020B0604020202020204" pitchFamily="34" charset="0"/>
              </a:rPr>
              <a:t>cleartext</a:t>
            </a:r>
            <a:r>
              <a:rPr lang="en-NZ" sz="1400" dirty="0" smtClean="0">
                <a:solidFill>
                  <a:schemeClr val="tx1"/>
                </a:solidFill>
                <a:latin typeface="Arial" panose="020B0604020202020204" pitchFamily="34" charset="0"/>
                <a:cs typeface="Arial" panose="020B0604020202020204" pitchFamily="34" charset="0"/>
              </a:rPr>
              <a:t>                                                             </a:t>
            </a:r>
          </a:p>
        </p:txBody>
      </p:sp>
      <p:cxnSp>
        <p:nvCxnSpPr>
          <p:cNvPr id="5" name="Straight Connector 4"/>
          <p:cNvCxnSpPr/>
          <p:nvPr/>
        </p:nvCxnSpPr>
        <p:spPr bwMode="auto">
          <a:xfrm flipV="1">
            <a:off x="3352800" y="6389132"/>
            <a:ext cx="0" cy="208089"/>
          </a:xfrm>
          <a:prstGeom prst="line">
            <a:avLst/>
          </a:prstGeom>
          <a:gradFill>
            <a:gsLst>
              <a:gs pos="0">
                <a:schemeClr val="bg1">
                  <a:lumMod val="95000"/>
                </a:schemeClr>
              </a:gs>
              <a:gs pos="100000">
                <a:schemeClr val="accent5">
                  <a:lumMod val="75000"/>
                </a:schemeClr>
              </a:gs>
            </a:gsLst>
          </a:gradFill>
          <a:ln w="22225">
            <a:solidFill>
              <a:srgbClr val="00B0F0"/>
            </a:solidFill>
          </a:ln>
          <a:effectLst/>
          <a:ex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47" name="TextBox 46"/>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a:t>To </a:t>
                </a:r>
                <a:r>
                  <a:rPr lang="en-NZ" dirty="0" smtClean="0"/>
                  <a:t>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47" name="TextBox 46"/>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4"/>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28550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46166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i="1" dirty="0" smtClean="0">
                <a:solidFill>
                  <a:srgbClr val="0000FF"/>
                </a:solidFill>
                <a:latin typeface="Gill Sans MT" charset="0"/>
              </a:rPr>
              <a:t>Avoid generating the same </a:t>
            </a:r>
            <a:r>
              <a:rPr lang="en-US" i="1" dirty="0" err="1" smtClean="0">
                <a:solidFill>
                  <a:srgbClr val="0000FF"/>
                </a:solidFill>
                <a:latin typeface="Gill Sans MT" charset="0"/>
              </a:rPr>
              <a:t>ciphertext</a:t>
            </a:r>
            <a:r>
              <a:rPr lang="en-US" i="1" dirty="0" smtClean="0">
                <a:solidFill>
                  <a:srgbClr val="0000FF"/>
                </a:solidFill>
                <a:latin typeface="Gill Sans MT" charset="0"/>
              </a:rPr>
              <a:t> for identical plaintext blocks</a:t>
            </a:r>
            <a:endParaRPr lang="en-US"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 + rand number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17" name="TextBox 16"/>
          <p:cNvSpPr txBox="1"/>
          <p:nvPr/>
        </p:nvSpPr>
        <p:spPr>
          <a:xfrm>
            <a:off x="7188" y="2971800"/>
            <a:ext cx="5334000" cy="646331"/>
          </a:xfrm>
          <a:prstGeom prst="rect">
            <a:avLst/>
          </a:prstGeom>
          <a:solidFill>
            <a:schemeClr val="bg1">
              <a:lumMod val="85000"/>
            </a:schemeClr>
          </a:solidFill>
          <a:ln>
            <a:solidFill>
              <a:srgbClr val="00B0F0"/>
            </a:solidFill>
          </a:ln>
        </p:spPr>
        <p:txBody>
          <a:bodyPr wrap="square" rtlCol="0">
            <a:spAutoFit/>
          </a:bodyPr>
          <a:lstStyle/>
          <a:p>
            <a:r>
              <a:rPr lang="en-NZ" sz="1800" b="1" dirty="0" smtClean="0">
                <a:solidFill>
                  <a:srgbClr val="FF0000"/>
                </a:solidFill>
                <a:latin typeface="Arial" panose="020B0604020202020204" pitchFamily="34" charset="0"/>
                <a:cs typeface="Arial" panose="020B0604020202020204" pitchFamily="34" charset="0"/>
              </a:rPr>
              <a:t>Step 1.  </a:t>
            </a:r>
            <a:r>
              <a:rPr lang="en-NZ" sz="1800" dirty="0" smtClean="0">
                <a:solidFill>
                  <a:schemeClr val="tx1"/>
                </a:solidFill>
                <a:latin typeface="Arial" panose="020B0604020202020204" pitchFamily="34" charset="0"/>
                <a:cs typeface="Arial" panose="020B0604020202020204" pitchFamily="34" charset="0"/>
              </a:rPr>
              <a:t>Given c(1), r(1), c(2), r(2), …</a:t>
            </a:r>
          </a:p>
          <a:p>
            <a:r>
              <a:rPr lang="en-NZ" sz="1800" dirty="0" smtClean="0">
                <a:solidFill>
                  <a:schemeClr val="tx1"/>
                </a:solidFill>
                <a:latin typeface="Arial" panose="020B0604020202020204" pitchFamily="34" charset="0"/>
                <a:cs typeface="Arial" panose="020B0604020202020204" pitchFamily="34" charset="0"/>
              </a:rPr>
              <a:t>         Apply </a:t>
            </a:r>
            <a:r>
              <a:rPr lang="en-NZ" sz="1800" dirty="0">
                <a:solidFill>
                  <a:srgbClr val="0000FF"/>
                </a:solidFill>
                <a:latin typeface="Arial" panose="020B0604020202020204" pitchFamily="34" charset="0"/>
                <a:cs typeface="Arial" panose="020B0604020202020204" pitchFamily="34" charset="0"/>
              </a:rPr>
              <a:t>K</a:t>
            </a:r>
            <a:r>
              <a:rPr lang="en-NZ" sz="1800" baseline="-25000" dirty="0">
                <a:solidFill>
                  <a:srgbClr val="0000FF"/>
                </a:solidFill>
                <a:latin typeface="Arial" panose="020B0604020202020204" pitchFamily="34" charset="0"/>
                <a:cs typeface="Arial" panose="020B0604020202020204" pitchFamily="34" charset="0"/>
              </a:rPr>
              <a:t>s </a:t>
            </a:r>
            <a:r>
              <a:rPr lang="en-NZ" sz="1800" dirty="0" smtClean="0">
                <a:solidFill>
                  <a:srgbClr val="0000FF"/>
                </a:solidFill>
                <a:latin typeface="Arial" panose="020B0604020202020204" pitchFamily="34" charset="0"/>
                <a:cs typeface="Arial" panose="020B0604020202020204" pitchFamily="34" charset="0"/>
              </a:rPr>
              <a:t>(c(</a:t>
            </a:r>
            <a:r>
              <a:rPr lang="en-NZ" sz="1800" dirty="0" err="1" smtClean="0">
                <a:solidFill>
                  <a:srgbClr val="0000FF"/>
                </a:solidFill>
                <a:latin typeface="Arial" panose="020B0604020202020204" pitchFamily="34" charset="0"/>
                <a:cs typeface="Arial" panose="020B0604020202020204" pitchFamily="34" charset="0"/>
              </a:rPr>
              <a:t>i</a:t>
            </a:r>
            <a:r>
              <a:rPr lang="en-NZ" sz="1800" dirty="0" smtClean="0">
                <a:solidFill>
                  <a:srgbClr val="0000FF"/>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to each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c(</a:t>
            </a:r>
            <a:r>
              <a:rPr lang="en-NZ" sz="1800" dirty="0" err="1">
                <a:solidFill>
                  <a:schemeClr val="tx1"/>
                </a:solidFill>
                <a:latin typeface="Arial" panose="020B0604020202020204" pitchFamily="34" charset="0"/>
                <a:cs typeface="Arial" panose="020B0604020202020204" pitchFamily="34" charset="0"/>
              </a:rPr>
              <a:t>i</a:t>
            </a:r>
            <a:r>
              <a:rPr lang="en-NZ" sz="1800" dirty="0">
                <a:solidFill>
                  <a:schemeClr val="tx1"/>
                </a:solidFill>
                <a:latin typeface="Arial" panose="020B0604020202020204" pitchFamily="34" charset="0"/>
                <a:cs typeface="Arial" panose="020B0604020202020204" pitchFamily="34" charset="0"/>
              </a:rPr>
              <a:t>)</a:t>
            </a:r>
          </a:p>
        </p:txBody>
      </p:sp>
      <p:sp>
        <p:nvSpPr>
          <p:cNvPr id="19" name="TextBox 18"/>
          <p:cNvSpPr txBox="1"/>
          <p:nvPr/>
        </p:nvSpPr>
        <p:spPr>
          <a:xfrm>
            <a:off x="685800" y="3840008"/>
            <a:ext cx="4383957" cy="369332"/>
          </a:xfrm>
          <a:prstGeom prst="rect">
            <a:avLst/>
          </a:prstGeom>
          <a:solidFill>
            <a:srgbClr val="FFFFC5"/>
          </a:solidFill>
        </p:spPr>
        <p:txBody>
          <a:bodyPr wrap="none" rtlCol="0">
            <a:spAutoFit/>
          </a:bodyPr>
          <a:lstStyle/>
          <a:p>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100</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001,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010</a:t>
            </a:r>
            <a:r>
              <a:rPr lang="en-NZ" sz="1800" dirty="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111,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000</a:t>
            </a:r>
            <a:r>
              <a:rPr lang="en-NZ" sz="1800" dirty="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100</a:t>
            </a:r>
            <a:endParaRPr lang="en-NZ" sz="1800" dirty="0">
              <a:solidFill>
                <a:srgbClr val="FF0000"/>
              </a:solidFill>
              <a:latin typeface="Arial" panose="020B0604020202020204" pitchFamily="34" charset="0"/>
              <a:cs typeface="Arial" panose="020B0604020202020204" pitchFamily="34" charset="0"/>
            </a:endParaRPr>
          </a:p>
        </p:txBody>
      </p:sp>
      <p:sp>
        <p:nvSpPr>
          <p:cNvPr id="20" name="TextBox 19"/>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31" name="TextBox 30"/>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32" name="Right Brace 31"/>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4" name="Right Brace 33"/>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5" name="TextBox 34"/>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6" name="Right Brace 35"/>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7" name="TextBox 36"/>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cxnSp>
        <p:nvCxnSpPr>
          <p:cNvPr id="44" name="Straight Connector 43"/>
          <p:cNvCxnSpPr/>
          <p:nvPr/>
        </p:nvCxnSpPr>
        <p:spPr bwMode="auto">
          <a:xfrm>
            <a:off x="5409570" y="2562565"/>
            <a:ext cx="0" cy="2168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ight Brace 1"/>
          <p:cNvSpPr/>
          <p:nvPr/>
        </p:nvSpPr>
        <p:spPr bwMode="auto">
          <a:xfrm rot="5400000">
            <a:off x="1724513" y="4049681"/>
            <a:ext cx="304800" cy="401026"/>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 name="TextBox 3"/>
          <p:cNvSpPr txBox="1"/>
          <p:nvPr/>
        </p:nvSpPr>
        <p:spPr>
          <a:xfrm>
            <a:off x="1605043" y="4463534"/>
            <a:ext cx="543739" cy="369332"/>
          </a:xfrm>
          <a:prstGeom prst="rect">
            <a:avLst/>
          </a:prstGeom>
          <a:noFill/>
        </p:spPr>
        <p:txBody>
          <a:bodyPr wrap="none" rtlCol="0">
            <a:spAutoFit/>
          </a:bodyPr>
          <a:lstStyle/>
          <a:p>
            <a:r>
              <a:rPr lang="en-NZ" sz="1800" dirty="0" smtClean="0">
                <a:solidFill>
                  <a:schemeClr val="tx1"/>
                </a:solidFill>
                <a:latin typeface="Arial" panose="020B0604020202020204" pitchFamily="34" charset="0"/>
                <a:cs typeface="Arial" panose="020B0604020202020204" pitchFamily="34" charset="0"/>
              </a:rPr>
              <a:t>r(1)</a:t>
            </a:r>
            <a:endParaRPr lang="en-NZ" sz="1800" dirty="0">
              <a:solidFill>
                <a:schemeClr val="tx1"/>
              </a:solidFill>
              <a:latin typeface="Arial" panose="020B0604020202020204" pitchFamily="34" charset="0"/>
              <a:cs typeface="Arial" panose="020B0604020202020204" pitchFamily="34" charset="0"/>
            </a:endParaRPr>
          </a:p>
        </p:txBody>
      </p:sp>
      <p:sp>
        <p:nvSpPr>
          <p:cNvPr id="22" name="Right Brace 21"/>
          <p:cNvSpPr/>
          <p:nvPr/>
        </p:nvSpPr>
        <p:spPr bwMode="auto">
          <a:xfrm rot="5400000">
            <a:off x="3167470" y="4093615"/>
            <a:ext cx="304800" cy="401026"/>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3048000" y="4507468"/>
            <a:ext cx="543739" cy="369332"/>
          </a:xfrm>
          <a:prstGeom prst="rect">
            <a:avLst/>
          </a:prstGeom>
          <a:noFill/>
        </p:spPr>
        <p:txBody>
          <a:bodyPr wrap="none" rtlCol="0">
            <a:spAutoFit/>
          </a:bodyPr>
          <a:lstStyle/>
          <a:p>
            <a:r>
              <a:rPr lang="en-NZ" sz="1800" dirty="0" smtClean="0">
                <a:solidFill>
                  <a:schemeClr val="tx1"/>
                </a:solidFill>
                <a:latin typeface="Arial" panose="020B0604020202020204" pitchFamily="34" charset="0"/>
                <a:cs typeface="Arial" panose="020B0604020202020204" pitchFamily="34" charset="0"/>
              </a:rPr>
              <a:t>r(2)</a:t>
            </a:r>
            <a:endParaRPr lang="en-NZ" sz="1800" dirty="0">
              <a:solidFill>
                <a:schemeClr val="tx1"/>
              </a:solidFill>
              <a:latin typeface="Arial" panose="020B0604020202020204" pitchFamily="34" charset="0"/>
              <a:cs typeface="Arial" panose="020B0604020202020204" pitchFamily="34" charset="0"/>
            </a:endParaRPr>
          </a:p>
        </p:txBody>
      </p:sp>
      <p:sp>
        <p:nvSpPr>
          <p:cNvPr id="24" name="Right Brace 23"/>
          <p:cNvSpPr/>
          <p:nvPr/>
        </p:nvSpPr>
        <p:spPr bwMode="auto">
          <a:xfrm rot="5400000">
            <a:off x="4615270" y="4066687"/>
            <a:ext cx="304800" cy="401026"/>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25" name="TextBox 24"/>
          <p:cNvSpPr txBox="1"/>
          <p:nvPr/>
        </p:nvSpPr>
        <p:spPr>
          <a:xfrm>
            <a:off x="4495800" y="4480540"/>
            <a:ext cx="543739" cy="369332"/>
          </a:xfrm>
          <a:prstGeom prst="rect">
            <a:avLst/>
          </a:prstGeom>
          <a:noFill/>
        </p:spPr>
        <p:txBody>
          <a:bodyPr wrap="none" rtlCol="0">
            <a:spAutoFit/>
          </a:bodyPr>
          <a:lstStyle/>
          <a:p>
            <a:r>
              <a:rPr lang="en-NZ" sz="1800" dirty="0" smtClean="0">
                <a:solidFill>
                  <a:schemeClr val="tx1"/>
                </a:solidFill>
                <a:latin typeface="Arial" panose="020B0604020202020204" pitchFamily="34" charset="0"/>
                <a:cs typeface="Arial" panose="020B0604020202020204" pitchFamily="34" charset="0"/>
              </a:rPr>
              <a:t>r(3)</a:t>
            </a:r>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6" name="TextBox 25"/>
              <p:cNvSpPr txBox="1"/>
              <p:nvPr/>
            </p:nvSpPr>
            <p:spPr>
              <a:xfrm>
                <a:off x="0" y="2514600"/>
                <a:ext cx="5341188" cy="400110"/>
              </a:xfrm>
              <a:prstGeom prst="rect">
                <a:avLst/>
              </a:prstGeom>
              <a:solidFill>
                <a:srgbClr val="C00000"/>
              </a:solidFill>
              <a:ln>
                <a:solidFill>
                  <a:srgbClr val="00B0F0"/>
                </a:solidFill>
              </a:ln>
            </p:spPr>
            <p:txBody>
              <a:bodyPr wrap="square" rtlCol="0">
                <a:spAutoFit/>
              </a:bodyPr>
              <a:lstStyle>
                <a:defPPr>
                  <a:defRPr lang="en-GB"/>
                </a:defPPr>
                <a:lvl1pPr>
                  <a:defRPr sz="2000" b="1"/>
                </a:lvl1pPr>
              </a:lstStyle>
              <a:p>
                <a:r>
                  <a:rPr lang="en-NZ" dirty="0"/>
                  <a:t>To decrypt</a:t>
                </a:r>
                <a:r>
                  <a:rPr lang="en-NZ" dirty="0" smtClean="0"/>
                  <a:t>: </a:t>
                </a:r>
                <a:r>
                  <a:rPr lang="en-NZ" dirty="0" smtClean="0">
                    <a:solidFill>
                      <a:srgbClr val="FFFF00"/>
                    </a:solidFill>
                    <a:effectLst/>
                  </a:rPr>
                  <a:t> </a:t>
                </a:r>
                <a14:m>
                  <m:oMath xmlns:m="http://schemas.openxmlformats.org/officeDocument/2006/math">
                    <m:r>
                      <m:rPr>
                        <m:nor/>
                      </m:rPr>
                      <a:rPr lang="en-NZ" dirty="0">
                        <a:solidFill>
                          <a:srgbClr val="FFFF00"/>
                        </a:solidFill>
                        <a:effectLst/>
                        <a:latin typeface="Arial" panose="020B0604020202020204" pitchFamily="34" charset="0"/>
                        <a:cs typeface="Arial" panose="020B0604020202020204" pitchFamily="34" charset="0"/>
                      </a:rPr>
                      <m:t>K</m:t>
                    </m:r>
                    <m:r>
                      <m:rPr>
                        <m:nor/>
                      </m:rPr>
                      <a:rPr lang="en-NZ" baseline="-25000" dirty="0">
                        <a:solidFill>
                          <a:srgbClr val="FFFF00"/>
                        </a:solidFill>
                        <a:effectLst/>
                        <a:latin typeface="Arial" panose="020B0604020202020204" pitchFamily="34" charset="0"/>
                        <a:cs typeface="Arial" panose="020B0604020202020204" pitchFamily="34" charset="0"/>
                      </a:rPr>
                      <m:t>s</m:t>
                    </m:r>
                    <m:r>
                      <m:rPr>
                        <m:nor/>
                      </m:rPr>
                      <a:rPr lang="en-NZ" dirty="0">
                        <a:solidFill>
                          <a:srgbClr val="FFFF00"/>
                        </a:solidFill>
                        <a:effectLst/>
                        <a:latin typeface="Arial" panose="020B0604020202020204" pitchFamily="34" charset="0"/>
                        <a:cs typeface="Arial" panose="020B0604020202020204" pitchFamily="34" charset="0"/>
                      </a:rPr>
                      <m:t>(</m:t>
                    </m:r>
                    <m:r>
                      <m:rPr>
                        <m:nor/>
                      </m:rPr>
                      <a:rPr lang="en-NZ" b="1" i="0" dirty="0" smtClean="0">
                        <a:solidFill>
                          <a:srgbClr val="FFFF00"/>
                        </a:solidFill>
                        <a:effectLst/>
                        <a:latin typeface="Arial" panose="020B0604020202020204" pitchFamily="34" charset="0"/>
                        <a:cs typeface="Arial" panose="020B0604020202020204" pitchFamily="34" charset="0"/>
                      </a:rPr>
                      <m:t> </m:t>
                    </m:r>
                    <m:r>
                      <m:rPr>
                        <m:nor/>
                      </m:rPr>
                      <a:rPr lang="en-NZ" b="1" i="0" dirty="0" smtClean="0">
                        <a:solidFill>
                          <a:srgbClr val="FFFF00"/>
                        </a:solidFill>
                        <a:latin typeface="Arial" panose="020B0604020202020204" pitchFamily="34" charset="0"/>
                        <a:cs typeface="Arial" panose="020B0604020202020204" pitchFamily="34" charset="0"/>
                      </a:rPr>
                      <m:t>) </m:t>
                    </m:r>
                  </m:oMath>
                </a14:m>
                <a:r>
                  <a:rPr lang="en-NZ" dirty="0" smtClean="0">
                    <a:solidFill>
                      <a:srgbClr val="FFFF00"/>
                    </a:solidFill>
                    <a:effectLst/>
                  </a:rPr>
                  <a:t> , XOR</a:t>
                </a:r>
                <a:endParaRPr lang="en-NZ" dirty="0"/>
              </a:p>
            </p:txBody>
          </p:sp>
        </mc:Choice>
        <mc:Fallback xmlns="">
          <p:sp>
            <p:nvSpPr>
              <p:cNvPr id="26" name="TextBox 25"/>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4"/>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1755178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46166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i="1" dirty="0" smtClean="0">
                <a:solidFill>
                  <a:srgbClr val="0000FF"/>
                </a:solidFill>
                <a:latin typeface="Gill Sans MT" charset="0"/>
              </a:rPr>
              <a:t>Avoid generating the same </a:t>
            </a:r>
            <a:r>
              <a:rPr lang="en-US" i="1" dirty="0" err="1" smtClean="0">
                <a:solidFill>
                  <a:srgbClr val="0000FF"/>
                </a:solidFill>
                <a:latin typeface="Gill Sans MT" charset="0"/>
              </a:rPr>
              <a:t>ciphertext</a:t>
            </a:r>
            <a:r>
              <a:rPr lang="en-US" i="1" dirty="0" smtClean="0">
                <a:solidFill>
                  <a:srgbClr val="0000FF"/>
                </a:solidFill>
                <a:latin typeface="Gill Sans MT" charset="0"/>
              </a:rPr>
              <a:t> for identical plaintext blocks</a:t>
            </a:r>
            <a:endParaRPr lang="en-US"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 + rand number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19" name="TextBox 18"/>
          <p:cNvSpPr txBox="1"/>
          <p:nvPr/>
        </p:nvSpPr>
        <p:spPr>
          <a:xfrm>
            <a:off x="685800" y="3840008"/>
            <a:ext cx="4383957" cy="369332"/>
          </a:xfrm>
          <a:prstGeom prst="rect">
            <a:avLst/>
          </a:prstGeom>
          <a:solidFill>
            <a:srgbClr val="FFFFC5"/>
          </a:solidFill>
        </p:spPr>
        <p:txBody>
          <a:bodyPr wrap="none" rtlCol="0">
            <a:spAutoFit/>
          </a:bodyPr>
          <a:lstStyle/>
          <a:p>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100</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001,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010</a:t>
            </a:r>
            <a:r>
              <a:rPr lang="en-NZ" sz="1800" dirty="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111,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000</a:t>
            </a:r>
            <a:r>
              <a:rPr lang="en-NZ" sz="1800" dirty="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100</a:t>
            </a:r>
            <a:endParaRPr lang="en-NZ" sz="1800" dirty="0">
              <a:solidFill>
                <a:srgbClr val="FF0000"/>
              </a:solidFill>
              <a:latin typeface="Arial" panose="020B0604020202020204" pitchFamily="34" charset="0"/>
              <a:cs typeface="Arial" panose="020B0604020202020204" pitchFamily="34" charset="0"/>
            </a:endParaRPr>
          </a:p>
        </p:txBody>
      </p:sp>
      <p:sp>
        <p:nvSpPr>
          <p:cNvPr id="20" name="TextBox 19"/>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31" name="TextBox 30"/>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32" name="Right Brace 31"/>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4" name="Right Brace 33"/>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5" name="TextBox 34"/>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6" name="Right Brace 35"/>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7" name="TextBox 36"/>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cxnSp>
        <p:nvCxnSpPr>
          <p:cNvPr id="44" name="Straight Connector 43"/>
          <p:cNvCxnSpPr/>
          <p:nvPr/>
        </p:nvCxnSpPr>
        <p:spPr bwMode="auto">
          <a:xfrm>
            <a:off x="5409570" y="2562565"/>
            <a:ext cx="0" cy="2168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p:cNvSpPr txBox="1"/>
          <p:nvPr/>
        </p:nvSpPr>
        <p:spPr>
          <a:xfrm>
            <a:off x="685800" y="4531948"/>
            <a:ext cx="4787914" cy="369332"/>
          </a:xfrm>
          <a:prstGeom prst="rect">
            <a:avLst/>
          </a:prstGeom>
          <a:solidFill>
            <a:srgbClr val="FFFFC5"/>
          </a:solidFill>
        </p:spPr>
        <p:txBody>
          <a:bodyPr wrap="none" rtlCol="0">
            <a:spAutoFit/>
          </a:bodyPr>
          <a:lstStyle/>
          <a:p>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100</a:t>
            </a:r>
            <a:r>
              <a:rPr lang="en-NZ" sz="1800" dirty="0" smtClean="0">
                <a:solidFill>
                  <a:schemeClr val="tx1"/>
                </a:solidFill>
                <a:latin typeface="Arial" panose="020B0604020202020204" pitchFamily="34" charset="0"/>
                <a:cs typeface="Arial" panose="020B0604020202020204" pitchFamily="34" charset="0"/>
              </a:rPr>
              <a:t>)=011  </a:t>
            </a:r>
            <a:r>
              <a:rPr lang="en-NZ" sz="1800" dirty="0" smtClean="0">
                <a:solidFill>
                  <a:srgbClr val="FF0000"/>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010</a:t>
            </a:r>
            <a:r>
              <a:rPr lang="en-NZ" sz="1800" dirty="0" smtClean="0">
                <a:solidFill>
                  <a:schemeClr val="tx1"/>
                </a:solidFill>
                <a:latin typeface="Arial" panose="020B0604020202020204" pitchFamily="34" charset="0"/>
                <a:cs typeface="Arial" panose="020B0604020202020204" pitchFamily="34" charset="0"/>
              </a:rPr>
              <a:t>)=101      </a:t>
            </a:r>
            <a:r>
              <a:rPr lang="en-NZ" sz="1800" dirty="0" smtClean="0">
                <a:solidFill>
                  <a:srgbClr val="FF0000"/>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000</a:t>
            </a:r>
            <a:r>
              <a:rPr lang="en-NZ" sz="1800" dirty="0" smtClean="0">
                <a:solidFill>
                  <a:schemeClr val="tx1"/>
                </a:solidFill>
                <a:latin typeface="Arial" panose="020B0604020202020204" pitchFamily="34" charset="0"/>
                <a:cs typeface="Arial" panose="020B0604020202020204" pitchFamily="34" charset="0"/>
              </a:rPr>
              <a:t>)=110</a:t>
            </a:r>
            <a:endParaRPr lang="en-NZ" sz="1800" dirty="0">
              <a:solidFill>
                <a:srgbClr val="FF0000"/>
              </a:solidFill>
              <a:latin typeface="Arial" panose="020B0604020202020204" pitchFamily="34" charset="0"/>
              <a:cs typeface="Arial" panose="020B0604020202020204" pitchFamily="34" charset="0"/>
            </a:endParaRPr>
          </a:p>
        </p:txBody>
      </p:sp>
      <p:sp>
        <p:nvSpPr>
          <p:cNvPr id="46" name="Right Brace 45"/>
          <p:cNvSpPr/>
          <p:nvPr/>
        </p:nvSpPr>
        <p:spPr bwMode="auto">
          <a:xfrm rot="5400000">
            <a:off x="1028700" y="3928182"/>
            <a:ext cx="304800" cy="838200"/>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7" name="Right Brace 46"/>
          <p:cNvSpPr/>
          <p:nvPr/>
        </p:nvSpPr>
        <p:spPr bwMode="auto">
          <a:xfrm rot="5400000">
            <a:off x="2476500" y="3848429"/>
            <a:ext cx="304800" cy="838200"/>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8" name="Right Brace 47"/>
          <p:cNvSpPr/>
          <p:nvPr/>
        </p:nvSpPr>
        <p:spPr bwMode="auto">
          <a:xfrm rot="5400000">
            <a:off x="3890547" y="3848429"/>
            <a:ext cx="304800" cy="838200"/>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9" name="TextBox 48"/>
          <p:cNvSpPr txBox="1"/>
          <p:nvPr/>
        </p:nvSpPr>
        <p:spPr>
          <a:xfrm>
            <a:off x="7188" y="2971800"/>
            <a:ext cx="5334000" cy="646331"/>
          </a:xfrm>
          <a:prstGeom prst="rect">
            <a:avLst/>
          </a:prstGeom>
          <a:solidFill>
            <a:schemeClr val="bg1">
              <a:lumMod val="85000"/>
            </a:schemeClr>
          </a:solidFill>
          <a:ln>
            <a:solidFill>
              <a:srgbClr val="00B0F0"/>
            </a:solidFill>
          </a:ln>
        </p:spPr>
        <p:txBody>
          <a:bodyPr wrap="square" rtlCol="0">
            <a:spAutoFit/>
          </a:bodyPr>
          <a:lstStyle/>
          <a:p>
            <a:r>
              <a:rPr lang="en-NZ" sz="1800" b="1" dirty="0" smtClean="0">
                <a:solidFill>
                  <a:srgbClr val="FF0000"/>
                </a:solidFill>
                <a:latin typeface="Arial" panose="020B0604020202020204" pitchFamily="34" charset="0"/>
                <a:cs typeface="Arial" panose="020B0604020202020204" pitchFamily="34" charset="0"/>
              </a:rPr>
              <a:t>Step 1.  </a:t>
            </a:r>
            <a:r>
              <a:rPr lang="en-NZ" sz="1800" dirty="0" smtClean="0">
                <a:solidFill>
                  <a:schemeClr val="tx1"/>
                </a:solidFill>
                <a:latin typeface="Arial" panose="020B0604020202020204" pitchFamily="34" charset="0"/>
                <a:cs typeface="Arial" panose="020B0604020202020204" pitchFamily="34" charset="0"/>
              </a:rPr>
              <a:t>Given c(1), r(1), c(2), r(2), …</a:t>
            </a:r>
          </a:p>
          <a:p>
            <a:r>
              <a:rPr lang="en-NZ" sz="1800" dirty="0" smtClean="0">
                <a:solidFill>
                  <a:schemeClr val="tx1"/>
                </a:solidFill>
                <a:latin typeface="Arial" panose="020B0604020202020204" pitchFamily="34" charset="0"/>
                <a:cs typeface="Arial" panose="020B0604020202020204" pitchFamily="34" charset="0"/>
              </a:rPr>
              <a:t>         Apply </a:t>
            </a:r>
            <a:r>
              <a:rPr lang="en-NZ" sz="1800" dirty="0">
                <a:solidFill>
                  <a:srgbClr val="0000FF"/>
                </a:solidFill>
                <a:latin typeface="Arial" panose="020B0604020202020204" pitchFamily="34" charset="0"/>
                <a:cs typeface="Arial" panose="020B0604020202020204" pitchFamily="34" charset="0"/>
              </a:rPr>
              <a:t>K</a:t>
            </a:r>
            <a:r>
              <a:rPr lang="en-NZ" sz="1800" baseline="-25000" dirty="0">
                <a:solidFill>
                  <a:srgbClr val="0000FF"/>
                </a:solidFill>
                <a:latin typeface="Arial" panose="020B0604020202020204" pitchFamily="34" charset="0"/>
                <a:cs typeface="Arial" panose="020B0604020202020204" pitchFamily="34" charset="0"/>
              </a:rPr>
              <a:t>s </a:t>
            </a:r>
            <a:r>
              <a:rPr lang="en-NZ" sz="1800" dirty="0" smtClean="0">
                <a:solidFill>
                  <a:srgbClr val="0000FF"/>
                </a:solidFill>
                <a:latin typeface="Arial" panose="020B0604020202020204" pitchFamily="34" charset="0"/>
                <a:cs typeface="Arial" panose="020B0604020202020204" pitchFamily="34" charset="0"/>
              </a:rPr>
              <a:t>(c(</a:t>
            </a:r>
            <a:r>
              <a:rPr lang="en-NZ" sz="1800" dirty="0" err="1" smtClean="0">
                <a:solidFill>
                  <a:srgbClr val="0000FF"/>
                </a:solidFill>
                <a:latin typeface="Arial" panose="020B0604020202020204" pitchFamily="34" charset="0"/>
                <a:cs typeface="Arial" panose="020B0604020202020204" pitchFamily="34" charset="0"/>
              </a:rPr>
              <a:t>i</a:t>
            </a:r>
            <a:r>
              <a:rPr lang="en-NZ" sz="1800" dirty="0" smtClean="0">
                <a:solidFill>
                  <a:srgbClr val="0000FF"/>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to each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c(</a:t>
            </a:r>
            <a:r>
              <a:rPr lang="en-NZ" sz="1800" dirty="0" err="1">
                <a:solidFill>
                  <a:schemeClr val="tx1"/>
                </a:solidFill>
                <a:latin typeface="Arial" panose="020B0604020202020204" pitchFamily="34" charset="0"/>
                <a:cs typeface="Arial" panose="020B0604020202020204" pitchFamily="34" charset="0"/>
              </a:rPr>
              <a:t>i</a:t>
            </a:r>
            <a:r>
              <a:rPr lang="en-NZ" sz="1800" dirty="0">
                <a:solidFill>
                  <a:schemeClr val="tx1"/>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3" name="TextBox 22"/>
              <p:cNvSpPr txBox="1"/>
              <p:nvPr/>
            </p:nvSpPr>
            <p:spPr>
              <a:xfrm>
                <a:off x="0" y="2514600"/>
                <a:ext cx="5341188" cy="400110"/>
              </a:xfrm>
              <a:prstGeom prst="rect">
                <a:avLst/>
              </a:prstGeom>
              <a:solidFill>
                <a:srgbClr val="C00000"/>
              </a:solidFill>
              <a:ln>
                <a:solidFill>
                  <a:srgbClr val="00B0F0"/>
                </a:solidFill>
              </a:ln>
            </p:spPr>
            <p:txBody>
              <a:bodyPr wrap="square" rtlCol="0">
                <a:spAutoFit/>
              </a:bodyPr>
              <a:lstStyle>
                <a:defPPr>
                  <a:defRPr lang="en-GB"/>
                </a:defPPr>
                <a:lvl1pPr>
                  <a:defRPr sz="2000" b="1"/>
                </a:lvl1pPr>
              </a:lstStyle>
              <a:p>
                <a:r>
                  <a:rPr lang="en-NZ" dirty="0"/>
                  <a:t>To decrypt</a:t>
                </a:r>
                <a:r>
                  <a:rPr lang="en-NZ" dirty="0" smtClean="0"/>
                  <a:t>: </a:t>
                </a:r>
                <a:r>
                  <a:rPr lang="en-NZ" dirty="0" smtClean="0">
                    <a:solidFill>
                      <a:srgbClr val="FFFF00"/>
                    </a:solidFill>
                    <a:effectLst/>
                  </a:rPr>
                  <a:t> </a:t>
                </a:r>
                <a14:m>
                  <m:oMath xmlns:m="http://schemas.openxmlformats.org/officeDocument/2006/math">
                    <m:r>
                      <m:rPr>
                        <m:nor/>
                      </m:rPr>
                      <a:rPr lang="en-NZ" dirty="0">
                        <a:solidFill>
                          <a:srgbClr val="FFFF00"/>
                        </a:solidFill>
                        <a:effectLst/>
                        <a:latin typeface="Arial" panose="020B0604020202020204" pitchFamily="34" charset="0"/>
                        <a:cs typeface="Arial" panose="020B0604020202020204" pitchFamily="34" charset="0"/>
                      </a:rPr>
                      <m:t>K</m:t>
                    </m:r>
                    <m:r>
                      <m:rPr>
                        <m:nor/>
                      </m:rPr>
                      <a:rPr lang="en-NZ" baseline="-25000" dirty="0">
                        <a:solidFill>
                          <a:srgbClr val="FFFF00"/>
                        </a:solidFill>
                        <a:effectLst/>
                        <a:latin typeface="Arial" panose="020B0604020202020204" pitchFamily="34" charset="0"/>
                        <a:cs typeface="Arial" panose="020B0604020202020204" pitchFamily="34" charset="0"/>
                      </a:rPr>
                      <m:t>s</m:t>
                    </m:r>
                    <m:r>
                      <m:rPr>
                        <m:nor/>
                      </m:rPr>
                      <a:rPr lang="en-NZ" dirty="0">
                        <a:solidFill>
                          <a:srgbClr val="FFFF00"/>
                        </a:solidFill>
                        <a:effectLst/>
                        <a:latin typeface="Arial" panose="020B0604020202020204" pitchFamily="34" charset="0"/>
                        <a:cs typeface="Arial" panose="020B0604020202020204" pitchFamily="34" charset="0"/>
                      </a:rPr>
                      <m:t>(</m:t>
                    </m:r>
                    <m:r>
                      <m:rPr>
                        <m:nor/>
                      </m:rPr>
                      <a:rPr lang="en-NZ" b="1" i="0" dirty="0" smtClean="0">
                        <a:solidFill>
                          <a:srgbClr val="FFFF00"/>
                        </a:solidFill>
                        <a:effectLst/>
                        <a:latin typeface="Arial" panose="020B0604020202020204" pitchFamily="34" charset="0"/>
                        <a:cs typeface="Arial" panose="020B0604020202020204" pitchFamily="34" charset="0"/>
                      </a:rPr>
                      <m:t> </m:t>
                    </m:r>
                    <m:r>
                      <m:rPr>
                        <m:nor/>
                      </m:rPr>
                      <a:rPr lang="en-NZ" b="1" i="0" dirty="0" smtClean="0">
                        <a:solidFill>
                          <a:srgbClr val="FFFF00"/>
                        </a:solidFill>
                        <a:latin typeface="Arial" panose="020B0604020202020204" pitchFamily="34" charset="0"/>
                        <a:cs typeface="Arial" panose="020B0604020202020204" pitchFamily="34" charset="0"/>
                      </a:rPr>
                      <m:t>) </m:t>
                    </m:r>
                  </m:oMath>
                </a14:m>
                <a:r>
                  <a:rPr lang="en-NZ" dirty="0" smtClean="0">
                    <a:solidFill>
                      <a:srgbClr val="FFFF00"/>
                    </a:solidFill>
                    <a:effectLst/>
                  </a:rPr>
                  <a:t> , XOR</a:t>
                </a:r>
                <a:endParaRPr lang="en-NZ" dirty="0"/>
              </a:p>
            </p:txBody>
          </p:sp>
        </mc:Choice>
        <mc:Fallback xmlns="">
          <p:sp>
            <p:nvSpPr>
              <p:cNvPr id="23" name="TextBox 22"/>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4"/>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4365224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46166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i="1" dirty="0" smtClean="0">
                <a:solidFill>
                  <a:srgbClr val="0000FF"/>
                </a:solidFill>
                <a:latin typeface="Gill Sans MT" charset="0"/>
              </a:rPr>
              <a:t>Avoid generating the same </a:t>
            </a:r>
            <a:r>
              <a:rPr lang="en-US" i="1" dirty="0" err="1" smtClean="0">
                <a:solidFill>
                  <a:srgbClr val="0000FF"/>
                </a:solidFill>
                <a:latin typeface="Gill Sans MT" charset="0"/>
              </a:rPr>
              <a:t>ciphertext</a:t>
            </a:r>
            <a:r>
              <a:rPr lang="en-US" i="1" dirty="0" smtClean="0">
                <a:solidFill>
                  <a:srgbClr val="0000FF"/>
                </a:solidFill>
                <a:latin typeface="Gill Sans MT" charset="0"/>
              </a:rPr>
              <a:t> for identical plaintext blocks</a:t>
            </a:r>
            <a:endParaRPr lang="en-US"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 + rand number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19" name="TextBox 18"/>
          <p:cNvSpPr txBox="1"/>
          <p:nvPr/>
        </p:nvSpPr>
        <p:spPr>
          <a:xfrm>
            <a:off x="685800" y="3840008"/>
            <a:ext cx="4383957" cy="369332"/>
          </a:xfrm>
          <a:prstGeom prst="rect">
            <a:avLst/>
          </a:prstGeom>
          <a:solidFill>
            <a:srgbClr val="FFFFC5"/>
          </a:solidFill>
        </p:spPr>
        <p:txBody>
          <a:bodyPr wrap="none" rtlCol="0">
            <a:spAutoFit/>
          </a:bodyPr>
          <a:lstStyle/>
          <a:p>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100</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001,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010</a:t>
            </a:r>
            <a:r>
              <a:rPr lang="en-NZ" sz="1800" dirty="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111,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000</a:t>
            </a:r>
            <a:r>
              <a:rPr lang="en-NZ" sz="1800" dirty="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100</a:t>
            </a:r>
            <a:endParaRPr lang="en-NZ" sz="1800" dirty="0">
              <a:solidFill>
                <a:srgbClr val="FF0000"/>
              </a:solidFill>
              <a:latin typeface="Arial" panose="020B0604020202020204" pitchFamily="34" charset="0"/>
              <a:cs typeface="Arial" panose="020B0604020202020204" pitchFamily="34" charset="0"/>
            </a:endParaRPr>
          </a:p>
        </p:txBody>
      </p:sp>
      <p:sp>
        <p:nvSpPr>
          <p:cNvPr id="20" name="TextBox 19"/>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31" name="TextBox 30"/>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32" name="Right Brace 31"/>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4" name="Right Brace 33"/>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5" name="TextBox 34"/>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6" name="Right Brace 35"/>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7" name="TextBox 36"/>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cxnSp>
        <p:nvCxnSpPr>
          <p:cNvPr id="44" name="Straight Connector 43"/>
          <p:cNvCxnSpPr/>
          <p:nvPr/>
        </p:nvCxnSpPr>
        <p:spPr bwMode="auto">
          <a:xfrm>
            <a:off x="5409570" y="2562565"/>
            <a:ext cx="0" cy="2168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p:cNvSpPr txBox="1"/>
          <p:nvPr/>
        </p:nvSpPr>
        <p:spPr>
          <a:xfrm>
            <a:off x="685800" y="4531948"/>
            <a:ext cx="4723794" cy="369332"/>
          </a:xfrm>
          <a:prstGeom prst="rect">
            <a:avLst/>
          </a:prstGeom>
          <a:solidFill>
            <a:srgbClr val="FFFFC5"/>
          </a:solidFill>
        </p:spPr>
        <p:txBody>
          <a:bodyPr wrap="none" rtlCol="0">
            <a:spAutoFit/>
          </a:bodyPr>
          <a:lstStyle/>
          <a:p>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100</a:t>
            </a:r>
            <a:r>
              <a:rPr lang="en-NZ" sz="1800" dirty="0" smtClean="0">
                <a:solidFill>
                  <a:schemeClr val="tx1"/>
                </a:solidFill>
                <a:latin typeface="Arial" panose="020B0604020202020204" pitchFamily="34" charset="0"/>
                <a:cs typeface="Arial" panose="020B0604020202020204" pitchFamily="34" charset="0"/>
              </a:rPr>
              <a:t>)=011, </a:t>
            </a:r>
            <a:r>
              <a:rPr lang="en-NZ" sz="1800" dirty="0" smtClean="0">
                <a:solidFill>
                  <a:srgbClr val="FF0000"/>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010</a:t>
            </a:r>
            <a:r>
              <a:rPr lang="en-NZ" sz="1800" dirty="0" smtClean="0">
                <a:solidFill>
                  <a:schemeClr val="tx1"/>
                </a:solidFill>
                <a:latin typeface="Arial" panose="020B0604020202020204" pitchFamily="34" charset="0"/>
                <a:cs typeface="Arial" panose="020B0604020202020204" pitchFamily="34" charset="0"/>
              </a:rPr>
              <a:t>)=101,  </a:t>
            </a:r>
            <a:r>
              <a:rPr lang="en-NZ" sz="1800" dirty="0" smtClean="0">
                <a:solidFill>
                  <a:srgbClr val="FF0000"/>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000</a:t>
            </a:r>
            <a:r>
              <a:rPr lang="en-NZ" sz="1800" dirty="0" smtClean="0">
                <a:solidFill>
                  <a:schemeClr val="tx1"/>
                </a:solidFill>
                <a:latin typeface="Arial" panose="020B0604020202020204" pitchFamily="34" charset="0"/>
                <a:cs typeface="Arial" panose="020B0604020202020204" pitchFamily="34" charset="0"/>
              </a:rPr>
              <a:t>)=110</a:t>
            </a:r>
            <a:endParaRPr lang="en-NZ" sz="1800" dirty="0">
              <a:solidFill>
                <a:srgbClr val="FF0000"/>
              </a:solidFill>
              <a:latin typeface="Arial" panose="020B0604020202020204" pitchFamily="34" charset="0"/>
              <a:cs typeface="Arial" panose="020B0604020202020204" pitchFamily="34" charset="0"/>
            </a:endParaRPr>
          </a:p>
        </p:txBody>
      </p:sp>
      <p:sp>
        <p:nvSpPr>
          <p:cNvPr id="46" name="Right Brace 45"/>
          <p:cNvSpPr/>
          <p:nvPr/>
        </p:nvSpPr>
        <p:spPr bwMode="auto">
          <a:xfrm rot="5400000">
            <a:off x="1028700" y="3928182"/>
            <a:ext cx="304800" cy="838200"/>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7" name="Right Brace 46"/>
          <p:cNvSpPr/>
          <p:nvPr/>
        </p:nvSpPr>
        <p:spPr bwMode="auto">
          <a:xfrm rot="5400000">
            <a:off x="2476500" y="3848429"/>
            <a:ext cx="304800" cy="838200"/>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8" name="Right Brace 47"/>
          <p:cNvSpPr/>
          <p:nvPr/>
        </p:nvSpPr>
        <p:spPr bwMode="auto">
          <a:xfrm rot="5400000">
            <a:off x="3890547" y="3848429"/>
            <a:ext cx="304800" cy="838200"/>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TextBox 22"/>
              <p:cNvSpPr txBox="1"/>
              <p:nvPr/>
            </p:nvSpPr>
            <p:spPr>
              <a:xfrm>
                <a:off x="0" y="5294359"/>
                <a:ext cx="5334000" cy="369332"/>
              </a:xfrm>
              <a:prstGeom prst="rect">
                <a:avLst/>
              </a:prstGeom>
              <a:solidFill>
                <a:schemeClr val="bg1">
                  <a:lumMod val="85000"/>
                </a:schemeClr>
              </a:solidFill>
              <a:ln>
                <a:solidFill>
                  <a:srgbClr val="00B0F0"/>
                </a:solidFill>
              </a:ln>
            </p:spPr>
            <p:txBody>
              <a:bodyPr wrap="square" rtlCol="0">
                <a:spAutoFit/>
              </a:bodyPr>
              <a:lstStyle/>
              <a:p>
                <a:r>
                  <a:rPr lang="en-NZ" sz="1800" b="1" dirty="0" smtClean="0">
                    <a:solidFill>
                      <a:srgbClr val="FF0000"/>
                    </a:solidFill>
                    <a:latin typeface="Arial" panose="020B0604020202020204" pitchFamily="34" charset="0"/>
                    <a:cs typeface="Arial" panose="020B0604020202020204" pitchFamily="34" charset="0"/>
                  </a:rPr>
                  <a:t>Step 2. </a:t>
                </a:r>
                <a14:m>
                  <m:oMath xmlns:m="http://schemas.openxmlformats.org/officeDocument/2006/math">
                    <m:r>
                      <a:rPr lang="en-NZ" sz="1800" b="1" i="0" smtClean="0">
                        <a:solidFill>
                          <a:schemeClr val="tx1"/>
                        </a:solidFill>
                        <a:latin typeface="Cambria Math"/>
                        <a:ea typeface="Cambria Math"/>
                        <a:cs typeface="Arial" panose="020B0604020202020204" pitchFamily="34" charset="0"/>
                      </a:rPr>
                      <m:t>𝐦</m:t>
                    </m:r>
                    <m:d>
                      <m:dPr>
                        <m:ctrlPr>
                          <a:rPr lang="en-NZ" sz="1800" b="1" i="1" smtClean="0">
                            <a:solidFill>
                              <a:schemeClr val="tx1"/>
                            </a:solidFill>
                            <a:latin typeface="Cambria Math"/>
                            <a:ea typeface="Cambria Math"/>
                            <a:cs typeface="Arial" panose="020B0604020202020204" pitchFamily="34" charset="0"/>
                          </a:rPr>
                        </m:ctrlPr>
                      </m:dPr>
                      <m:e>
                        <m:r>
                          <a:rPr lang="en-NZ" sz="1800" b="1" i="0" smtClean="0">
                            <a:solidFill>
                              <a:schemeClr val="tx1"/>
                            </a:solidFill>
                            <a:latin typeface="Cambria Math"/>
                            <a:ea typeface="Cambria Math"/>
                            <a:cs typeface="Arial" panose="020B0604020202020204" pitchFamily="34" charset="0"/>
                          </a:rPr>
                          <m:t>𝐢</m:t>
                        </m:r>
                      </m:e>
                    </m:d>
                    <m:r>
                      <a:rPr lang="en-NZ" sz="1800" b="1" i="0" smtClean="0">
                        <a:solidFill>
                          <a:schemeClr val="tx1"/>
                        </a:solidFill>
                        <a:latin typeface="Cambria Math"/>
                        <a:ea typeface="Cambria Math"/>
                        <a:cs typeface="Arial" panose="020B0604020202020204" pitchFamily="34" charset="0"/>
                      </a:rPr>
                      <m:t>=</m:t>
                    </m:r>
                    <m:r>
                      <m:rPr>
                        <m:nor/>
                      </m:rPr>
                      <a:rPr lang="en-NZ" sz="1800" dirty="0">
                        <a:solidFill>
                          <a:schemeClr val="tx1"/>
                        </a:solidFill>
                        <a:latin typeface="Arial" panose="020B0604020202020204" pitchFamily="34" charset="0"/>
                        <a:cs typeface="Arial" panose="020B0604020202020204" pitchFamily="34" charset="0"/>
                      </a:rPr>
                      <m:t>K</m:t>
                    </m:r>
                    <m:r>
                      <m:rPr>
                        <m:nor/>
                      </m:rPr>
                      <a:rPr lang="en-NZ" sz="1800" baseline="-25000" dirty="0">
                        <a:solidFill>
                          <a:schemeClr val="tx1"/>
                        </a:solidFill>
                        <a:latin typeface="Arial" panose="020B0604020202020204" pitchFamily="34" charset="0"/>
                        <a:cs typeface="Arial" panose="020B0604020202020204" pitchFamily="34" charset="0"/>
                      </a:rPr>
                      <m:t>s</m:t>
                    </m:r>
                    <m:r>
                      <m:rPr>
                        <m:nor/>
                      </m:rPr>
                      <a:rPr lang="en-NZ" sz="1800" dirty="0">
                        <a:solidFill>
                          <a:schemeClr val="tx1"/>
                        </a:solidFill>
                        <a:latin typeface="Arial" panose="020B0604020202020204" pitchFamily="34" charset="0"/>
                        <a:cs typeface="Arial" panose="020B0604020202020204" pitchFamily="34" charset="0"/>
                      </a:rPr>
                      <m:t>(</m:t>
                    </m:r>
                    <m:r>
                      <m:rPr>
                        <m:nor/>
                      </m:rPr>
                      <a:rPr lang="en-NZ" sz="1800" dirty="0">
                        <a:solidFill>
                          <a:schemeClr val="tx1"/>
                        </a:solidFill>
                        <a:latin typeface="Arial" panose="020B0604020202020204" pitchFamily="34" charset="0"/>
                        <a:cs typeface="Arial" panose="020B0604020202020204" pitchFamily="34" charset="0"/>
                      </a:rPr>
                      <m:t>c</m:t>
                    </m:r>
                    <m:r>
                      <m:rPr>
                        <m:nor/>
                      </m:rPr>
                      <a:rPr lang="en-NZ" sz="1800" dirty="0">
                        <a:solidFill>
                          <a:schemeClr val="tx1"/>
                        </a:solidFill>
                        <a:latin typeface="Arial" panose="020B0604020202020204" pitchFamily="34" charset="0"/>
                        <a:cs typeface="Arial" panose="020B0604020202020204" pitchFamily="34" charset="0"/>
                      </a:rPr>
                      <m:t>(</m:t>
                    </m:r>
                    <m:r>
                      <m:rPr>
                        <m:nor/>
                      </m:rPr>
                      <a:rPr lang="en-NZ" sz="1800" dirty="0">
                        <a:solidFill>
                          <a:schemeClr val="tx1"/>
                        </a:solidFill>
                        <a:latin typeface="Arial" panose="020B0604020202020204" pitchFamily="34" charset="0"/>
                        <a:cs typeface="Arial" panose="020B0604020202020204" pitchFamily="34" charset="0"/>
                      </a:rPr>
                      <m:t>i</m:t>
                    </m:r>
                    <m:r>
                      <m:rPr>
                        <m:nor/>
                      </m:rPr>
                      <a:rPr lang="en-NZ" sz="1800" dirty="0">
                        <a:solidFill>
                          <a:schemeClr val="tx1"/>
                        </a:solidFill>
                        <a:latin typeface="Arial" panose="020B0604020202020204" pitchFamily="34" charset="0"/>
                        <a:cs typeface="Arial" panose="020B0604020202020204" pitchFamily="34" charset="0"/>
                      </a:rPr>
                      <m:t>))</m:t>
                    </m:r>
                    <m:r>
                      <a:rPr lang="en-NZ" sz="1800" b="0" i="1" dirty="0" smtClean="0">
                        <a:solidFill>
                          <a:schemeClr val="tx1"/>
                        </a:solidFill>
                        <a:latin typeface="Cambria Math"/>
                        <a:cs typeface="Arial" panose="020B0604020202020204" pitchFamily="34" charset="0"/>
                      </a:rPr>
                      <m:t> </m:t>
                    </m:r>
                    <m:r>
                      <a:rPr lang="en-NZ" sz="1800" i="1">
                        <a:solidFill>
                          <a:schemeClr val="tx1"/>
                        </a:solidFill>
                        <a:latin typeface="Cambria Math"/>
                        <a:ea typeface="Cambria Math"/>
                        <a:cs typeface="Arial" panose="020B0604020202020204" pitchFamily="34" charset="0"/>
                      </a:rPr>
                      <m:t>⊕</m:t>
                    </m:r>
                  </m:oMath>
                </a14:m>
                <a:r>
                  <a:rPr lang="en-NZ" sz="1800" dirty="0" smtClean="0">
                    <a:solidFill>
                      <a:schemeClr val="tx1"/>
                    </a:solidFill>
                    <a:latin typeface="Arial" panose="020B0604020202020204" pitchFamily="34" charset="0"/>
                    <a:cs typeface="Arial" panose="020B0604020202020204" pitchFamily="34" charset="0"/>
                  </a:rPr>
                  <a:t>   r(i)</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0" y="5294359"/>
                <a:ext cx="5334000" cy="369332"/>
              </a:xfrm>
              <a:prstGeom prst="rect">
                <a:avLst/>
              </a:prstGeom>
              <a:blipFill rotWithShape="1">
                <a:blip r:embed="rId4"/>
                <a:stretch>
                  <a:fillRect l="-798" t="-6349" b="-22222"/>
                </a:stretch>
              </a:blipFill>
              <a:ln>
                <a:solidFill>
                  <a:srgbClr val="00B0F0"/>
                </a:solidFill>
              </a:ln>
            </p:spPr>
            <p:txBody>
              <a:bodyPr/>
              <a:lstStyle/>
              <a:p>
                <a:r>
                  <a:rPr lang="en-NZ">
                    <a:noFill/>
                  </a:rPr>
                  <a:t> </a:t>
                </a:r>
              </a:p>
            </p:txBody>
          </p:sp>
        </mc:Fallback>
      </mc:AlternateContent>
      <p:sp>
        <p:nvSpPr>
          <p:cNvPr id="24" name="TextBox 23"/>
          <p:cNvSpPr txBox="1"/>
          <p:nvPr/>
        </p:nvSpPr>
        <p:spPr>
          <a:xfrm>
            <a:off x="7188" y="2971800"/>
            <a:ext cx="5334000" cy="646331"/>
          </a:xfrm>
          <a:prstGeom prst="rect">
            <a:avLst/>
          </a:prstGeom>
          <a:solidFill>
            <a:schemeClr val="bg1">
              <a:lumMod val="85000"/>
            </a:schemeClr>
          </a:solidFill>
          <a:ln>
            <a:solidFill>
              <a:srgbClr val="00B0F0"/>
            </a:solidFill>
          </a:ln>
        </p:spPr>
        <p:txBody>
          <a:bodyPr wrap="square" rtlCol="0">
            <a:spAutoFit/>
          </a:bodyPr>
          <a:lstStyle/>
          <a:p>
            <a:r>
              <a:rPr lang="en-NZ" sz="1800" b="1" dirty="0" smtClean="0">
                <a:solidFill>
                  <a:srgbClr val="FF0000"/>
                </a:solidFill>
                <a:latin typeface="Arial" panose="020B0604020202020204" pitchFamily="34" charset="0"/>
                <a:cs typeface="Arial" panose="020B0604020202020204" pitchFamily="34" charset="0"/>
              </a:rPr>
              <a:t>Step 1.  </a:t>
            </a:r>
            <a:r>
              <a:rPr lang="en-NZ" sz="1800" dirty="0" smtClean="0">
                <a:solidFill>
                  <a:schemeClr val="tx1"/>
                </a:solidFill>
                <a:latin typeface="Arial" panose="020B0604020202020204" pitchFamily="34" charset="0"/>
                <a:cs typeface="Arial" panose="020B0604020202020204" pitchFamily="34" charset="0"/>
              </a:rPr>
              <a:t>Given c(1), r(1), c(2), r(2), …</a:t>
            </a:r>
          </a:p>
          <a:p>
            <a:r>
              <a:rPr lang="en-NZ" sz="1800" dirty="0" smtClean="0">
                <a:solidFill>
                  <a:schemeClr val="tx1"/>
                </a:solidFill>
                <a:latin typeface="Arial" panose="020B0604020202020204" pitchFamily="34" charset="0"/>
                <a:cs typeface="Arial" panose="020B0604020202020204" pitchFamily="34" charset="0"/>
              </a:rPr>
              <a:t>         Apply </a:t>
            </a:r>
            <a:r>
              <a:rPr lang="en-NZ" sz="1800" dirty="0">
                <a:solidFill>
                  <a:srgbClr val="0000FF"/>
                </a:solidFill>
                <a:latin typeface="Arial" panose="020B0604020202020204" pitchFamily="34" charset="0"/>
                <a:cs typeface="Arial" panose="020B0604020202020204" pitchFamily="34" charset="0"/>
              </a:rPr>
              <a:t>K</a:t>
            </a:r>
            <a:r>
              <a:rPr lang="en-NZ" sz="1800" baseline="-25000" dirty="0">
                <a:solidFill>
                  <a:srgbClr val="0000FF"/>
                </a:solidFill>
                <a:latin typeface="Arial" panose="020B0604020202020204" pitchFamily="34" charset="0"/>
                <a:cs typeface="Arial" panose="020B0604020202020204" pitchFamily="34" charset="0"/>
              </a:rPr>
              <a:t>s </a:t>
            </a:r>
            <a:r>
              <a:rPr lang="en-NZ" sz="1800" dirty="0" smtClean="0">
                <a:solidFill>
                  <a:srgbClr val="0000FF"/>
                </a:solidFill>
                <a:latin typeface="Arial" panose="020B0604020202020204" pitchFamily="34" charset="0"/>
                <a:cs typeface="Arial" panose="020B0604020202020204" pitchFamily="34" charset="0"/>
              </a:rPr>
              <a:t>(c(</a:t>
            </a:r>
            <a:r>
              <a:rPr lang="en-NZ" sz="1800" dirty="0" err="1" smtClean="0">
                <a:solidFill>
                  <a:srgbClr val="0000FF"/>
                </a:solidFill>
                <a:latin typeface="Arial" panose="020B0604020202020204" pitchFamily="34" charset="0"/>
                <a:cs typeface="Arial" panose="020B0604020202020204" pitchFamily="34" charset="0"/>
              </a:rPr>
              <a:t>i</a:t>
            </a:r>
            <a:r>
              <a:rPr lang="en-NZ" sz="1800" dirty="0" smtClean="0">
                <a:solidFill>
                  <a:srgbClr val="0000FF"/>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to each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c(</a:t>
            </a:r>
            <a:r>
              <a:rPr lang="en-NZ" sz="1800" dirty="0" err="1">
                <a:solidFill>
                  <a:schemeClr val="tx1"/>
                </a:solidFill>
                <a:latin typeface="Arial" panose="020B0604020202020204" pitchFamily="34" charset="0"/>
                <a:cs typeface="Arial" panose="020B0604020202020204" pitchFamily="34" charset="0"/>
              </a:rPr>
              <a:t>i</a:t>
            </a:r>
            <a:r>
              <a:rPr lang="en-NZ" sz="1800" dirty="0">
                <a:solidFill>
                  <a:schemeClr val="tx1"/>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5" name="TextBox 24"/>
              <p:cNvSpPr txBox="1"/>
              <p:nvPr/>
            </p:nvSpPr>
            <p:spPr>
              <a:xfrm>
                <a:off x="457200" y="5791200"/>
                <a:ext cx="2457724" cy="369332"/>
              </a:xfrm>
              <a:prstGeom prst="rect">
                <a:avLst/>
              </a:prstGeom>
              <a:solidFill>
                <a:srgbClr val="FFFFC5"/>
              </a:solidFill>
              <a:ln>
                <a:solidFill>
                  <a:srgbClr val="00B0F0"/>
                </a:solidFill>
              </a:ln>
            </p:spPr>
            <p:txBody>
              <a:bodyPr wrap="none" rtlCol="0">
                <a:spAutoFit/>
              </a:bodyPr>
              <a:lstStyle/>
              <a:p>
                <a:r>
                  <a:rPr lang="en-NZ" sz="1800" dirty="0" smtClean="0">
                    <a:solidFill>
                      <a:schemeClr val="tx1"/>
                    </a:solidFill>
                    <a:latin typeface="Arial" panose="020B0604020202020204" pitchFamily="34" charset="0"/>
                    <a:cs typeface="Arial" panose="020B0604020202020204" pitchFamily="34" charset="0"/>
                  </a:rPr>
                  <a:t>m(1) = K</a:t>
                </a:r>
                <a:r>
                  <a:rPr lang="en-NZ" sz="1800" baseline="-25000" dirty="0" smtClean="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100</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 </m:t>
                    </m:r>
                  </m:oMath>
                </a14:m>
                <a:r>
                  <a:rPr lang="en-NZ" sz="1800" dirty="0" smtClean="0">
                    <a:solidFill>
                      <a:srgbClr val="FF0000"/>
                    </a:solidFill>
                    <a:latin typeface="Arial" panose="020B0604020202020204" pitchFamily="34" charset="0"/>
                    <a:cs typeface="Arial" panose="020B0604020202020204" pitchFamily="34" charset="0"/>
                  </a:rPr>
                  <a:t>001</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57200" y="5791200"/>
                <a:ext cx="2457724" cy="369332"/>
              </a:xfrm>
              <a:prstGeom prst="rect">
                <a:avLst/>
              </a:prstGeom>
              <a:blipFill rotWithShape="1">
                <a:blip r:embed="rId5"/>
                <a:stretch>
                  <a:fillRect l="-1728" t="-6349" r="-988" b="-22222"/>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312996" y="6236732"/>
                <a:ext cx="2487604" cy="369332"/>
              </a:xfrm>
              <a:prstGeom prst="rect">
                <a:avLst/>
              </a:prstGeom>
              <a:solidFill>
                <a:srgbClr val="FFFFC5"/>
              </a:solidFill>
              <a:ln>
                <a:solidFill>
                  <a:srgbClr val="00B0F0"/>
                </a:solidFill>
              </a:ln>
            </p:spPr>
            <p:txBody>
              <a:bodyPr wrap="none" rtlCol="0">
                <a:spAutoFit/>
              </a:bodyPr>
              <a:lstStyle/>
              <a:p>
                <a:r>
                  <a:rPr lang="en-NZ" sz="1800" dirty="0" smtClean="0">
                    <a:solidFill>
                      <a:schemeClr val="tx1"/>
                    </a:solidFill>
                    <a:latin typeface="Arial" panose="020B0604020202020204" pitchFamily="34" charset="0"/>
                    <a:cs typeface="Arial" panose="020B0604020202020204" pitchFamily="34" charset="0"/>
                  </a:rPr>
                  <a:t>m(2) = K</a:t>
                </a:r>
                <a:r>
                  <a:rPr lang="en-NZ" sz="1800" baseline="-25000" dirty="0" smtClean="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010</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 </m:t>
                    </m:r>
                  </m:oMath>
                </a14:m>
                <a:r>
                  <a:rPr lang="en-NZ" sz="1800" dirty="0" smtClean="0">
                    <a:solidFill>
                      <a:srgbClr val="FF0000"/>
                    </a:solidFill>
                    <a:latin typeface="Arial" panose="020B0604020202020204" pitchFamily="34" charset="0"/>
                    <a:cs typeface="Arial" panose="020B0604020202020204" pitchFamily="34" charset="0"/>
                  </a:rPr>
                  <a:t>111</a:t>
                </a:r>
                <a:endParaRPr lang="en-NZ" sz="1800" dirty="0">
                  <a:solidFill>
                    <a:srgbClr val="FF0000"/>
                  </a:solidFill>
                  <a:latin typeface="Arial" panose="020B0604020202020204" pitchFamily="34" charset="0"/>
                  <a:cs typeface="Arial" panose="020B0604020202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312996" y="6236732"/>
                <a:ext cx="2487604" cy="369332"/>
              </a:xfrm>
              <a:prstGeom prst="rect">
                <a:avLst/>
              </a:prstGeom>
              <a:blipFill rotWithShape="1">
                <a:blip r:embed="rId6"/>
                <a:stretch>
                  <a:fillRect l="-1703" t="-6349" b="-22222"/>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999546" y="6490226"/>
                <a:ext cx="2457724" cy="369332"/>
              </a:xfrm>
              <a:prstGeom prst="rect">
                <a:avLst/>
              </a:prstGeom>
              <a:solidFill>
                <a:srgbClr val="FFFFC5"/>
              </a:solidFill>
              <a:ln>
                <a:solidFill>
                  <a:srgbClr val="00B0F0"/>
                </a:solidFill>
              </a:ln>
            </p:spPr>
            <p:txBody>
              <a:bodyPr wrap="none" rtlCol="0">
                <a:spAutoFit/>
              </a:bodyPr>
              <a:lstStyle/>
              <a:p>
                <a:r>
                  <a:rPr lang="en-NZ" sz="1800" dirty="0" smtClean="0">
                    <a:solidFill>
                      <a:schemeClr val="tx1"/>
                    </a:solidFill>
                    <a:latin typeface="Arial" panose="020B0604020202020204" pitchFamily="34" charset="0"/>
                    <a:cs typeface="Arial" panose="020B0604020202020204" pitchFamily="34" charset="0"/>
                  </a:rPr>
                  <a:t>m(3) = K</a:t>
                </a:r>
                <a:r>
                  <a:rPr lang="en-NZ" sz="1800" baseline="-25000" dirty="0" smtClean="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000</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 </m:t>
                    </m:r>
                  </m:oMath>
                </a14:m>
                <a:r>
                  <a:rPr lang="en-NZ" sz="1800" dirty="0" smtClean="0">
                    <a:solidFill>
                      <a:srgbClr val="FF0000"/>
                    </a:solidFill>
                    <a:latin typeface="Arial" panose="020B0604020202020204" pitchFamily="34" charset="0"/>
                    <a:cs typeface="Arial" panose="020B0604020202020204" pitchFamily="34" charset="0"/>
                  </a:rPr>
                  <a:t>100</a:t>
                </a:r>
                <a:endParaRPr lang="en-NZ" sz="1800" dirty="0">
                  <a:solidFill>
                    <a:srgbClr val="FF0000"/>
                  </a:solidFill>
                  <a:latin typeface="Arial" panose="020B0604020202020204" pitchFamily="34" charset="0"/>
                  <a:cs typeface="Arial" panose="020B060402020202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999546" y="6490226"/>
                <a:ext cx="2457724" cy="369332"/>
              </a:xfrm>
              <a:prstGeom prst="rect">
                <a:avLst/>
              </a:prstGeom>
              <a:blipFill rotWithShape="1">
                <a:blip r:embed="rId7"/>
                <a:stretch>
                  <a:fillRect l="-1728" t="-6452" r="-1235" b="-24194"/>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0" y="2514600"/>
                <a:ext cx="5341188" cy="400110"/>
              </a:xfrm>
              <a:prstGeom prst="rect">
                <a:avLst/>
              </a:prstGeom>
              <a:solidFill>
                <a:srgbClr val="C00000"/>
              </a:solidFill>
              <a:ln>
                <a:solidFill>
                  <a:srgbClr val="00B0F0"/>
                </a:solidFill>
              </a:ln>
            </p:spPr>
            <p:txBody>
              <a:bodyPr wrap="square" rtlCol="0">
                <a:spAutoFit/>
              </a:bodyPr>
              <a:lstStyle>
                <a:defPPr>
                  <a:defRPr lang="en-GB"/>
                </a:defPPr>
                <a:lvl1pPr>
                  <a:defRPr sz="2000" b="1"/>
                </a:lvl1pPr>
              </a:lstStyle>
              <a:p>
                <a:r>
                  <a:rPr lang="en-NZ" dirty="0"/>
                  <a:t>To decrypt</a:t>
                </a:r>
                <a:r>
                  <a:rPr lang="en-NZ" dirty="0" smtClean="0"/>
                  <a:t>: </a:t>
                </a:r>
                <a:r>
                  <a:rPr lang="en-NZ" dirty="0" smtClean="0">
                    <a:solidFill>
                      <a:srgbClr val="FFFF00"/>
                    </a:solidFill>
                    <a:effectLst/>
                  </a:rPr>
                  <a:t> </a:t>
                </a:r>
                <a14:m>
                  <m:oMath xmlns:m="http://schemas.openxmlformats.org/officeDocument/2006/math">
                    <m:r>
                      <m:rPr>
                        <m:nor/>
                      </m:rPr>
                      <a:rPr lang="en-NZ" dirty="0">
                        <a:solidFill>
                          <a:srgbClr val="FFFF00"/>
                        </a:solidFill>
                        <a:effectLst/>
                        <a:latin typeface="Arial" panose="020B0604020202020204" pitchFamily="34" charset="0"/>
                        <a:cs typeface="Arial" panose="020B0604020202020204" pitchFamily="34" charset="0"/>
                      </a:rPr>
                      <m:t>K</m:t>
                    </m:r>
                    <m:r>
                      <m:rPr>
                        <m:nor/>
                      </m:rPr>
                      <a:rPr lang="en-NZ" baseline="-25000" dirty="0">
                        <a:solidFill>
                          <a:srgbClr val="FFFF00"/>
                        </a:solidFill>
                        <a:effectLst/>
                        <a:latin typeface="Arial" panose="020B0604020202020204" pitchFamily="34" charset="0"/>
                        <a:cs typeface="Arial" panose="020B0604020202020204" pitchFamily="34" charset="0"/>
                      </a:rPr>
                      <m:t>s</m:t>
                    </m:r>
                    <m:r>
                      <m:rPr>
                        <m:nor/>
                      </m:rPr>
                      <a:rPr lang="en-NZ" dirty="0">
                        <a:solidFill>
                          <a:srgbClr val="FFFF00"/>
                        </a:solidFill>
                        <a:effectLst/>
                        <a:latin typeface="Arial" panose="020B0604020202020204" pitchFamily="34" charset="0"/>
                        <a:cs typeface="Arial" panose="020B0604020202020204" pitchFamily="34" charset="0"/>
                      </a:rPr>
                      <m:t>(</m:t>
                    </m:r>
                    <m:r>
                      <m:rPr>
                        <m:nor/>
                      </m:rPr>
                      <a:rPr lang="en-NZ" b="1" i="0" dirty="0" smtClean="0">
                        <a:solidFill>
                          <a:srgbClr val="FFFF00"/>
                        </a:solidFill>
                        <a:effectLst/>
                        <a:latin typeface="Arial" panose="020B0604020202020204" pitchFamily="34" charset="0"/>
                        <a:cs typeface="Arial" panose="020B0604020202020204" pitchFamily="34" charset="0"/>
                      </a:rPr>
                      <m:t> </m:t>
                    </m:r>
                    <m:r>
                      <m:rPr>
                        <m:nor/>
                      </m:rPr>
                      <a:rPr lang="en-NZ" b="1" i="0" dirty="0" smtClean="0">
                        <a:solidFill>
                          <a:srgbClr val="FFFF00"/>
                        </a:solidFill>
                        <a:latin typeface="Arial" panose="020B0604020202020204" pitchFamily="34" charset="0"/>
                        <a:cs typeface="Arial" panose="020B0604020202020204" pitchFamily="34" charset="0"/>
                      </a:rPr>
                      <m:t>) </m:t>
                    </m:r>
                  </m:oMath>
                </a14:m>
                <a:r>
                  <a:rPr lang="en-NZ" dirty="0" smtClean="0">
                    <a:solidFill>
                      <a:srgbClr val="FFFF00"/>
                    </a:solidFill>
                    <a:effectLst/>
                  </a:rPr>
                  <a:t> , XOR</a:t>
                </a:r>
                <a:endParaRPr lang="en-NZ" dirty="0"/>
              </a:p>
            </p:txBody>
          </p:sp>
        </mc:Choice>
        <mc:Fallback xmlns="">
          <p:sp>
            <p:nvSpPr>
              <p:cNvPr id="28" name="TextBox 27"/>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8"/>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1510875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0"/>
            <a:ext cx="9144000" cy="838200"/>
          </a:xfrm>
          <a:gradFill rotWithShape="0">
            <a:gsLst>
              <a:gs pos="0">
                <a:srgbClr val="FFF200"/>
              </a:gs>
              <a:gs pos="45000">
                <a:srgbClr val="FF7A00"/>
              </a:gs>
              <a:gs pos="70000">
                <a:srgbClr val="FF0300"/>
              </a:gs>
              <a:gs pos="100000">
                <a:srgbClr val="4D0808"/>
              </a:gs>
            </a:gsLst>
            <a:path path="shape">
              <a:fillToRect l="50000" t="50000" r="50000" b="50000"/>
            </a:path>
          </a:gradFill>
        </p:spPr>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u="none" smtClean="0">
                <a:solidFill>
                  <a:schemeClr val="bg1"/>
                </a:solidFill>
                <a:latin typeface="Arial" charset="0"/>
              </a:rPr>
              <a:t>Network Security</a:t>
            </a:r>
          </a:p>
        </p:txBody>
      </p:sp>
      <p:sp>
        <p:nvSpPr>
          <p:cNvPr id="121859" name="Text Box 3"/>
          <p:cNvSpPr txBox="1">
            <a:spLocks noChangeArrowheads="1"/>
          </p:cNvSpPr>
          <p:nvPr/>
        </p:nvSpPr>
        <p:spPr bwMode="auto">
          <a:xfrm>
            <a:off x="0" y="838200"/>
            <a:ext cx="9144000" cy="457200"/>
          </a:xfrm>
          <a:prstGeom prst="rect">
            <a:avLst/>
          </a:prstGeom>
          <a:gradFill rotWithShape="1">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spAutoFit/>
          </a:bodyPr>
          <a:lstStyle/>
          <a:p>
            <a:pPr>
              <a:defRPr/>
            </a:pPr>
            <a:r>
              <a:rPr lang="en-NZ" b="1" dirty="0">
                <a:solidFill>
                  <a:srgbClr val="FF3300"/>
                </a:solidFill>
                <a:effectLst>
                  <a:outerShdw blurRad="38100" dist="38100" dir="2700000" algn="tl">
                    <a:srgbClr val="000000">
                      <a:alpha val="43137"/>
                    </a:srgbClr>
                  </a:outerShdw>
                </a:effectLst>
              </a:rPr>
              <a:t>Network Entities:  Friends and Enemies</a:t>
            </a:r>
            <a:endParaRPr lang="en-GB" sz="2800" b="1" dirty="0">
              <a:solidFill>
                <a:srgbClr val="FF3300"/>
              </a:solidFill>
              <a:effectLst>
                <a:outerShdw blurRad="38100" dist="38100" dir="2700000" algn="tl">
                  <a:srgbClr val="000000">
                    <a:alpha val="43137"/>
                  </a:srgbClr>
                </a:outerShdw>
              </a:effectLst>
            </a:endParaRPr>
          </a:p>
        </p:txBody>
      </p:sp>
      <p:sp>
        <p:nvSpPr>
          <p:cNvPr id="121861" name="Text Box 5"/>
          <p:cNvSpPr txBox="1">
            <a:spLocks noChangeArrowheads="1"/>
          </p:cNvSpPr>
          <p:nvPr/>
        </p:nvSpPr>
        <p:spPr bwMode="auto">
          <a:xfrm>
            <a:off x="0" y="5546725"/>
            <a:ext cx="55118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dirty="0">
                <a:solidFill>
                  <a:schemeClr val="accent2"/>
                </a:solidFill>
              </a:rPr>
              <a:t>Routers – exchange tables</a:t>
            </a:r>
          </a:p>
        </p:txBody>
      </p:sp>
      <p:sp>
        <p:nvSpPr>
          <p:cNvPr id="121868" name="Text Box 12"/>
          <p:cNvSpPr txBox="1">
            <a:spLocks noChangeArrowheads="1"/>
          </p:cNvSpPr>
          <p:nvPr/>
        </p:nvSpPr>
        <p:spPr bwMode="auto">
          <a:xfrm>
            <a:off x="0" y="6003925"/>
            <a:ext cx="55118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dirty="0">
                <a:solidFill>
                  <a:schemeClr val="accent2"/>
                </a:solidFill>
              </a:rPr>
              <a:t>Email applications – exchange secure emails</a:t>
            </a:r>
          </a:p>
        </p:txBody>
      </p:sp>
      <p:sp>
        <p:nvSpPr>
          <p:cNvPr id="121870" name="Text Box 14"/>
          <p:cNvSpPr txBox="1">
            <a:spLocks noChangeArrowheads="1"/>
          </p:cNvSpPr>
          <p:nvPr/>
        </p:nvSpPr>
        <p:spPr bwMode="auto">
          <a:xfrm>
            <a:off x="0" y="6461125"/>
            <a:ext cx="5511800" cy="396875"/>
          </a:xfrm>
          <a:prstGeom prst="rect">
            <a:avLst/>
          </a:prstGeom>
          <a:gradFill rotWithShape="1">
            <a:gsLst>
              <a:gs pos="0">
                <a:srgbClr val="07ACFF"/>
              </a:gs>
              <a:gs pos="50000">
                <a:schemeClr val="bg1"/>
              </a:gs>
              <a:gs pos="100000">
                <a:srgbClr val="07ACFF"/>
              </a:gs>
            </a:gsLst>
            <a:lin ang="5400000" scaled="1"/>
          </a:gradFill>
          <a:ln w="9525">
            <a:noFill/>
            <a:miter lim="800000"/>
            <a:headEnd/>
            <a:tailEnd/>
          </a:ln>
          <a:effectLst/>
        </p:spPr>
        <p:txBody>
          <a:bodyPr>
            <a:spAutoFit/>
          </a:bodyPr>
          <a:lstStyle/>
          <a:p>
            <a:pPr>
              <a:defRPr/>
            </a:pPr>
            <a:r>
              <a:rPr lang="en-US" sz="2000" dirty="0">
                <a:solidFill>
                  <a:schemeClr val="accent2"/>
                </a:solidFill>
              </a:rPr>
              <a:t>Client-server – establish secure transport connection</a:t>
            </a:r>
          </a:p>
        </p:txBody>
      </p:sp>
      <p:pic>
        <p:nvPicPr>
          <p:cNvPr id="4103" name="Picture 1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05000" y="1382713"/>
            <a:ext cx="5257800" cy="2865437"/>
          </a:xfrm>
          <a:ln w="3175" cap="rnd">
            <a:solidFill>
              <a:srgbClr val="000000"/>
            </a:solidFill>
            <a:prstDash val="sysDot"/>
            <a:miter lim="800000"/>
            <a:headEnd/>
            <a:tailEnd/>
          </a:ln>
          <a:effectLst>
            <a:outerShdw dist="107763" dir="8100000" algn="ctr" rotWithShape="0">
              <a:srgbClr val="808080">
                <a:alpha val="50000"/>
              </a:srgbClr>
            </a:outerShdw>
          </a:effectLst>
        </p:spPr>
      </p:pic>
      <p:sp>
        <p:nvSpPr>
          <p:cNvPr id="4104" name="Rectangle 17"/>
          <p:cNvSpPr>
            <a:spLocks noChangeArrowheads="1"/>
          </p:cNvSpPr>
          <p:nvPr/>
        </p:nvSpPr>
        <p:spPr bwMode="auto">
          <a:xfrm>
            <a:off x="990600" y="4343400"/>
            <a:ext cx="75263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41313" defTabSz="44926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defTabSz="449263">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defTabSz="449263">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defTabSz="449263">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spcBef>
                <a:spcPts val="600"/>
              </a:spcBef>
            </a:pPr>
            <a:r>
              <a:rPr lang="en-GB" altLang="en-US" sz="2000" dirty="0">
                <a:latin typeface="Arial" pitchFamily="34" charset="0"/>
                <a:cs typeface="Arial" pitchFamily="34" charset="0"/>
              </a:rPr>
              <a:t>well-known in network security world</a:t>
            </a:r>
          </a:p>
          <a:p>
            <a:pPr>
              <a:spcBef>
                <a:spcPts val="600"/>
              </a:spcBef>
            </a:pPr>
            <a:r>
              <a:rPr lang="en-GB" altLang="en-US" sz="2000" dirty="0">
                <a:latin typeface="Arial" pitchFamily="34" charset="0"/>
                <a:cs typeface="Arial" pitchFamily="34" charset="0"/>
              </a:rPr>
              <a:t>Bob, Alice want to communicate 'securely'</a:t>
            </a:r>
          </a:p>
          <a:p>
            <a:pPr>
              <a:spcBef>
                <a:spcPts val="600"/>
              </a:spcBef>
            </a:pPr>
            <a:r>
              <a:rPr lang="en-GB" altLang="en-US" sz="2000" dirty="0">
                <a:latin typeface="Arial" pitchFamily="34" charset="0"/>
                <a:cs typeface="Arial" pitchFamily="34" charset="0"/>
              </a:rPr>
              <a:t>Trudy, the intruder may intercept, delete, add messages</a:t>
            </a:r>
          </a:p>
        </p:txBody>
      </p:sp>
      <p:sp>
        <p:nvSpPr>
          <p:cNvPr id="121874" name="AutoShape 18"/>
          <p:cNvSpPr>
            <a:spLocks/>
          </p:cNvSpPr>
          <p:nvPr/>
        </p:nvSpPr>
        <p:spPr bwMode="auto">
          <a:xfrm>
            <a:off x="228600" y="2438400"/>
            <a:ext cx="1524000" cy="685800"/>
          </a:xfrm>
          <a:prstGeom prst="borderCallout1">
            <a:avLst>
              <a:gd name="adj1" fmla="val 16667"/>
              <a:gd name="adj2" fmla="val 105000"/>
              <a:gd name="adj3" fmla="val -23611"/>
              <a:gd name="adj4" fmla="val 248958"/>
            </a:avLst>
          </a:prstGeom>
          <a:gradFill rotWithShape="1">
            <a:gsLst>
              <a:gs pos="0">
                <a:srgbClr val="33CCFF"/>
              </a:gs>
              <a:gs pos="50000">
                <a:srgbClr val="FFFF99"/>
              </a:gs>
              <a:gs pos="100000">
                <a:srgbClr val="33CCFF"/>
              </a:gs>
            </a:gsLst>
            <a:lin ang="5400000" scaled="1"/>
          </a:gradFill>
          <a:ln w="28575">
            <a:solidFill>
              <a:srgbClr val="FF0000"/>
            </a:solidFill>
            <a:miter lim="800000"/>
            <a:headEnd/>
            <a:tailEnd type="triangle" w="med" len="med"/>
          </a:ln>
        </p:spPr>
        <p:txBody>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GB" altLang="en-US" sz="2000">
                <a:solidFill>
                  <a:schemeClr val="accent2"/>
                </a:solidFill>
                <a:latin typeface="Times New Roman" pitchFamily="18" charset="0"/>
              </a:rPr>
              <a:t>Insecure medium</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21859"/>
                                        </p:tgtEl>
                                        <p:attrNameLst>
                                          <p:attrName>style.visibility</p:attrName>
                                        </p:attrNameLst>
                                      </p:cBhvr>
                                      <p:to>
                                        <p:strVal val="visible"/>
                                      </p:to>
                                    </p:set>
                                    <p:anim calcmode="lin" valueType="num">
                                      <p:cBhvr>
                                        <p:cTn id="7" dur="500" fill="hold"/>
                                        <p:tgtEl>
                                          <p:spTgt spid="121859"/>
                                        </p:tgtEl>
                                        <p:attrNameLst>
                                          <p:attrName>ppt_w</p:attrName>
                                        </p:attrNameLst>
                                      </p:cBhvr>
                                      <p:tavLst>
                                        <p:tav tm="0">
                                          <p:val>
                                            <p:fltVal val="0"/>
                                          </p:val>
                                        </p:tav>
                                        <p:tav tm="100000">
                                          <p:val>
                                            <p:strVal val="#ppt_w"/>
                                          </p:val>
                                        </p:tav>
                                      </p:tavLst>
                                    </p:anim>
                                    <p:anim calcmode="lin" valueType="num">
                                      <p:cBhvr>
                                        <p:cTn id="8" dur="500" fill="hold"/>
                                        <p:tgtEl>
                                          <p:spTgt spid="121859"/>
                                        </p:tgtEl>
                                        <p:attrNameLst>
                                          <p:attrName>ppt_h</p:attrName>
                                        </p:attrNameLst>
                                      </p:cBhvr>
                                      <p:tavLst>
                                        <p:tav tm="0">
                                          <p:val>
                                            <p:fltVal val="0"/>
                                          </p:val>
                                        </p:tav>
                                        <p:tav tm="100000">
                                          <p:val>
                                            <p:strVal val="#ppt_h"/>
                                          </p:val>
                                        </p:tav>
                                      </p:tavLst>
                                    </p:anim>
                                    <p:animEffect transition="in" filter="fade">
                                      <p:cBhvr>
                                        <p:cTn id="9" dur="500"/>
                                        <p:tgtEl>
                                          <p:spTgt spid="121859"/>
                                        </p:tgtEl>
                                      </p:cBhvr>
                                    </p:animEffect>
                                  </p:childTnLst>
                                </p:cTn>
                              </p:par>
                            </p:childTnLst>
                          </p:cTn>
                        </p:par>
                        <p:par>
                          <p:cTn id="10" fill="hold" nodeType="afterGroup">
                            <p:stCondLst>
                              <p:cond delay="500"/>
                            </p:stCondLst>
                            <p:childTnLst>
                              <p:par>
                                <p:cTn id="11" presetID="56" presetClass="entr" presetSubtype="0" fill="hold" grpId="0" nodeType="afterEffect">
                                  <p:stCondLst>
                                    <p:cond delay="0"/>
                                  </p:stCondLst>
                                  <p:childTnLst>
                                    <p:set>
                                      <p:cBhvr>
                                        <p:cTn id="12" dur="1" fill="hold">
                                          <p:stCondLst>
                                            <p:cond delay="0"/>
                                          </p:stCondLst>
                                        </p:cTn>
                                        <p:tgtEl>
                                          <p:spTgt spid="121874"/>
                                        </p:tgtEl>
                                        <p:attrNameLst>
                                          <p:attrName>style.visibility</p:attrName>
                                        </p:attrNameLst>
                                      </p:cBhvr>
                                      <p:to>
                                        <p:strVal val="visible"/>
                                      </p:to>
                                    </p:set>
                                    <p:anim by="(-#ppt_w*2)" calcmode="lin" valueType="num">
                                      <p:cBhvr rctx="PPT">
                                        <p:cTn id="13" dur="250" autoRev="1" fill="hold">
                                          <p:stCondLst>
                                            <p:cond delay="0"/>
                                          </p:stCondLst>
                                        </p:cTn>
                                        <p:tgtEl>
                                          <p:spTgt spid="121874"/>
                                        </p:tgtEl>
                                        <p:attrNameLst>
                                          <p:attrName>ppt_w</p:attrName>
                                        </p:attrNameLst>
                                      </p:cBhvr>
                                    </p:anim>
                                    <p:anim by="(#ppt_w*0.50)" calcmode="lin" valueType="num">
                                      <p:cBhvr>
                                        <p:cTn id="14" dur="250" decel="50000" autoRev="1" fill="hold">
                                          <p:stCondLst>
                                            <p:cond delay="0"/>
                                          </p:stCondLst>
                                        </p:cTn>
                                        <p:tgtEl>
                                          <p:spTgt spid="121874"/>
                                        </p:tgtEl>
                                        <p:attrNameLst>
                                          <p:attrName>ppt_x</p:attrName>
                                        </p:attrNameLst>
                                      </p:cBhvr>
                                    </p:anim>
                                    <p:anim from="(-#ppt_h/2)" to="(#ppt_y)" calcmode="lin" valueType="num">
                                      <p:cBhvr>
                                        <p:cTn id="15" dur="500" fill="hold">
                                          <p:stCondLst>
                                            <p:cond delay="0"/>
                                          </p:stCondLst>
                                        </p:cTn>
                                        <p:tgtEl>
                                          <p:spTgt spid="121874"/>
                                        </p:tgtEl>
                                        <p:attrNameLst>
                                          <p:attrName>ppt_y</p:attrName>
                                        </p:attrNameLst>
                                      </p:cBhvr>
                                    </p:anim>
                                    <p:animRot by="21600000">
                                      <p:cBhvr>
                                        <p:cTn id="16" dur="500" fill="hold">
                                          <p:stCondLst>
                                            <p:cond delay="0"/>
                                          </p:stCondLst>
                                        </p:cTn>
                                        <p:tgtEl>
                                          <p:spTgt spid="121874"/>
                                        </p:tgtEl>
                                        <p:attrNameLst>
                                          <p:attrName>r</p:attrName>
                                        </p:attrNameLst>
                                      </p:cBhvr>
                                    </p:animRot>
                                  </p:childTnLst>
                                </p:cTn>
                              </p:par>
                            </p:childTnLst>
                          </p:cTn>
                        </p:par>
                        <p:par>
                          <p:cTn id="17" fill="hold" nodeType="afterGroup">
                            <p:stCondLst>
                              <p:cond delay="1000"/>
                            </p:stCondLst>
                            <p:childTnLst>
                              <p:par>
                                <p:cTn id="18" presetID="39" presetClass="entr" presetSubtype="0" accel="100000" fill="hold" grpId="0" nodeType="afterEffect">
                                  <p:stCondLst>
                                    <p:cond delay="0"/>
                                  </p:stCondLst>
                                  <p:childTnLst>
                                    <p:set>
                                      <p:cBhvr>
                                        <p:cTn id="19" dur="1" fill="hold">
                                          <p:stCondLst>
                                            <p:cond delay="0"/>
                                          </p:stCondLst>
                                        </p:cTn>
                                        <p:tgtEl>
                                          <p:spTgt spid="121861"/>
                                        </p:tgtEl>
                                        <p:attrNameLst>
                                          <p:attrName>style.visibility</p:attrName>
                                        </p:attrNameLst>
                                      </p:cBhvr>
                                      <p:to>
                                        <p:strVal val="visible"/>
                                      </p:to>
                                    </p:set>
                                    <p:anim calcmode="lin" valueType="num">
                                      <p:cBhvr>
                                        <p:cTn id="20" dur="500" fill="hold"/>
                                        <p:tgtEl>
                                          <p:spTgt spid="121861"/>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121861"/>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121861"/>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121861"/>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1500"/>
                            </p:stCondLst>
                            <p:childTnLst>
                              <p:par>
                                <p:cTn id="25" presetID="39" presetClass="entr" presetSubtype="0" accel="100000" fill="hold" grpId="0" nodeType="afterEffect">
                                  <p:stCondLst>
                                    <p:cond delay="0"/>
                                  </p:stCondLst>
                                  <p:childTnLst>
                                    <p:set>
                                      <p:cBhvr>
                                        <p:cTn id="26" dur="1" fill="hold">
                                          <p:stCondLst>
                                            <p:cond delay="0"/>
                                          </p:stCondLst>
                                        </p:cTn>
                                        <p:tgtEl>
                                          <p:spTgt spid="121868"/>
                                        </p:tgtEl>
                                        <p:attrNameLst>
                                          <p:attrName>style.visibility</p:attrName>
                                        </p:attrNameLst>
                                      </p:cBhvr>
                                      <p:to>
                                        <p:strVal val="visible"/>
                                      </p:to>
                                    </p:set>
                                    <p:anim calcmode="lin" valueType="num">
                                      <p:cBhvr>
                                        <p:cTn id="27" dur="500" fill="hold"/>
                                        <p:tgtEl>
                                          <p:spTgt spid="121868"/>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121868"/>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121868"/>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121868"/>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2000"/>
                            </p:stCondLst>
                            <p:childTnLst>
                              <p:par>
                                <p:cTn id="32" presetID="39" presetClass="entr" presetSubtype="0" accel="100000" fill="hold" grpId="0" nodeType="afterEffect">
                                  <p:stCondLst>
                                    <p:cond delay="0"/>
                                  </p:stCondLst>
                                  <p:childTnLst>
                                    <p:set>
                                      <p:cBhvr>
                                        <p:cTn id="33" dur="1" fill="hold">
                                          <p:stCondLst>
                                            <p:cond delay="0"/>
                                          </p:stCondLst>
                                        </p:cTn>
                                        <p:tgtEl>
                                          <p:spTgt spid="121870"/>
                                        </p:tgtEl>
                                        <p:attrNameLst>
                                          <p:attrName>style.visibility</p:attrName>
                                        </p:attrNameLst>
                                      </p:cBhvr>
                                      <p:to>
                                        <p:strVal val="visible"/>
                                      </p:to>
                                    </p:set>
                                    <p:anim calcmode="lin" valueType="num">
                                      <p:cBhvr>
                                        <p:cTn id="34" dur="500" fill="hold"/>
                                        <p:tgtEl>
                                          <p:spTgt spid="121870"/>
                                        </p:tgtEl>
                                        <p:attrNameLst>
                                          <p:attrName>ppt_h</p:attrName>
                                        </p:attrNameLst>
                                      </p:cBhvr>
                                      <p:tavLst>
                                        <p:tav tm="0">
                                          <p:val>
                                            <p:strVal val="#ppt_h/20"/>
                                          </p:val>
                                        </p:tav>
                                        <p:tav tm="50000">
                                          <p:val>
                                            <p:strVal val="#ppt_h/20"/>
                                          </p:val>
                                        </p:tav>
                                        <p:tav tm="100000">
                                          <p:val>
                                            <p:strVal val="#ppt_h"/>
                                          </p:val>
                                        </p:tav>
                                      </p:tavLst>
                                    </p:anim>
                                    <p:anim calcmode="lin" valueType="num">
                                      <p:cBhvr>
                                        <p:cTn id="35" dur="500" fill="hold"/>
                                        <p:tgtEl>
                                          <p:spTgt spid="121870"/>
                                        </p:tgtEl>
                                        <p:attrNameLst>
                                          <p:attrName>ppt_w</p:attrName>
                                        </p:attrNameLst>
                                      </p:cBhvr>
                                      <p:tavLst>
                                        <p:tav tm="0">
                                          <p:val>
                                            <p:strVal val="#ppt_w+.3"/>
                                          </p:val>
                                        </p:tav>
                                        <p:tav tm="50000">
                                          <p:val>
                                            <p:strVal val="#ppt_w+.3"/>
                                          </p:val>
                                        </p:tav>
                                        <p:tav tm="100000">
                                          <p:val>
                                            <p:strVal val="#ppt_w"/>
                                          </p:val>
                                        </p:tav>
                                      </p:tavLst>
                                    </p:anim>
                                    <p:anim calcmode="lin" valueType="num">
                                      <p:cBhvr>
                                        <p:cTn id="36" dur="500" fill="hold"/>
                                        <p:tgtEl>
                                          <p:spTgt spid="121870"/>
                                        </p:tgtEl>
                                        <p:attrNameLst>
                                          <p:attrName>ppt_x</p:attrName>
                                        </p:attrNameLst>
                                      </p:cBhvr>
                                      <p:tavLst>
                                        <p:tav tm="0">
                                          <p:val>
                                            <p:strVal val="#ppt_x-.3"/>
                                          </p:val>
                                        </p:tav>
                                        <p:tav tm="50000">
                                          <p:val>
                                            <p:strVal val="#ppt_x"/>
                                          </p:val>
                                        </p:tav>
                                        <p:tav tm="100000">
                                          <p:val>
                                            <p:strVal val="#ppt_x"/>
                                          </p:val>
                                        </p:tav>
                                      </p:tavLst>
                                    </p:anim>
                                    <p:anim calcmode="lin" valueType="num">
                                      <p:cBhvr>
                                        <p:cTn id="37" dur="500" fill="hold"/>
                                        <p:tgtEl>
                                          <p:spTgt spid="1218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animBg="1"/>
      <p:bldP spid="121861" grpId="0" animBg="1"/>
      <p:bldP spid="121868" grpId="0" animBg="1"/>
      <p:bldP spid="121870" grpId="0" animBg="1"/>
      <p:bldP spid="12187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46166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i="1" dirty="0" smtClean="0">
                <a:solidFill>
                  <a:srgbClr val="0000FF"/>
                </a:solidFill>
                <a:latin typeface="Gill Sans MT" charset="0"/>
              </a:rPr>
              <a:t>Avoid generating the same </a:t>
            </a:r>
            <a:r>
              <a:rPr lang="en-US" i="1" dirty="0" err="1" smtClean="0">
                <a:solidFill>
                  <a:srgbClr val="0000FF"/>
                </a:solidFill>
                <a:latin typeface="Gill Sans MT" charset="0"/>
              </a:rPr>
              <a:t>ciphertext</a:t>
            </a:r>
            <a:r>
              <a:rPr lang="en-US" i="1" dirty="0" smtClean="0">
                <a:solidFill>
                  <a:srgbClr val="0000FF"/>
                </a:solidFill>
                <a:latin typeface="Gill Sans MT" charset="0"/>
              </a:rPr>
              <a:t> for identical plaintext blocks</a:t>
            </a:r>
            <a:endParaRPr lang="en-US"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 + rand number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mc:AlternateContent xmlns:mc="http://schemas.openxmlformats.org/markup-compatibility/2006" xmlns:a14="http://schemas.microsoft.com/office/drawing/2010/main">
        <mc:Choice Requires="a14">
          <p:sp>
            <p:nvSpPr>
              <p:cNvPr id="3" name="TextBox 2"/>
              <p:cNvSpPr txBox="1"/>
              <p:nvPr/>
            </p:nvSpPr>
            <p:spPr>
              <a:xfrm>
                <a:off x="0" y="2514600"/>
                <a:ext cx="5341188" cy="400110"/>
              </a:xfrm>
              <a:prstGeom prst="rect">
                <a:avLst/>
              </a:prstGeom>
              <a:solidFill>
                <a:srgbClr val="C00000"/>
              </a:solidFill>
              <a:ln>
                <a:solidFill>
                  <a:srgbClr val="00B0F0"/>
                </a:solidFill>
              </a:ln>
            </p:spPr>
            <p:txBody>
              <a:bodyPr wrap="square" rtlCol="0">
                <a:spAutoFit/>
              </a:bodyPr>
              <a:lstStyle>
                <a:defPPr>
                  <a:defRPr lang="en-GB"/>
                </a:defPPr>
                <a:lvl1pPr>
                  <a:defRPr sz="2000" b="1"/>
                </a:lvl1pPr>
              </a:lstStyle>
              <a:p>
                <a:r>
                  <a:rPr lang="en-NZ" dirty="0"/>
                  <a:t>To decrypt</a:t>
                </a:r>
                <a:r>
                  <a:rPr lang="en-NZ" dirty="0" smtClean="0"/>
                  <a:t>: </a:t>
                </a:r>
                <a:r>
                  <a:rPr lang="en-NZ" dirty="0" smtClean="0">
                    <a:solidFill>
                      <a:srgbClr val="FFFF00"/>
                    </a:solidFill>
                    <a:effectLst/>
                  </a:rPr>
                  <a:t> </a:t>
                </a:r>
                <a14:m>
                  <m:oMath xmlns:m="http://schemas.openxmlformats.org/officeDocument/2006/math">
                    <m:r>
                      <m:rPr>
                        <m:nor/>
                      </m:rPr>
                      <a:rPr lang="en-NZ" dirty="0">
                        <a:solidFill>
                          <a:srgbClr val="FFFF00"/>
                        </a:solidFill>
                        <a:effectLst/>
                        <a:latin typeface="Arial" panose="020B0604020202020204" pitchFamily="34" charset="0"/>
                        <a:cs typeface="Arial" panose="020B0604020202020204" pitchFamily="34" charset="0"/>
                      </a:rPr>
                      <m:t>K</m:t>
                    </m:r>
                    <m:r>
                      <m:rPr>
                        <m:nor/>
                      </m:rPr>
                      <a:rPr lang="en-NZ" baseline="-25000" dirty="0">
                        <a:solidFill>
                          <a:srgbClr val="FFFF00"/>
                        </a:solidFill>
                        <a:effectLst/>
                        <a:latin typeface="Arial" panose="020B0604020202020204" pitchFamily="34" charset="0"/>
                        <a:cs typeface="Arial" panose="020B0604020202020204" pitchFamily="34" charset="0"/>
                      </a:rPr>
                      <m:t>s</m:t>
                    </m:r>
                    <m:r>
                      <m:rPr>
                        <m:nor/>
                      </m:rPr>
                      <a:rPr lang="en-NZ" dirty="0">
                        <a:solidFill>
                          <a:srgbClr val="FFFF00"/>
                        </a:solidFill>
                        <a:effectLst/>
                        <a:latin typeface="Arial" panose="020B0604020202020204" pitchFamily="34" charset="0"/>
                        <a:cs typeface="Arial" panose="020B0604020202020204" pitchFamily="34" charset="0"/>
                      </a:rPr>
                      <m:t>(</m:t>
                    </m:r>
                    <m:r>
                      <m:rPr>
                        <m:nor/>
                      </m:rPr>
                      <a:rPr lang="en-NZ" b="1" i="0" dirty="0" smtClean="0">
                        <a:solidFill>
                          <a:srgbClr val="FFFF00"/>
                        </a:solidFill>
                        <a:effectLst/>
                        <a:latin typeface="Arial" panose="020B0604020202020204" pitchFamily="34" charset="0"/>
                        <a:cs typeface="Arial" panose="020B0604020202020204" pitchFamily="34" charset="0"/>
                      </a:rPr>
                      <m:t> </m:t>
                    </m:r>
                    <m:r>
                      <m:rPr>
                        <m:nor/>
                      </m:rPr>
                      <a:rPr lang="en-NZ" b="1" i="0" dirty="0" smtClean="0">
                        <a:solidFill>
                          <a:srgbClr val="FFFF00"/>
                        </a:solidFill>
                        <a:latin typeface="Arial" panose="020B0604020202020204" pitchFamily="34" charset="0"/>
                        <a:cs typeface="Arial" panose="020B0604020202020204" pitchFamily="34" charset="0"/>
                      </a:rPr>
                      <m:t>) </m:t>
                    </m:r>
                  </m:oMath>
                </a14:m>
                <a:r>
                  <a:rPr lang="en-NZ" dirty="0" smtClean="0">
                    <a:solidFill>
                      <a:srgbClr val="FFFF00"/>
                    </a:solidFill>
                    <a:effectLst/>
                  </a:rPr>
                  <a:t> , XOR</a:t>
                </a:r>
                <a:endParaRPr lang="en-NZ" dirty="0"/>
              </a:p>
            </p:txBody>
          </p:sp>
        </mc:Choice>
        <mc:Fallback xmlns="">
          <p:sp>
            <p:nvSpPr>
              <p:cNvPr id="3" name="TextBox 2"/>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3"/>
                <a:stretch>
                  <a:fillRect l="-1025" t="-5970" b="-23881"/>
                </a:stretch>
              </a:blipFill>
              <a:ln>
                <a:solidFill>
                  <a:srgbClr val="00B0F0"/>
                </a:solidFill>
              </a:ln>
            </p:spPr>
            <p:txBody>
              <a:bodyPr/>
              <a:lstStyle/>
              <a:p>
                <a:r>
                  <a:rPr lang="en-NZ">
                    <a:noFill/>
                  </a:rPr>
                  <a:t> </a:t>
                </a:r>
              </a:p>
            </p:txBody>
          </p:sp>
        </mc:Fallback>
      </mc:AlternateContent>
      <p:sp>
        <p:nvSpPr>
          <p:cNvPr id="19" name="TextBox 18"/>
          <p:cNvSpPr txBox="1"/>
          <p:nvPr/>
        </p:nvSpPr>
        <p:spPr>
          <a:xfrm>
            <a:off x="685800" y="3840008"/>
            <a:ext cx="4383957" cy="369332"/>
          </a:xfrm>
          <a:prstGeom prst="rect">
            <a:avLst/>
          </a:prstGeom>
          <a:solidFill>
            <a:srgbClr val="FFFFC5"/>
          </a:solidFill>
        </p:spPr>
        <p:txBody>
          <a:bodyPr wrap="none" rtlCol="0">
            <a:spAutoFit/>
          </a:bodyPr>
          <a:lstStyle/>
          <a:p>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100</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001,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010</a:t>
            </a:r>
            <a:r>
              <a:rPr lang="en-NZ" sz="1800" dirty="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111,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000</a:t>
            </a:r>
            <a:r>
              <a:rPr lang="en-NZ" sz="1800" dirty="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100</a:t>
            </a:r>
            <a:endParaRPr lang="en-NZ" sz="1800" dirty="0">
              <a:solidFill>
                <a:srgbClr val="FF0000"/>
              </a:solidFill>
              <a:latin typeface="Arial" panose="020B0604020202020204" pitchFamily="34" charset="0"/>
              <a:cs typeface="Arial" panose="020B0604020202020204" pitchFamily="34" charset="0"/>
            </a:endParaRPr>
          </a:p>
        </p:txBody>
      </p:sp>
      <p:sp>
        <p:nvSpPr>
          <p:cNvPr id="20" name="TextBox 19"/>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31" name="TextBox 30"/>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32" name="Right Brace 31"/>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4" name="Right Brace 33"/>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5" name="TextBox 34"/>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6" name="Right Brace 35"/>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7" name="TextBox 36"/>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cxnSp>
        <p:nvCxnSpPr>
          <p:cNvPr id="44" name="Straight Connector 43"/>
          <p:cNvCxnSpPr/>
          <p:nvPr/>
        </p:nvCxnSpPr>
        <p:spPr bwMode="auto">
          <a:xfrm>
            <a:off x="5409570" y="2562565"/>
            <a:ext cx="0" cy="2168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p:cNvSpPr txBox="1"/>
          <p:nvPr/>
        </p:nvSpPr>
        <p:spPr>
          <a:xfrm>
            <a:off x="685800" y="4531948"/>
            <a:ext cx="4723794" cy="369332"/>
          </a:xfrm>
          <a:prstGeom prst="rect">
            <a:avLst/>
          </a:prstGeom>
          <a:solidFill>
            <a:srgbClr val="FFFFC5"/>
          </a:solidFill>
        </p:spPr>
        <p:txBody>
          <a:bodyPr wrap="none" rtlCol="0">
            <a:spAutoFit/>
          </a:bodyPr>
          <a:lstStyle/>
          <a:p>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100</a:t>
            </a:r>
            <a:r>
              <a:rPr lang="en-NZ" sz="1800" dirty="0" smtClean="0">
                <a:solidFill>
                  <a:schemeClr val="tx1"/>
                </a:solidFill>
                <a:latin typeface="Arial" panose="020B0604020202020204" pitchFamily="34" charset="0"/>
                <a:cs typeface="Arial" panose="020B0604020202020204" pitchFamily="34" charset="0"/>
              </a:rPr>
              <a:t>)=011, </a:t>
            </a:r>
            <a:r>
              <a:rPr lang="en-NZ" sz="1800" dirty="0" smtClean="0">
                <a:solidFill>
                  <a:srgbClr val="FF0000"/>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010</a:t>
            </a:r>
            <a:r>
              <a:rPr lang="en-NZ" sz="1800" dirty="0" smtClean="0">
                <a:solidFill>
                  <a:schemeClr val="tx1"/>
                </a:solidFill>
                <a:latin typeface="Arial" panose="020B0604020202020204" pitchFamily="34" charset="0"/>
                <a:cs typeface="Arial" panose="020B0604020202020204" pitchFamily="34" charset="0"/>
              </a:rPr>
              <a:t>)=101,  </a:t>
            </a:r>
            <a:r>
              <a:rPr lang="en-NZ" sz="1800" dirty="0" smtClean="0">
                <a:solidFill>
                  <a:srgbClr val="FF0000"/>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000</a:t>
            </a:r>
            <a:r>
              <a:rPr lang="en-NZ" sz="1800" dirty="0" smtClean="0">
                <a:solidFill>
                  <a:schemeClr val="tx1"/>
                </a:solidFill>
                <a:latin typeface="Arial" panose="020B0604020202020204" pitchFamily="34" charset="0"/>
                <a:cs typeface="Arial" panose="020B0604020202020204" pitchFamily="34" charset="0"/>
              </a:rPr>
              <a:t>)=110</a:t>
            </a:r>
            <a:endParaRPr lang="en-NZ" sz="1800" dirty="0">
              <a:solidFill>
                <a:srgbClr val="FF0000"/>
              </a:solidFill>
              <a:latin typeface="Arial" panose="020B0604020202020204" pitchFamily="34" charset="0"/>
              <a:cs typeface="Arial" panose="020B0604020202020204" pitchFamily="34" charset="0"/>
            </a:endParaRPr>
          </a:p>
        </p:txBody>
      </p:sp>
      <p:sp>
        <p:nvSpPr>
          <p:cNvPr id="46" name="Right Brace 45"/>
          <p:cNvSpPr/>
          <p:nvPr/>
        </p:nvSpPr>
        <p:spPr bwMode="auto">
          <a:xfrm rot="5400000">
            <a:off x="1028700" y="3928182"/>
            <a:ext cx="304800" cy="838200"/>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7" name="Right Brace 46"/>
          <p:cNvSpPr/>
          <p:nvPr/>
        </p:nvSpPr>
        <p:spPr bwMode="auto">
          <a:xfrm rot="5400000">
            <a:off x="2476500" y="3848429"/>
            <a:ext cx="304800" cy="838200"/>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8" name="Right Brace 47"/>
          <p:cNvSpPr/>
          <p:nvPr/>
        </p:nvSpPr>
        <p:spPr bwMode="auto">
          <a:xfrm rot="5400000">
            <a:off x="3890547" y="3848429"/>
            <a:ext cx="304800" cy="838200"/>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TextBox 22"/>
              <p:cNvSpPr txBox="1"/>
              <p:nvPr/>
            </p:nvSpPr>
            <p:spPr>
              <a:xfrm>
                <a:off x="0" y="5294359"/>
                <a:ext cx="5334000" cy="369332"/>
              </a:xfrm>
              <a:prstGeom prst="rect">
                <a:avLst/>
              </a:prstGeom>
              <a:solidFill>
                <a:schemeClr val="bg1">
                  <a:lumMod val="85000"/>
                </a:schemeClr>
              </a:solidFill>
              <a:ln>
                <a:solidFill>
                  <a:srgbClr val="00B0F0"/>
                </a:solidFill>
              </a:ln>
            </p:spPr>
            <p:txBody>
              <a:bodyPr wrap="square" rtlCol="0">
                <a:spAutoFit/>
              </a:bodyPr>
              <a:lstStyle/>
              <a:p>
                <a:r>
                  <a:rPr lang="en-NZ" sz="1800" b="1" dirty="0" smtClean="0">
                    <a:solidFill>
                      <a:srgbClr val="FF0000"/>
                    </a:solidFill>
                    <a:latin typeface="Arial" panose="020B0604020202020204" pitchFamily="34" charset="0"/>
                    <a:cs typeface="Arial" panose="020B0604020202020204" pitchFamily="34" charset="0"/>
                  </a:rPr>
                  <a:t>Step 2. </a:t>
                </a:r>
                <a14:m>
                  <m:oMath xmlns:m="http://schemas.openxmlformats.org/officeDocument/2006/math">
                    <m:r>
                      <a:rPr lang="en-NZ" sz="1800" b="1" i="0" smtClean="0">
                        <a:solidFill>
                          <a:schemeClr val="tx1"/>
                        </a:solidFill>
                        <a:latin typeface="Cambria Math"/>
                        <a:ea typeface="Cambria Math"/>
                        <a:cs typeface="Arial" panose="020B0604020202020204" pitchFamily="34" charset="0"/>
                      </a:rPr>
                      <m:t>𝐦</m:t>
                    </m:r>
                    <m:d>
                      <m:dPr>
                        <m:ctrlPr>
                          <a:rPr lang="en-NZ" sz="1800" b="1" i="1" smtClean="0">
                            <a:solidFill>
                              <a:schemeClr val="tx1"/>
                            </a:solidFill>
                            <a:latin typeface="Cambria Math"/>
                            <a:ea typeface="Cambria Math"/>
                            <a:cs typeface="Arial" panose="020B0604020202020204" pitchFamily="34" charset="0"/>
                          </a:rPr>
                        </m:ctrlPr>
                      </m:dPr>
                      <m:e>
                        <m:r>
                          <a:rPr lang="en-NZ" sz="1800" b="1" i="0" smtClean="0">
                            <a:solidFill>
                              <a:schemeClr val="tx1"/>
                            </a:solidFill>
                            <a:latin typeface="Cambria Math"/>
                            <a:ea typeface="Cambria Math"/>
                            <a:cs typeface="Arial" panose="020B0604020202020204" pitchFamily="34" charset="0"/>
                          </a:rPr>
                          <m:t>𝐢</m:t>
                        </m:r>
                      </m:e>
                    </m:d>
                    <m:r>
                      <a:rPr lang="en-NZ" sz="1800" b="1" i="0" smtClean="0">
                        <a:solidFill>
                          <a:schemeClr val="tx1"/>
                        </a:solidFill>
                        <a:latin typeface="Cambria Math"/>
                        <a:ea typeface="Cambria Math"/>
                        <a:cs typeface="Arial" panose="020B0604020202020204" pitchFamily="34" charset="0"/>
                      </a:rPr>
                      <m:t>=</m:t>
                    </m:r>
                    <m:r>
                      <m:rPr>
                        <m:nor/>
                      </m:rPr>
                      <a:rPr lang="en-NZ" sz="1800" dirty="0">
                        <a:solidFill>
                          <a:schemeClr val="tx1"/>
                        </a:solidFill>
                        <a:latin typeface="Arial" panose="020B0604020202020204" pitchFamily="34" charset="0"/>
                        <a:cs typeface="Arial" panose="020B0604020202020204" pitchFamily="34" charset="0"/>
                      </a:rPr>
                      <m:t>K</m:t>
                    </m:r>
                    <m:r>
                      <m:rPr>
                        <m:nor/>
                      </m:rPr>
                      <a:rPr lang="en-NZ" sz="1800" baseline="-25000" dirty="0">
                        <a:solidFill>
                          <a:schemeClr val="tx1"/>
                        </a:solidFill>
                        <a:latin typeface="Arial" panose="020B0604020202020204" pitchFamily="34" charset="0"/>
                        <a:cs typeface="Arial" panose="020B0604020202020204" pitchFamily="34" charset="0"/>
                      </a:rPr>
                      <m:t>s</m:t>
                    </m:r>
                    <m:r>
                      <m:rPr>
                        <m:nor/>
                      </m:rPr>
                      <a:rPr lang="en-NZ" sz="1800" dirty="0">
                        <a:solidFill>
                          <a:schemeClr val="tx1"/>
                        </a:solidFill>
                        <a:latin typeface="Arial" panose="020B0604020202020204" pitchFamily="34" charset="0"/>
                        <a:cs typeface="Arial" panose="020B0604020202020204" pitchFamily="34" charset="0"/>
                      </a:rPr>
                      <m:t>(</m:t>
                    </m:r>
                    <m:r>
                      <m:rPr>
                        <m:nor/>
                      </m:rPr>
                      <a:rPr lang="en-NZ" sz="1800" dirty="0">
                        <a:solidFill>
                          <a:schemeClr val="tx1"/>
                        </a:solidFill>
                        <a:latin typeface="Arial" panose="020B0604020202020204" pitchFamily="34" charset="0"/>
                        <a:cs typeface="Arial" panose="020B0604020202020204" pitchFamily="34" charset="0"/>
                      </a:rPr>
                      <m:t>c</m:t>
                    </m:r>
                    <m:r>
                      <m:rPr>
                        <m:nor/>
                      </m:rPr>
                      <a:rPr lang="en-NZ" sz="1800" dirty="0">
                        <a:solidFill>
                          <a:schemeClr val="tx1"/>
                        </a:solidFill>
                        <a:latin typeface="Arial" panose="020B0604020202020204" pitchFamily="34" charset="0"/>
                        <a:cs typeface="Arial" panose="020B0604020202020204" pitchFamily="34" charset="0"/>
                      </a:rPr>
                      <m:t>(</m:t>
                    </m:r>
                    <m:r>
                      <m:rPr>
                        <m:nor/>
                      </m:rPr>
                      <a:rPr lang="en-NZ" sz="1800" dirty="0">
                        <a:solidFill>
                          <a:schemeClr val="tx1"/>
                        </a:solidFill>
                        <a:latin typeface="Arial" panose="020B0604020202020204" pitchFamily="34" charset="0"/>
                        <a:cs typeface="Arial" panose="020B0604020202020204" pitchFamily="34" charset="0"/>
                      </a:rPr>
                      <m:t>i</m:t>
                    </m:r>
                    <m:r>
                      <m:rPr>
                        <m:nor/>
                      </m:rPr>
                      <a:rPr lang="en-NZ" sz="1800" dirty="0">
                        <a:solidFill>
                          <a:schemeClr val="tx1"/>
                        </a:solidFill>
                        <a:latin typeface="Arial" panose="020B0604020202020204" pitchFamily="34" charset="0"/>
                        <a:cs typeface="Arial" panose="020B0604020202020204" pitchFamily="34" charset="0"/>
                      </a:rPr>
                      <m:t>))</m:t>
                    </m:r>
                    <m:r>
                      <a:rPr lang="en-NZ" sz="1800" b="0" i="1" dirty="0" smtClean="0">
                        <a:solidFill>
                          <a:schemeClr val="tx1"/>
                        </a:solidFill>
                        <a:latin typeface="Cambria Math"/>
                        <a:cs typeface="Arial" panose="020B0604020202020204" pitchFamily="34" charset="0"/>
                      </a:rPr>
                      <m:t> </m:t>
                    </m:r>
                    <m:r>
                      <a:rPr lang="en-NZ" sz="1800" i="1">
                        <a:solidFill>
                          <a:schemeClr val="tx1"/>
                        </a:solidFill>
                        <a:latin typeface="Cambria Math"/>
                        <a:ea typeface="Cambria Math"/>
                        <a:cs typeface="Arial" panose="020B0604020202020204" pitchFamily="34" charset="0"/>
                      </a:rPr>
                      <m:t>⊕</m:t>
                    </m:r>
                  </m:oMath>
                </a14:m>
                <a:r>
                  <a:rPr lang="en-NZ" sz="1800" dirty="0" smtClean="0">
                    <a:solidFill>
                      <a:schemeClr val="tx1"/>
                    </a:solidFill>
                    <a:latin typeface="Arial" panose="020B0604020202020204" pitchFamily="34" charset="0"/>
                    <a:cs typeface="Arial" panose="020B0604020202020204" pitchFamily="34" charset="0"/>
                  </a:rPr>
                  <a:t>  r(i)</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0" y="5294359"/>
                <a:ext cx="5334000" cy="369332"/>
              </a:xfrm>
              <a:prstGeom prst="rect">
                <a:avLst/>
              </a:prstGeom>
              <a:blipFill rotWithShape="1">
                <a:blip r:embed="rId5"/>
                <a:stretch>
                  <a:fillRect l="-798" t="-6349" b="-22222"/>
                </a:stretch>
              </a:blipFill>
              <a:ln>
                <a:solidFill>
                  <a:srgbClr val="00B0F0"/>
                </a:solidFill>
              </a:ln>
            </p:spPr>
            <p:txBody>
              <a:bodyPr/>
              <a:lstStyle/>
              <a:p>
                <a:r>
                  <a:rPr lang="en-NZ">
                    <a:noFill/>
                  </a:rPr>
                  <a:t> </a:t>
                </a:r>
              </a:p>
            </p:txBody>
          </p:sp>
        </mc:Fallback>
      </mc:AlternateContent>
      <p:sp>
        <p:nvSpPr>
          <p:cNvPr id="24" name="TextBox 23"/>
          <p:cNvSpPr txBox="1"/>
          <p:nvPr/>
        </p:nvSpPr>
        <p:spPr>
          <a:xfrm>
            <a:off x="7188" y="2971800"/>
            <a:ext cx="5334000" cy="646331"/>
          </a:xfrm>
          <a:prstGeom prst="rect">
            <a:avLst/>
          </a:prstGeom>
          <a:solidFill>
            <a:schemeClr val="bg1">
              <a:lumMod val="85000"/>
            </a:schemeClr>
          </a:solidFill>
          <a:ln>
            <a:solidFill>
              <a:srgbClr val="00B0F0"/>
            </a:solidFill>
          </a:ln>
        </p:spPr>
        <p:txBody>
          <a:bodyPr wrap="square" rtlCol="0">
            <a:spAutoFit/>
          </a:bodyPr>
          <a:lstStyle/>
          <a:p>
            <a:r>
              <a:rPr lang="en-NZ" sz="1800" b="1" dirty="0" smtClean="0">
                <a:solidFill>
                  <a:srgbClr val="FF0000"/>
                </a:solidFill>
                <a:latin typeface="Arial" panose="020B0604020202020204" pitchFamily="34" charset="0"/>
                <a:cs typeface="Arial" panose="020B0604020202020204" pitchFamily="34" charset="0"/>
              </a:rPr>
              <a:t>Step 1.  </a:t>
            </a:r>
            <a:r>
              <a:rPr lang="en-NZ" sz="1800" dirty="0" smtClean="0">
                <a:solidFill>
                  <a:schemeClr val="tx1"/>
                </a:solidFill>
                <a:latin typeface="Arial" panose="020B0604020202020204" pitchFamily="34" charset="0"/>
                <a:cs typeface="Arial" panose="020B0604020202020204" pitchFamily="34" charset="0"/>
              </a:rPr>
              <a:t>Given c(1), r(1), c(2), r(2), …</a:t>
            </a:r>
          </a:p>
          <a:p>
            <a:r>
              <a:rPr lang="en-NZ" sz="1800" dirty="0" smtClean="0">
                <a:solidFill>
                  <a:schemeClr val="tx1"/>
                </a:solidFill>
                <a:latin typeface="Arial" panose="020B0604020202020204" pitchFamily="34" charset="0"/>
                <a:cs typeface="Arial" panose="020B0604020202020204" pitchFamily="34" charset="0"/>
              </a:rPr>
              <a:t>         Apply </a:t>
            </a:r>
            <a:r>
              <a:rPr lang="en-NZ" sz="1800" dirty="0">
                <a:solidFill>
                  <a:srgbClr val="0000FF"/>
                </a:solidFill>
                <a:latin typeface="Arial" panose="020B0604020202020204" pitchFamily="34" charset="0"/>
                <a:cs typeface="Arial" panose="020B0604020202020204" pitchFamily="34" charset="0"/>
              </a:rPr>
              <a:t>K</a:t>
            </a:r>
            <a:r>
              <a:rPr lang="en-NZ" sz="1800" baseline="-25000" dirty="0">
                <a:solidFill>
                  <a:srgbClr val="0000FF"/>
                </a:solidFill>
                <a:latin typeface="Arial" panose="020B0604020202020204" pitchFamily="34" charset="0"/>
                <a:cs typeface="Arial" panose="020B0604020202020204" pitchFamily="34" charset="0"/>
              </a:rPr>
              <a:t>s </a:t>
            </a:r>
            <a:r>
              <a:rPr lang="en-NZ" sz="1800" dirty="0" smtClean="0">
                <a:solidFill>
                  <a:srgbClr val="0000FF"/>
                </a:solidFill>
                <a:latin typeface="Arial" panose="020B0604020202020204" pitchFamily="34" charset="0"/>
                <a:cs typeface="Arial" panose="020B0604020202020204" pitchFamily="34" charset="0"/>
              </a:rPr>
              <a:t>(c(</a:t>
            </a:r>
            <a:r>
              <a:rPr lang="en-NZ" sz="1800" dirty="0" err="1" smtClean="0">
                <a:solidFill>
                  <a:srgbClr val="0000FF"/>
                </a:solidFill>
                <a:latin typeface="Arial" panose="020B0604020202020204" pitchFamily="34" charset="0"/>
                <a:cs typeface="Arial" panose="020B0604020202020204" pitchFamily="34" charset="0"/>
              </a:rPr>
              <a:t>i</a:t>
            </a:r>
            <a:r>
              <a:rPr lang="en-NZ" sz="1800" dirty="0" smtClean="0">
                <a:solidFill>
                  <a:srgbClr val="0000FF"/>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to each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c(</a:t>
            </a:r>
            <a:r>
              <a:rPr lang="en-NZ" sz="1800" dirty="0" err="1">
                <a:solidFill>
                  <a:schemeClr val="tx1"/>
                </a:solidFill>
                <a:latin typeface="Arial" panose="020B0604020202020204" pitchFamily="34" charset="0"/>
                <a:cs typeface="Arial" panose="020B0604020202020204" pitchFamily="34" charset="0"/>
              </a:rPr>
              <a:t>i</a:t>
            </a:r>
            <a:r>
              <a:rPr lang="en-NZ" sz="1800" dirty="0">
                <a:solidFill>
                  <a:schemeClr val="tx1"/>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5" name="TextBox 24"/>
              <p:cNvSpPr txBox="1"/>
              <p:nvPr/>
            </p:nvSpPr>
            <p:spPr>
              <a:xfrm>
                <a:off x="457200" y="5791200"/>
                <a:ext cx="3105337" cy="369332"/>
              </a:xfrm>
              <a:prstGeom prst="rect">
                <a:avLst/>
              </a:prstGeom>
              <a:solidFill>
                <a:srgbClr val="FFFFC5"/>
              </a:solidFill>
              <a:ln>
                <a:solidFill>
                  <a:srgbClr val="00B0F0"/>
                </a:solidFill>
              </a:ln>
            </p:spPr>
            <p:txBody>
              <a:bodyPr wrap="none" rtlCol="0">
                <a:spAutoFit/>
              </a:bodyPr>
              <a:lstStyle/>
              <a:p>
                <a:r>
                  <a:rPr lang="en-NZ" sz="1800" dirty="0" smtClean="0">
                    <a:solidFill>
                      <a:schemeClr val="tx1"/>
                    </a:solidFill>
                    <a:latin typeface="Arial" panose="020B0604020202020204" pitchFamily="34" charset="0"/>
                    <a:cs typeface="Arial" panose="020B0604020202020204" pitchFamily="34" charset="0"/>
                  </a:rPr>
                  <a:t>m(1) = K</a:t>
                </a:r>
                <a:r>
                  <a:rPr lang="en-NZ" sz="1800" baseline="-25000" dirty="0" smtClean="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100</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 </m:t>
                    </m:r>
                  </m:oMath>
                </a14:m>
                <a:r>
                  <a:rPr lang="en-NZ" sz="1800" dirty="0" smtClean="0">
                    <a:solidFill>
                      <a:srgbClr val="FF0000"/>
                    </a:solidFill>
                    <a:latin typeface="Arial" panose="020B0604020202020204" pitchFamily="34" charset="0"/>
                    <a:cs typeface="Arial" panose="020B0604020202020204" pitchFamily="34" charset="0"/>
                  </a:rPr>
                  <a:t>001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010</a:t>
                </a:r>
                <a:endParaRPr lang="en-NZ" sz="1800" dirty="0">
                  <a:solidFill>
                    <a:srgbClr val="0000FF"/>
                  </a:solidFill>
                  <a:latin typeface="Arial" panose="020B0604020202020204" pitchFamily="34" charset="0"/>
                  <a:cs typeface="Arial" panose="020B0604020202020204" pitchFamily="34"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57200" y="5791200"/>
                <a:ext cx="3105337" cy="369332"/>
              </a:xfrm>
              <a:prstGeom prst="rect">
                <a:avLst/>
              </a:prstGeom>
              <a:blipFill rotWithShape="1">
                <a:blip r:embed="rId6"/>
                <a:stretch>
                  <a:fillRect l="-1370" t="-6349" r="-587" b="-22222"/>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28946" y="6236732"/>
                <a:ext cx="3006977" cy="369332"/>
              </a:xfrm>
              <a:prstGeom prst="rect">
                <a:avLst/>
              </a:prstGeom>
              <a:solidFill>
                <a:srgbClr val="FFFFC5"/>
              </a:solidFill>
              <a:ln>
                <a:solidFill>
                  <a:srgbClr val="00B0F0"/>
                </a:solidFill>
              </a:ln>
            </p:spPr>
            <p:txBody>
              <a:bodyPr wrap="none" rtlCol="0">
                <a:spAutoFit/>
              </a:bodyPr>
              <a:lstStyle/>
              <a:p>
                <a:r>
                  <a:rPr lang="en-NZ" sz="1800" dirty="0" smtClean="0">
                    <a:solidFill>
                      <a:schemeClr val="tx1"/>
                    </a:solidFill>
                    <a:latin typeface="Arial" panose="020B0604020202020204" pitchFamily="34" charset="0"/>
                    <a:cs typeface="Arial" panose="020B0604020202020204" pitchFamily="34" charset="0"/>
                  </a:rPr>
                  <a:t>m(2) = K</a:t>
                </a:r>
                <a:r>
                  <a:rPr lang="en-NZ" sz="1800" baseline="-25000" dirty="0" smtClean="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010</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 </m:t>
                    </m:r>
                  </m:oMath>
                </a14:m>
                <a:r>
                  <a:rPr lang="en-NZ" sz="1800" dirty="0" smtClean="0">
                    <a:solidFill>
                      <a:srgbClr val="FF0000"/>
                    </a:solidFill>
                    <a:latin typeface="Arial" panose="020B0604020202020204" pitchFamily="34" charset="0"/>
                    <a:cs typeface="Arial" panose="020B0604020202020204" pitchFamily="34" charset="0"/>
                  </a:rPr>
                  <a:t>111</a:t>
                </a:r>
                <a:r>
                  <a:rPr lang="en-NZ" sz="1800" dirty="0">
                    <a:solidFill>
                      <a:schemeClr val="tx1"/>
                    </a:solidFill>
                    <a:latin typeface="Arial" panose="020B0604020202020204" pitchFamily="34" charset="0"/>
                    <a:cs typeface="Arial" panose="020B0604020202020204" pitchFamily="34" charset="0"/>
                  </a:rPr>
                  <a:t>=</a:t>
                </a:r>
                <a:r>
                  <a:rPr lang="en-NZ" sz="1800" dirty="0">
                    <a:solidFill>
                      <a:srgbClr val="FF0000"/>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010</a:t>
                </a:r>
                <a:endParaRPr lang="en-NZ" sz="1800" dirty="0">
                  <a:solidFill>
                    <a:srgbClr val="0000FF"/>
                  </a:solidFill>
                  <a:latin typeface="Arial" panose="020B0604020202020204" pitchFamily="34" charset="0"/>
                  <a:cs typeface="Arial" panose="020B0604020202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228946" y="6236732"/>
                <a:ext cx="3006977" cy="369332"/>
              </a:xfrm>
              <a:prstGeom prst="rect">
                <a:avLst/>
              </a:prstGeom>
              <a:blipFill rotWithShape="1">
                <a:blip r:embed="rId7"/>
                <a:stretch>
                  <a:fillRect l="-1616" t="-6349" r="-606" b="-22222"/>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322664" y="6482335"/>
                <a:ext cx="3041217" cy="369332"/>
              </a:xfrm>
              <a:prstGeom prst="rect">
                <a:avLst/>
              </a:prstGeom>
              <a:solidFill>
                <a:srgbClr val="FFFFC5"/>
              </a:solidFill>
              <a:ln>
                <a:solidFill>
                  <a:srgbClr val="00B0F0"/>
                </a:solidFill>
              </a:ln>
            </p:spPr>
            <p:txBody>
              <a:bodyPr wrap="none" rtlCol="0">
                <a:spAutoFit/>
              </a:bodyPr>
              <a:lstStyle/>
              <a:p>
                <a:r>
                  <a:rPr lang="en-NZ" sz="1800" dirty="0" smtClean="0">
                    <a:solidFill>
                      <a:schemeClr val="tx1"/>
                    </a:solidFill>
                    <a:latin typeface="Arial" panose="020B0604020202020204" pitchFamily="34" charset="0"/>
                    <a:cs typeface="Arial" panose="020B0604020202020204" pitchFamily="34" charset="0"/>
                  </a:rPr>
                  <a:t>m(3) = K</a:t>
                </a:r>
                <a:r>
                  <a:rPr lang="en-NZ" sz="1800" baseline="-25000" dirty="0" smtClean="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FF0000"/>
                    </a:solidFill>
                    <a:latin typeface="Arial" panose="020B0604020202020204" pitchFamily="34" charset="0"/>
                    <a:cs typeface="Arial" panose="020B0604020202020204" pitchFamily="34" charset="0"/>
                  </a:rPr>
                  <a:t>000</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 </m:t>
                    </m:r>
                  </m:oMath>
                </a14:m>
                <a:r>
                  <a:rPr lang="en-NZ" sz="1800" dirty="0" smtClean="0">
                    <a:solidFill>
                      <a:srgbClr val="FF0000"/>
                    </a:solidFill>
                    <a:latin typeface="Arial" panose="020B0604020202020204" pitchFamily="34" charset="0"/>
                    <a:cs typeface="Arial" panose="020B0604020202020204" pitchFamily="34" charset="0"/>
                  </a:rPr>
                  <a:t>100</a:t>
                </a:r>
                <a:r>
                  <a:rPr lang="en-NZ" sz="1800" dirty="0">
                    <a:solidFill>
                      <a:schemeClr val="tx1"/>
                    </a:solidFill>
                    <a:latin typeface="Arial" panose="020B0604020202020204" pitchFamily="34" charset="0"/>
                    <a:cs typeface="Arial" panose="020B0604020202020204" pitchFamily="34" charset="0"/>
                  </a:rPr>
                  <a:t>=</a:t>
                </a:r>
                <a:r>
                  <a:rPr lang="en-NZ" sz="1800" dirty="0">
                    <a:solidFill>
                      <a:srgbClr val="FF0000"/>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010</a:t>
                </a:r>
                <a:endParaRPr lang="en-NZ" sz="1800" dirty="0">
                  <a:solidFill>
                    <a:srgbClr val="0000FF"/>
                  </a:solidFill>
                  <a:latin typeface="Arial" panose="020B0604020202020204" pitchFamily="34" charset="0"/>
                  <a:cs typeface="Arial" panose="020B060402020202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5322664" y="6482335"/>
                <a:ext cx="3041217" cy="369332"/>
              </a:xfrm>
              <a:prstGeom prst="rect">
                <a:avLst/>
              </a:prstGeom>
              <a:blipFill rotWithShape="1">
                <a:blip r:embed="rId8"/>
                <a:stretch>
                  <a:fillRect l="-1397" t="-6349" r="-798" b="-22222"/>
                </a:stretch>
              </a:blipFill>
              <a:ln>
                <a:solidFill>
                  <a:srgbClr val="00B0F0"/>
                </a:solidFill>
              </a:ln>
            </p:spPr>
            <p:txBody>
              <a:bodyPr/>
              <a:lstStyle/>
              <a:p>
                <a:r>
                  <a:rPr lang="en-NZ">
                    <a:noFill/>
                  </a:rPr>
                  <a:t> </a:t>
                </a:r>
              </a:p>
            </p:txBody>
          </p:sp>
        </mc:Fallback>
      </mc:AlternateContent>
      <p:sp>
        <p:nvSpPr>
          <p:cNvPr id="2" name="Freeform 1"/>
          <p:cNvSpPr/>
          <p:nvPr/>
        </p:nvSpPr>
        <p:spPr bwMode="auto">
          <a:xfrm>
            <a:off x="3551802" y="5176562"/>
            <a:ext cx="3952324" cy="804610"/>
          </a:xfrm>
          <a:custGeom>
            <a:avLst/>
            <a:gdLst>
              <a:gd name="connsiteX0" fmla="*/ 0 w 3952324"/>
              <a:gd name="connsiteY0" fmla="*/ 793488 h 804610"/>
              <a:gd name="connsiteX1" fmla="*/ 1458505 w 3952324"/>
              <a:gd name="connsiteY1" fmla="*/ 785931 h 804610"/>
              <a:gd name="connsiteX2" fmla="*/ 2622287 w 3952324"/>
              <a:gd name="connsiteY2" fmla="*/ 619676 h 804610"/>
              <a:gd name="connsiteX3" fmla="*/ 3952324 w 3952324"/>
              <a:gd name="connsiteY3" fmla="*/ 0 h 804610"/>
            </a:gdLst>
            <a:ahLst/>
            <a:cxnLst>
              <a:cxn ang="0">
                <a:pos x="connsiteX0" y="connsiteY0"/>
              </a:cxn>
              <a:cxn ang="0">
                <a:pos x="connsiteX1" y="connsiteY1"/>
              </a:cxn>
              <a:cxn ang="0">
                <a:pos x="connsiteX2" y="connsiteY2"/>
              </a:cxn>
              <a:cxn ang="0">
                <a:pos x="connsiteX3" y="connsiteY3"/>
              </a:cxn>
            </a:cxnLst>
            <a:rect l="l" t="t" r="r" b="b"/>
            <a:pathLst>
              <a:path w="3952324" h="804610">
                <a:moveTo>
                  <a:pt x="0" y="793488"/>
                </a:moveTo>
                <a:cubicBezTo>
                  <a:pt x="510728" y="804194"/>
                  <a:pt x="1021457" y="814900"/>
                  <a:pt x="1458505" y="785931"/>
                </a:cubicBezTo>
                <a:cubicBezTo>
                  <a:pt x="1895553" y="756962"/>
                  <a:pt x="2206651" y="750664"/>
                  <a:pt x="2622287" y="619676"/>
                </a:cubicBezTo>
                <a:cubicBezTo>
                  <a:pt x="3037923" y="488688"/>
                  <a:pt x="3495123" y="244344"/>
                  <a:pt x="3952324" y="0"/>
                </a:cubicBezTo>
              </a:path>
            </a:pathLst>
          </a:custGeom>
          <a:noFill/>
          <a:ln w="12700">
            <a:solidFill>
              <a:srgbClr val="00B0F0"/>
            </a:solidFill>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 name="Freeform 3"/>
          <p:cNvSpPr/>
          <p:nvPr/>
        </p:nvSpPr>
        <p:spPr bwMode="auto">
          <a:xfrm>
            <a:off x="5214347" y="5282360"/>
            <a:ext cx="2954797" cy="1085977"/>
          </a:xfrm>
          <a:custGeom>
            <a:avLst/>
            <a:gdLst>
              <a:gd name="connsiteX0" fmla="*/ 0 w 2954797"/>
              <a:gd name="connsiteY0" fmla="*/ 1080655 h 1085977"/>
              <a:gd name="connsiteX1" fmla="*/ 1262023 w 2954797"/>
              <a:gd name="connsiteY1" fmla="*/ 989971 h 1085977"/>
              <a:gd name="connsiteX2" fmla="*/ 2644959 w 2954797"/>
              <a:gd name="connsiteY2" fmla="*/ 423194 h 1085977"/>
              <a:gd name="connsiteX3" fmla="*/ 2954797 w 2954797"/>
              <a:gd name="connsiteY3" fmla="*/ 0 h 1085977"/>
            </a:gdLst>
            <a:ahLst/>
            <a:cxnLst>
              <a:cxn ang="0">
                <a:pos x="connsiteX0" y="connsiteY0"/>
              </a:cxn>
              <a:cxn ang="0">
                <a:pos x="connsiteX1" y="connsiteY1"/>
              </a:cxn>
              <a:cxn ang="0">
                <a:pos x="connsiteX2" y="connsiteY2"/>
              </a:cxn>
              <a:cxn ang="0">
                <a:pos x="connsiteX3" y="connsiteY3"/>
              </a:cxn>
            </a:cxnLst>
            <a:rect l="l" t="t" r="r" b="b"/>
            <a:pathLst>
              <a:path w="2954797" h="1085977">
                <a:moveTo>
                  <a:pt x="0" y="1080655"/>
                </a:moveTo>
                <a:cubicBezTo>
                  <a:pt x="410598" y="1090101"/>
                  <a:pt x="821197" y="1099548"/>
                  <a:pt x="1262023" y="989971"/>
                </a:cubicBezTo>
                <a:cubicBezTo>
                  <a:pt x="1702849" y="880394"/>
                  <a:pt x="2362830" y="588189"/>
                  <a:pt x="2644959" y="423194"/>
                </a:cubicBezTo>
                <a:cubicBezTo>
                  <a:pt x="2927088" y="258199"/>
                  <a:pt x="2954797" y="0"/>
                  <a:pt x="2954797" y="0"/>
                </a:cubicBezTo>
              </a:path>
            </a:pathLst>
          </a:custGeom>
          <a:noFill/>
          <a:ln w="12700">
            <a:solidFill>
              <a:srgbClr val="00B0F0"/>
            </a:solidFill>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endParaRPr lang="en-NZ" sz="1800">
              <a:solidFill>
                <a:schemeClr val="tx1"/>
              </a:solidFill>
              <a:latin typeface="Arial" charset="0"/>
            </a:endParaRPr>
          </a:p>
        </p:txBody>
      </p:sp>
      <p:sp>
        <p:nvSpPr>
          <p:cNvPr id="5" name="Freeform 4"/>
          <p:cNvSpPr/>
          <p:nvPr/>
        </p:nvSpPr>
        <p:spPr bwMode="auto">
          <a:xfrm>
            <a:off x="8237157" y="5282361"/>
            <a:ext cx="566777" cy="1239352"/>
          </a:xfrm>
          <a:custGeom>
            <a:avLst/>
            <a:gdLst>
              <a:gd name="connsiteX0" fmla="*/ 0 w 566777"/>
              <a:gd name="connsiteY0" fmla="*/ 1148667 h 1148667"/>
              <a:gd name="connsiteX1" fmla="*/ 445864 w 566777"/>
              <a:gd name="connsiteY1" fmla="*/ 513877 h 1148667"/>
              <a:gd name="connsiteX2" fmla="*/ 566777 w 566777"/>
              <a:gd name="connsiteY2" fmla="*/ 0 h 1148667"/>
            </a:gdLst>
            <a:ahLst/>
            <a:cxnLst>
              <a:cxn ang="0">
                <a:pos x="connsiteX0" y="connsiteY0"/>
              </a:cxn>
              <a:cxn ang="0">
                <a:pos x="connsiteX1" y="connsiteY1"/>
              </a:cxn>
              <a:cxn ang="0">
                <a:pos x="connsiteX2" y="connsiteY2"/>
              </a:cxn>
            </a:cxnLst>
            <a:rect l="l" t="t" r="r" b="b"/>
            <a:pathLst>
              <a:path w="566777" h="1148667">
                <a:moveTo>
                  <a:pt x="0" y="1148667"/>
                </a:moveTo>
                <a:cubicBezTo>
                  <a:pt x="175700" y="926994"/>
                  <a:pt x="351401" y="705321"/>
                  <a:pt x="445864" y="513877"/>
                </a:cubicBezTo>
                <a:cubicBezTo>
                  <a:pt x="540327" y="322433"/>
                  <a:pt x="553552" y="161216"/>
                  <a:pt x="566777" y="0"/>
                </a:cubicBezTo>
              </a:path>
            </a:pathLst>
          </a:custGeom>
          <a:noFill/>
          <a:ln w="12700">
            <a:solidFill>
              <a:srgbClr val="00B0F0"/>
            </a:solidFill>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endParaRPr lang="en-NZ" sz="1800">
              <a:solidFill>
                <a:schemeClr val="tx1"/>
              </a:solidFill>
              <a:latin typeface="Arial" charset="0"/>
            </a:endParaRPr>
          </a:p>
        </p:txBody>
      </p:sp>
    </p:spTree>
    <p:extLst>
      <p:ext uri="{BB962C8B-B14F-4D97-AF65-F5344CB8AC3E}">
        <p14:creationId xmlns:p14="http://schemas.microsoft.com/office/powerpoint/2010/main" val="8034647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46166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i="1" dirty="0" smtClean="0">
                <a:solidFill>
                  <a:srgbClr val="0000FF"/>
                </a:solidFill>
                <a:latin typeface="Gill Sans MT" charset="0"/>
              </a:rPr>
              <a:t>Avoid generating the same </a:t>
            </a:r>
            <a:r>
              <a:rPr lang="en-US" i="1" dirty="0" err="1" smtClean="0">
                <a:solidFill>
                  <a:srgbClr val="0000FF"/>
                </a:solidFill>
                <a:latin typeface="Gill Sans MT" charset="0"/>
              </a:rPr>
              <a:t>ciphertext</a:t>
            </a:r>
            <a:r>
              <a:rPr lang="en-US" i="1" dirty="0" smtClean="0">
                <a:solidFill>
                  <a:srgbClr val="0000FF"/>
                </a:solidFill>
                <a:latin typeface="Gill Sans MT" charset="0"/>
              </a:rPr>
              <a:t> for identical plaintext blocks</a:t>
            </a:r>
            <a:endParaRPr lang="en-US"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 + rand number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5" name="TextBox 24"/>
          <p:cNvSpPr txBox="1"/>
          <p:nvPr/>
        </p:nvSpPr>
        <p:spPr>
          <a:xfrm>
            <a:off x="696850" y="3124200"/>
            <a:ext cx="7761349"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r(</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random number to be used by </a:t>
            </a:r>
            <a:r>
              <a:rPr lang="en-NZ" sz="1800" dirty="0" err="1">
                <a:solidFill>
                  <a:schemeClr val="tx1"/>
                </a:solidFill>
                <a:latin typeface="Arial" panose="020B0604020202020204" pitchFamily="34" charset="0"/>
                <a:cs typeface="Arial" panose="020B0604020202020204" pitchFamily="34" charset="0"/>
              </a:rPr>
              <a:t>ith</a:t>
            </a:r>
            <a:r>
              <a:rPr lang="en-NZ" sz="1800" dirty="0">
                <a:solidFill>
                  <a:schemeClr val="tx1"/>
                </a:solidFill>
                <a:latin typeface="Arial" panose="020B0604020202020204" pitchFamily="34" charset="0"/>
                <a:cs typeface="Arial" panose="020B0604020202020204" pitchFamily="34" charset="0"/>
              </a:rPr>
              <a: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397945" y="2743200"/>
            <a:ext cx="8060255"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r(</a:t>
            </a:r>
            <a:r>
              <a:rPr lang="en-NZ" sz="2000" dirty="0" err="1" smtClean="0">
                <a:solidFill>
                  <a:schemeClr val="tx1"/>
                </a:solidFill>
              </a:rPr>
              <a:t>i</a:t>
            </a:r>
            <a:r>
              <a:rPr lang="en-NZ" sz="2000" dirty="0" smtClean="0">
                <a:solidFill>
                  <a:schemeClr val="tx1"/>
                </a:solidFill>
              </a:rPr>
              <a:t>) for each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mc:AlternateContent xmlns:mc="http://schemas.openxmlformats.org/markup-compatibility/2006" xmlns:a14="http://schemas.microsoft.com/office/drawing/2010/main">
        <mc:Choice Requires="a14">
          <p:sp>
            <p:nvSpPr>
              <p:cNvPr id="15" name="TextBox 14"/>
              <p:cNvSpPr txBox="1"/>
              <p:nvPr/>
            </p:nvSpPr>
            <p:spPr>
              <a:xfrm>
                <a:off x="687520" y="3962400"/>
                <a:ext cx="7770679"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a:solidFill>
                      <a:schemeClr val="tx1"/>
                    </a:solidFill>
                    <a:latin typeface="Arial" panose="020B0604020202020204" pitchFamily="34" charset="0"/>
                    <a:cs typeface="Arial" panose="020B0604020202020204" pitchFamily="34" charset="0"/>
                  </a:rPr>
                  <a:t>) =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r(</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87520" y="3962400"/>
                <a:ext cx="7770679" cy="369332"/>
              </a:xfrm>
              <a:prstGeom prst="rect">
                <a:avLst/>
              </a:prstGeom>
              <a:blipFill rotWithShape="1">
                <a:blip r:embed="rId3"/>
                <a:stretch>
                  <a:fillRect l="-627" t="-6349" b="-22222"/>
                </a:stretch>
              </a:blipFill>
              <a:ln>
                <a:solidFill>
                  <a:srgbClr val="00B0F0"/>
                </a:solidFill>
              </a:ln>
            </p:spPr>
            <p:txBody>
              <a:bodyPr/>
              <a:lstStyle/>
              <a:p>
                <a:r>
                  <a:rPr lang="en-NZ">
                    <a:noFill/>
                  </a:rPr>
                  <a:t> </a:t>
                </a:r>
              </a:p>
            </p:txBody>
          </p:sp>
        </mc:Fallback>
      </mc:AlternateContent>
      <p:sp>
        <p:nvSpPr>
          <p:cNvPr id="16" name="TextBox 15"/>
          <p:cNvSpPr txBox="1"/>
          <p:nvPr/>
        </p:nvSpPr>
        <p:spPr>
          <a:xfrm>
            <a:off x="388615" y="3581400"/>
            <a:ext cx="8060255"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each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17" name="TextBox 16"/>
          <p:cNvSpPr txBox="1"/>
          <p:nvPr/>
        </p:nvSpPr>
        <p:spPr>
          <a:xfrm>
            <a:off x="388615" y="4400490"/>
            <a:ext cx="8060255"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3.  </a:t>
            </a:r>
            <a:r>
              <a:rPr lang="en-NZ" sz="2000" dirty="0" smtClean="0">
                <a:solidFill>
                  <a:schemeClr val="tx1"/>
                </a:solidFill>
              </a:rPr>
              <a:t>Send c(1), r(1), c(2), r(2), …</a:t>
            </a:r>
            <a:endParaRPr lang="en-NZ" sz="2000" b="1" dirty="0">
              <a:solidFill>
                <a:schemeClr val="tx1"/>
              </a:solidFill>
            </a:endParaRPr>
          </a:p>
        </p:txBody>
      </p:sp>
      <p:sp>
        <p:nvSpPr>
          <p:cNvPr id="45" name="TextBox 44"/>
          <p:cNvSpPr txBox="1"/>
          <p:nvPr/>
        </p:nvSpPr>
        <p:spPr>
          <a:xfrm>
            <a:off x="430008" y="5043845"/>
            <a:ext cx="3658862" cy="461665"/>
          </a:xfrm>
          <a:prstGeom prst="rect">
            <a:avLst/>
          </a:prstGeom>
          <a:solidFill>
            <a:srgbClr val="FF9966"/>
          </a:solidFill>
          <a:ln>
            <a:solidFill>
              <a:srgbClr val="00B0F0"/>
            </a:solidFill>
          </a:ln>
        </p:spPr>
        <p:txBody>
          <a:bodyPr wrap="square" rtlCol="0">
            <a:spAutoFit/>
          </a:bodyPr>
          <a:lstStyle/>
          <a:p>
            <a:pPr algn="ctr"/>
            <a:r>
              <a:rPr lang="en-NZ" dirty="0" smtClean="0">
                <a:solidFill>
                  <a:schemeClr val="tx1"/>
                </a:solidFill>
                <a:latin typeface="Arial" panose="020B0604020202020204" pitchFamily="34" charset="0"/>
                <a:cs typeface="Arial" panose="020B0604020202020204" pitchFamily="34" charset="0"/>
              </a:rPr>
              <a:t>Weakness</a:t>
            </a:r>
            <a:endParaRPr lang="en-NZ" dirty="0">
              <a:solidFill>
                <a:schemeClr val="tx1"/>
              </a:solidFill>
              <a:latin typeface="Arial" panose="020B0604020202020204" pitchFamily="34" charset="0"/>
              <a:cs typeface="Arial" panose="020B0604020202020204" pitchFamily="34" charset="0"/>
            </a:endParaRPr>
          </a:p>
        </p:txBody>
      </p:sp>
      <p:sp>
        <p:nvSpPr>
          <p:cNvPr id="46" name="TextBox 45"/>
          <p:cNvSpPr txBox="1"/>
          <p:nvPr/>
        </p:nvSpPr>
        <p:spPr>
          <a:xfrm>
            <a:off x="430007" y="5638800"/>
            <a:ext cx="8028193" cy="1015663"/>
          </a:xfrm>
          <a:prstGeom prst="rect">
            <a:avLst/>
          </a:prstGeom>
          <a:solidFill>
            <a:srgbClr val="FFCCCC">
              <a:alpha val="10980"/>
            </a:srgbClr>
          </a:solidFill>
          <a:ln>
            <a:solidFill>
              <a:srgbClr val="00B0F0"/>
            </a:solidFill>
          </a:ln>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Due to the required sending of r(</a:t>
            </a:r>
            <a:r>
              <a:rPr lang="en-NZ" sz="2000" dirty="0" err="1" smtClean="0">
                <a:solidFill>
                  <a:schemeClr val="tx1"/>
                </a:solidFill>
                <a:latin typeface="Arial" panose="020B0604020202020204" pitchFamily="34" charset="0"/>
                <a:cs typeface="Arial" panose="020B0604020202020204" pitchFamily="34" charset="0"/>
              </a:rPr>
              <a:t>i</a:t>
            </a:r>
            <a:r>
              <a:rPr lang="en-NZ" sz="2000" dirty="0" smtClean="0">
                <a:solidFill>
                  <a:schemeClr val="tx1"/>
                </a:solidFill>
                <a:latin typeface="Arial" panose="020B0604020202020204" pitchFamily="34" charset="0"/>
                <a:cs typeface="Arial" panose="020B0604020202020204" pitchFamily="34" charset="0"/>
              </a:rPr>
              <a:t>)s, the sender must transmit </a:t>
            </a:r>
            <a:r>
              <a:rPr lang="en-NZ" sz="2000" dirty="0" smtClean="0">
                <a:solidFill>
                  <a:srgbClr val="0000FF"/>
                </a:solidFill>
                <a:latin typeface="Arial" panose="020B0604020202020204" pitchFamily="34" charset="0"/>
                <a:cs typeface="Arial" panose="020B0604020202020204" pitchFamily="34" charset="0"/>
              </a:rPr>
              <a:t>twice</a:t>
            </a:r>
            <a:r>
              <a:rPr lang="en-NZ" sz="2000" dirty="0" smtClean="0">
                <a:solidFill>
                  <a:schemeClr val="tx1"/>
                </a:solidFill>
                <a:latin typeface="Arial" panose="020B0604020202020204" pitchFamily="34" charset="0"/>
                <a:cs typeface="Arial" panose="020B0604020202020204" pitchFamily="34" charset="0"/>
              </a:rPr>
              <a:t> as many bits as the number of cipher bits, doubling the required bandwidth.</a:t>
            </a:r>
            <a:endParaRPr lang="en-NZ" sz="20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153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afterEffect">
                                  <p:stCondLst>
                                    <p:cond delay="0"/>
                                  </p:stCondLst>
                                  <p:endCondLst>
                                    <p:cond evt="onNext" delay="0">
                                      <p:tgtEl>
                                        <p:sldTgt/>
                                      </p:tgtEl>
                                    </p:cond>
                                  </p:endCondLst>
                                  <p:childTnLst>
                                    <p:animRot by="120000">
                                      <p:cBhvr>
                                        <p:cTn id="6" dur="100" fill="hold">
                                          <p:stCondLst>
                                            <p:cond delay="0"/>
                                          </p:stCondLst>
                                        </p:cTn>
                                        <p:tgtEl>
                                          <p:spTgt spid="45"/>
                                        </p:tgtEl>
                                        <p:attrNameLst>
                                          <p:attrName>r</p:attrName>
                                        </p:attrNameLst>
                                      </p:cBhvr>
                                    </p:animRot>
                                    <p:animRot by="-240000">
                                      <p:cBhvr>
                                        <p:cTn id="7" dur="200" fill="hold">
                                          <p:stCondLst>
                                            <p:cond delay="200"/>
                                          </p:stCondLst>
                                        </p:cTn>
                                        <p:tgtEl>
                                          <p:spTgt spid="45"/>
                                        </p:tgtEl>
                                        <p:attrNameLst>
                                          <p:attrName>r</p:attrName>
                                        </p:attrNameLst>
                                      </p:cBhvr>
                                    </p:animRot>
                                    <p:animRot by="240000">
                                      <p:cBhvr>
                                        <p:cTn id="8" dur="200" fill="hold">
                                          <p:stCondLst>
                                            <p:cond delay="400"/>
                                          </p:stCondLst>
                                        </p:cTn>
                                        <p:tgtEl>
                                          <p:spTgt spid="45"/>
                                        </p:tgtEl>
                                        <p:attrNameLst>
                                          <p:attrName>r</p:attrName>
                                        </p:attrNameLst>
                                      </p:cBhvr>
                                    </p:animRot>
                                    <p:animRot by="-240000">
                                      <p:cBhvr>
                                        <p:cTn id="9" dur="200" fill="hold">
                                          <p:stCondLst>
                                            <p:cond delay="600"/>
                                          </p:stCondLst>
                                        </p:cTn>
                                        <p:tgtEl>
                                          <p:spTgt spid="45"/>
                                        </p:tgtEl>
                                        <p:attrNameLst>
                                          <p:attrName>r</p:attrName>
                                        </p:attrNameLst>
                                      </p:cBhvr>
                                    </p:animRot>
                                    <p:animRot by="120000">
                                      <p:cBhvr>
                                        <p:cTn id="10" dur="200" fill="hold">
                                          <p:stCondLst>
                                            <p:cond delay="80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2"/>
          <p:cNvSpPr/>
          <p:nvPr/>
        </p:nvSpPr>
        <p:spPr>
          <a:xfrm>
            <a:off x="2438400" y="1524000"/>
            <a:ext cx="4495800" cy="662567"/>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Cryptography</a:t>
            </a:r>
          </a:p>
        </p:txBody>
      </p:sp>
      <p:sp>
        <p:nvSpPr>
          <p:cNvPr id="5" name="Rounded Rectangle 4"/>
          <p:cNvSpPr/>
          <p:nvPr/>
        </p:nvSpPr>
        <p:spPr bwMode="auto">
          <a:xfrm>
            <a:off x="1597533" y="3405767"/>
            <a:ext cx="6177534" cy="1484922"/>
          </a:xfrm>
          <a:prstGeom prst="roundRect">
            <a:avLst/>
          </a:prstGeom>
          <a:gradFill flip="none" rotWithShape="1">
            <a:gsLst>
              <a:gs pos="0">
                <a:srgbClr val="001E00"/>
              </a:gs>
              <a:gs pos="50000">
                <a:srgbClr val="FFC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pPr>
            <a:r>
              <a:rPr lang="en-US" sz="48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Cipher Block </a:t>
            </a:r>
            <a:r>
              <a:rPr lang="en-NZ" sz="48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Chaining</a:t>
            </a:r>
            <a:endParaRPr lang="en-US" sz="48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Rounded Rectangle 6"/>
          <p:cNvSpPr/>
          <p:nvPr/>
        </p:nvSpPr>
        <p:spPr bwMode="auto">
          <a:xfrm>
            <a:off x="2133600" y="2338967"/>
            <a:ext cx="5105400" cy="838200"/>
          </a:xfrm>
          <a:prstGeom prst="round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pPr>
            <a:r>
              <a:rPr lang="en-NZ" sz="4800" b="1" dirty="0">
                <a:ln w="18415" cmpd="sng">
                  <a:solidFill>
                    <a:srgbClr val="FFFFFF"/>
                  </a:solidFill>
                  <a:prstDash val="solid"/>
                </a:ln>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Symmetric Key</a:t>
            </a:r>
          </a:p>
        </p:txBody>
      </p:sp>
      <p:sp>
        <p:nvSpPr>
          <p:cNvPr id="2" name="TextBox 1"/>
          <p:cNvSpPr txBox="1"/>
          <p:nvPr/>
        </p:nvSpPr>
        <p:spPr>
          <a:xfrm>
            <a:off x="613220" y="5056416"/>
            <a:ext cx="7962629"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rgbClr val="0000FF"/>
                </a:solidFill>
                <a:latin typeface="Arial" panose="020B0604020202020204" pitchFamily="34" charset="0"/>
                <a:cs typeface="Arial" panose="020B0604020202020204" pitchFamily="34" charset="0"/>
              </a:rPr>
              <a:t>Avoid generating the same </a:t>
            </a:r>
            <a:r>
              <a:rPr lang="en-US" sz="2000" dirty="0" err="1">
                <a:solidFill>
                  <a:srgbClr val="0000FF"/>
                </a:solidFill>
                <a:latin typeface="Arial" panose="020B0604020202020204" pitchFamily="34" charset="0"/>
                <a:cs typeface="Arial" panose="020B0604020202020204" pitchFamily="34" charset="0"/>
              </a:rPr>
              <a:t>ciphertext</a:t>
            </a:r>
            <a:r>
              <a:rPr lang="en-US" sz="2000" dirty="0">
                <a:solidFill>
                  <a:srgbClr val="0000FF"/>
                </a:solidFill>
                <a:latin typeface="Arial" panose="020B0604020202020204" pitchFamily="34" charset="0"/>
                <a:cs typeface="Arial" panose="020B0604020202020204" pitchFamily="34" charset="0"/>
              </a:rPr>
              <a:t> for identical plaintext </a:t>
            </a:r>
            <a:r>
              <a:rPr lang="en-US" sz="2000" dirty="0" smtClean="0">
                <a:solidFill>
                  <a:srgbClr val="0000FF"/>
                </a:solidFill>
                <a:latin typeface="Arial" panose="020B0604020202020204" pitchFamily="34" charset="0"/>
                <a:cs typeface="Arial" panose="020B0604020202020204" pitchFamily="34" charset="0"/>
              </a:rPr>
              <a:t>blocks</a:t>
            </a:r>
            <a:endParaRPr lang="en-US" sz="2000" dirty="0">
              <a:solidFill>
                <a:srgbClr val="0000FF"/>
              </a:solidFill>
              <a:latin typeface="Arial" panose="020B0604020202020204" pitchFamily="34" charset="0"/>
              <a:cs typeface="Arial" panose="020B0604020202020204" pitchFamily="34" charset="0"/>
            </a:endParaRPr>
          </a:p>
        </p:txBody>
      </p:sp>
      <p:sp>
        <p:nvSpPr>
          <p:cNvPr id="8" name="TextBox 7"/>
          <p:cNvSpPr txBox="1"/>
          <p:nvPr/>
        </p:nvSpPr>
        <p:spPr>
          <a:xfrm>
            <a:off x="609600" y="5437416"/>
            <a:ext cx="7966249" cy="1015663"/>
          </a:xfrm>
          <a:prstGeom prst="rect">
            <a:avLst/>
          </a:prstGeom>
          <a:noFill/>
        </p:spPr>
        <p:txBody>
          <a:bodyPr wrap="square" rtlCol="0">
            <a:spAutoFit/>
          </a:bodyPr>
          <a:lstStyle/>
          <a:p>
            <a:pPr marL="342900" indent="-342900">
              <a:buFont typeface="Arial" panose="020B0604020202020204" pitchFamily="34" charset="0"/>
              <a:buChar char="•"/>
            </a:pPr>
            <a:r>
              <a:rPr lang="en-NZ" sz="2000" dirty="0">
                <a:solidFill>
                  <a:srgbClr val="0000FF"/>
                </a:solidFill>
                <a:latin typeface="Arial" panose="020B0604020202020204" pitchFamily="34" charset="0"/>
                <a:cs typeface="Arial" panose="020B0604020202020204" pitchFamily="34" charset="0"/>
              </a:rPr>
              <a:t>Avoid sending twice the number of </a:t>
            </a:r>
            <a:r>
              <a:rPr lang="en-NZ" sz="2000" dirty="0" err="1">
                <a:solidFill>
                  <a:srgbClr val="0000FF"/>
                </a:solidFill>
                <a:latin typeface="Arial" panose="020B0604020202020204" pitchFamily="34" charset="0"/>
                <a:cs typeface="Arial" panose="020B0604020202020204" pitchFamily="34" charset="0"/>
              </a:rPr>
              <a:t>ciphertext</a:t>
            </a:r>
            <a:r>
              <a:rPr lang="en-NZ" sz="2000" dirty="0">
                <a:solidFill>
                  <a:srgbClr val="0000FF"/>
                </a:solidFill>
                <a:latin typeface="Arial" panose="020B0604020202020204" pitchFamily="34" charset="0"/>
                <a:cs typeface="Arial" panose="020B0604020202020204" pitchFamily="34" charset="0"/>
              </a:rPr>
              <a:t> </a:t>
            </a:r>
            <a:r>
              <a:rPr lang="en-NZ" sz="2000" dirty="0" smtClean="0">
                <a:solidFill>
                  <a:srgbClr val="0000FF"/>
                </a:solidFill>
                <a:latin typeface="Arial" panose="020B0604020202020204" pitchFamily="34" charset="0"/>
                <a:cs typeface="Arial" panose="020B0604020202020204" pitchFamily="34" charset="0"/>
              </a:rPr>
              <a:t>bits by applying a formula to calculate the sequence of random numbers automatically, except for the very first random number.</a:t>
            </a:r>
            <a:endParaRPr lang="en-NZ" sz="20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42389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18" name="TextBox 17"/>
          <p:cNvSpPr txBox="1"/>
          <p:nvPr/>
        </p:nvSpPr>
        <p:spPr>
          <a:xfrm>
            <a:off x="79637" y="3048000"/>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plaintext block</a:t>
            </a:r>
            <a:endParaRPr lang="en-NZ" sz="1800" dirty="0">
              <a:solidFill>
                <a:schemeClr val="tx1"/>
              </a:solidFill>
              <a:latin typeface="Arial" panose="020B0604020202020204" pitchFamily="34" charset="0"/>
              <a:cs typeface="Arial" panose="020B0604020202020204" pitchFamily="34" charset="0"/>
            </a:endParaRPr>
          </a:p>
        </p:txBody>
      </p:sp>
      <p:sp>
        <p:nvSpPr>
          <p:cNvPr id="22" name="TextBox 21"/>
          <p:cNvSpPr txBox="1"/>
          <p:nvPr/>
        </p:nvSpPr>
        <p:spPr>
          <a:xfrm>
            <a:off x="76201" y="3483743"/>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 </a:t>
            </a:r>
            <a:r>
              <a:rPr lang="en-NZ" sz="1800" dirty="0" err="1" smtClean="0">
                <a:solidFill>
                  <a:schemeClr val="tx1"/>
                </a:solidFill>
                <a:latin typeface="Arial" panose="020B0604020202020204" pitchFamily="34" charset="0"/>
                <a:cs typeface="Arial" panose="020B0604020202020204" pitchFamily="34" charset="0"/>
              </a:rPr>
              <a:t>ith</a:t>
            </a:r>
            <a:r>
              <a:rPr lang="en-NZ" sz="1800" dirty="0" smtClean="0">
                <a:solidFill>
                  <a:schemeClr val="tx1"/>
                </a:solidFill>
                <a:latin typeface="Arial" panose="020B0604020202020204" pitchFamily="34" charset="0"/>
                <a:cs typeface="Arial" panose="020B0604020202020204" pitchFamily="34" charset="0"/>
              </a:rPr>
              <a:t> </a:t>
            </a:r>
            <a:r>
              <a:rPr lang="en-NZ" sz="1800" dirty="0" err="1" smtClean="0">
                <a:solidFill>
                  <a:schemeClr val="tx1"/>
                </a:solidFill>
                <a:latin typeface="Arial" panose="020B0604020202020204" pitchFamily="34" charset="0"/>
                <a:cs typeface="Arial" panose="020B0604020202020204" pitchFamily="34" charset="0"/>
              </a:rPr>
              <a:t>ciphertext</a:t>
            </a:r>
            <a:r>
              <a:rPr lang="en-NZ" sz="1800" dirty="0" smtClean="0">
                <a:solidFill>
                  <a:schemeClr val="tx1"/>
                </a:solidFill>
                <a:latin typeface="Arial" panose="020B0604020202020204" pitchFamily="34" charset="0"/>
                <a:cs typeface="Arial" panose="020B0604020202020204" pitchFamily="34" charset="0"/>
              </a:rPr>
              <a:t> block</a:t>
            </a:r>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2"/>
              <p:cNvSpPr txBox="1"/>
              <p:nvPr/>
            </p:nvSpPr>
            <p:spPr>
              <a:xfrm>
                <a:off x="85532" y="3938596"/>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a </a:t>
                </a:r>
                <a14:m>
                  <m:oMath xmlns:m="http://schemas.openxmlformats.org/officeDocument/2006/math">
                    <m:r>
                      <a:rPr lang="en-NZ" sz="1800" i="1" smtClean="0">
                        <a:solidFill>
                          <a:schemeClr val="tx1"/>
                        </a:solidFill>
                        <a:latin typeface="Cambria Math"/>
                        <a:ea typeface="Cambria Math"/>
                        <a:cs typeface="Arial" panose="020B0604020202020204" pitchFamily="34" charset="0"/>
                      </a:rPr>
                      <m:t>⊕</m:t>
                    </m:r>
                  </m:oMath>
                </a14:m>
                <a:r>
                  <a:rPr lang="en-NZ" sz="1800" dirty="0" smtClean="0">
                    <a:solidFill>
                      <a:schemeClr val="tx1"/>
                    </a:solidFill>
                    <a:latin typeface="Arial" panose="020B0604020202020204" pitchFamily="34" charset="0"/>
                    <a:cs typeface="Arial" panose="020B0604020202020204" pitchFamily="34" charset="0"/>
                  </a:rPr>
                  <a:t> b = XOR of two bit strings</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5532" y="3938596"/>
                <a:ext cx="5172268" cy="369332"/>
              </a:xfrm>
              <a:prstGeom prst="rect">
                <a:avLst/>
              </a:prstGeom>
              <a:blipFill rotWithShape="1">
                <a:blip r:embed="rId3"/>
                <a:stretch>
                  <a:fillRect l="-823" t="-6349" b="-22222"/>
                </a:stretch>
              </a:blipFill>
              <a:ln>
                <a:solidFill>
                  <a:srgbClr val="00B0F0"/>
                </a:solidFill>
              </a:ln>
            </p:spPr>
            <p:txBody>
              <a:bodyPr/>
              <a:lstStyle/>
              <a:p>
                <a:r>
                  <a:rPr lang="en-NZ">
                    <a:noFill/>
                  </a:rPr>
                  <a:t> </a:t>
                </a:r>
              </a:p>
            </p:txBody>
          </p:sp>
        </mc:Fallback>
      </mc:AlternateContent>
      <p:sp>
        <p:nvSpPr>
          <p:cNvPr id="24" name="TextBox 23"/>
          <p:cNvSpPr txBox="1"/>
          <p:nvPr/>
        </p:nvSpPr>
        <p:spPr>
          <a:xfrm>
            <a:off x="76201" y="4393449"/>
            <a:ext cx="5172268"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K</a:t>
            </a:r>
            <a:r>
              <a:rPr lang="en-NZ" sz="1800" baseline="-25000" dirty="0" smtClean="0">
                <a:solidFill>
                  <a:schemeClr val="tx1"/>
                </a:solidFill>
                <a:latin typeface="Arial" panose="020B0604020202020204" pitchFamily="34" charset="0"/>
                <a:cs typeface="Arial" panose="020B0604020202020204" pitchFamily="34" charset="0"/>
              </a:rPr>
              <a:t>s</a:t>
            </a:r>
            <a:r>
              <a:rPr lang="en-NZ" sz="1800" dirty="0" smtClean="0">
                <a:solidFill>
                  <a:schemeClr val="tx1"/>
                </a:solidFill>
                <a:latin typeface="Arial" panose="020B0604020202020204" pitchFamily="34" charset="0"/>
                <a:cs typeface="Arial" panose="020B0604020202020204" pitchFamily="34" charset="0"/>
              </a:rPr>
              <a:t>= block-cipher encryption algorithm with key S</a:t>
            </a:r>
            <a:endParaRPr lang="en-NZ" sz="1800" dirty="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308236" y="5715000"/>
            <a:ext cx="6625964"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random number to be used by 1st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9330" y="5334000"/>
            <a:ext cx="6924869"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store as IV and c(0).</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5" name="TextBox 34"/>
          <p:cNvSpPr txBox="1"/>
          <p:nvPr/>
        </p:nvSpPr>
        <p:spPr>
          <a:xfrm>
            <a:off x="6647975" y="5723335"/>
            <a:ext cx="1351652"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 IV</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334000" y="2562565"/>
            <a:ext cx="0" cy="2168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76200" y="4847898"/>
            <a:ext cx="5486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(Initialisation Vector) = random k-bit string</a:t>
            </a:r>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2" name="TextBox 41"/>
              <p:cNvSpPr txBox="1"/>
              <p:nvPr/>
            </p:nvSpPr>
            <p:spPr>
              <a:xfrm>
                <a:off x="298906" y="6488668"/>
                <a:ext cx="6625964"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c(1)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c(0)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98906" y="6488668"/>
                <a:ext cx="6625964" cy="369332"/>
              </a:xfrm>
              <a:prstGeom prst="rect">
                <a:avLst/>
              </a:prstGeom>
              <a:blipFill rotWithShape="1">
                <a:blip r:embed="rId5"/>
                <a:stretch>
                  <a:fillRect l="-643" t="-6349" b="-22222"/>
                </a:stretch>
              </a:blipFill>
              <a:ln>
                <a:solidFill>
                  <a:srgbClr val="00B0F0"/>
                </a:solidFill>
              </a:ln>
            </p:spPr>
            <p:txBody>
              <a:bodyPr/>
              <a:lstStyle/>
              <a:p>
                <a:r>
                  <a:rPr lang="en-NZ">
                    <a:noFill/>
                  </a:rPr>
                  <a:t> </a:t>
                </a:r>
              </a:p>
            </p:txBody>
          </p:sp>
        </mc:Fallback>
      </mc:AlternateContent>
      <p:sp>
        <p:nvSpPr>
          <p:cNvPr id="43" name="TextBox 42"/>
          <p:cNvSpPr txBox="1"/>
          <p:nvPr/>
        </p:nvSpPr>
        <p:spPr>
          <a:xfrm>
            <a:off x="0" y="6107668"/>
            <a:ext cx="6924869"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block 1.</a:t>
            </a:r>
            <a:endParaRPr lang="en-NZ" sz="2000" b="1" dirty="0">
              <a:solidFill>
                <a:schemeClr val="tx1"/>
              </a:solidFill>
            </a:endParaRPr>
          </a:p>
        </p:txBody>
      </p:sp>
      <mc:AlternateContent xmlns:mc="http://schemas.openxmlformats.org/markup-compatibility/2006" xmlns:a14="http://schemas.microsoft.com/office/drawing/2010/main">
        <mc:Choice Requires="a14">
          <p:sp>
            <p:nvSpPr>
              <p:cNvPr id="45" name="TextBox 44"/>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a:t>To </a:t>
                </a:r>
                <a:r>
                  <a:rPr lang="en-NZ" dirty="0" smtClean="0"/>
                  <a:t>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45" name="TextBox 44"/>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6"/>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3638785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5" name="TextBox 24"/>
          <p:cNvSpPr txBox="1"/>
          <p:nvPr/>
        </p:nvSpPr>
        <p:spPr>
          <a:xfrm>
            <a:off x="609600" y="3786351"/>
            <a:ext cx="4724400" cy="646331"/>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random number to be used by 1st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0" y="3024351"/>
            <a:ext cx="524847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and store as the Initialisation Vector (IV) and c(0).</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410200" y="3016513"/>
            <a:ext cx="0" cy="3841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TextBox 41"/>
              <p:cNvSpPr txBox="1"/>
              <p:nvPr/>
            </p:nvSpPr>
            <p:spPr>
              <a:xfrm>
                <a:off x="609600" y="5021317"/>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c(1)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c(0)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09600" y="5021317"/>
                <a:ext cx="4724400" cy="369332"/>
              </a:xfrm>
              <a:prstGeom prst="rect">
                <a:avLst/>
              </a:prstGeom>
              <a:blipFill rotWithShape="1">
                <a:blip r:embed="rId4"/>
                <a:stretch>
                  <a:fillRect l="-901" t="-6452" b="-24194"/>
                </a:stretch>
              </a:blipFill>
              <a:ln>
                <a:solidFill>
                  <a:srgbClr val="00B0F0"/>
                </a:solidFill>
              </a:ln>
            </p:spPr>
            <p:txBody>
              <a:bodyPr/>
              <a:lstStyle/>
              <a:p>
                <a:r>
                  <a:rPr lang="en-NZ">
                    <a:noFill/>
                  </a:rPr>
                  <a:t> </a:t>
                </a:r>
              </a:p>
            </p:txBody>
          </p:sp>
        </mc:Fallback>
      </mc:AlternateContent>
      <p:sp>
        <p:nvSpPr>
          <p:cNvPr id="43" name="TextBox 42"/>
          <p:cNvSpPr txBox="1"/>
          <p:nvPr/>
        </p:nvSpPr>
        <p:spPr>
          <a:xfrm>
            <a:off x="1" y="4560019"/>
            <a:ext cx="5334000"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block 1.</a:t>
            </a:r>
            <a:endParaRPr lang="en-NZ" sz="2000" b="1" dirty="0">
              <a:solidFill>
                <a:schemeClr val="tx1"/>
              </a:solidFill>
            </a:endParaRPr>
          </a:p>
        </p:txBody>
      </p:sp>
      <mc:AlternateContent xmlns:mc="http://schemas.openxmlformats.org/markup-compatibility/2006" xmlns:a14="http://schemas.microsoft.com/office/drawing/2010/main">
        <mc:Choice Requires="a14">
          <p:sp>
            <p:nvSpPr>
              <p:cNvPr id="44" name="TextBox 43"/>
              <p:cNvSpPr txBox="1"/>
              <p:nvPr/>
            </p:nvSpPr>
            <p:spPr>
              <a:xfrm>
                <a:off x="609599" y="6388819"/>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c(i-1)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609599" y="6388819"/>
                <a:ext cx="4724400" cy="369332"/>
              </a:xfrm>
              <a:prstGeom prst="rect">
                <a:avLst/>
              </a:prstGeom>
              <a:blipFill rotWithShape="1">
                <a:blip r:embed="rId5"/>
                <a:stretch>
                  <a:fillRect l="-901" t="-6349" b="-22222"/>
                </a:stretch>
              </a:blipFill>
              <a:ln>
                <a:solidFill>
                  <a:srgbClr val="00B0F0"/>
                </a:solidFill>
              </a:ln>
            </p:spPr>
            <p:txBody>
              <a:bodyPr/>
              <a:lstStyle/>
              <a:p>
                <a:r>
                  <a:rPr lang="en-NZ">
                    <a:noFill/>
                  </a:rPr>
                  <a:t> </a:t>
                </a:r>
              </a:p>
            </p:txBody>
          </p:sp>
        </mc:Fallback>
      </mc:AlternateContent>
      <p:sp>
        <p:nvSpPr>
          <p:cNvPr id="45" name="TextBox 44"/>
          <p:cNvSpPr txBox="1"/>
          <p:nvPr/>
        </p:nvSpPr>
        <p:spPr>
          <a:xfrm>
            <a:off x="0" y="5622721"/>
            <a:ext cx="533400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3.  </a:t>
            </a:r>
            <a:r>
              <a:rPr lang="en-NZ" sz="2000" dirty="0" smtClean="0">
                <a:solidFill>
                  <a:schemeClr val="tx1"/>
                </a:solidFill>
              </a:rPr>
              <a:t>Calculate the remaining </a:t>
            </a:r>
            <a:r>
              <a:rPr lang="en-NZ" sz="2000" dirty="0" err="1" smtClean="0">
                <a:solidFill>
                  <a:schemeClr val="tx1"/>
                </a:solidFill>
              </a:rPr>
              <a:t>ciphertext</a:t>
            </a:r>
            <a:r>
              <a:rPr lang="en-NZ" sz="2000" dirty="0" smtClean="0">
                <a:solidFill>
                  <a:schemeClr val="tx1"/>
                </a:solidFill>
              </a:rPr>
              <a:t> for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46" name="TextBox 45"/>
          <p:cNvSpPr txBox="1"/>
          <p:nvPr/>
        </p:nvSpPr>
        <p:spPr>
          <a:xfrm>
            <a:off x="6647975" y="5723335"/>
            <a:ext cx="1351652"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 IV</a:t>
            </a:r>
            <a:endParaRPr lang="en-NZ" sz="1600" dirty="0">
              <a:solidFill>
                <a:srgbClr val="0000FF"/>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5" name="TextBox 34"/>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a:t>To </a:t>
                </a:r>
                <a:r>
                  <a:rPr lang="en-NZ" dirty="0" smtClean="0"/>
                  <a:t>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35" name="TextBox 34"/>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6"/>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2533949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5" name="TextBox 24"/>
          <p:cNvSpPr txBox="1"/>
          <p:nvPr/>
        </p:nvSpPr>
        <p:spPr>
          <a:xfrm>
            <a:off x="609600" y="3710151"/>
            <a:ext cx="4724400" cy="646331"/>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random number to be used by 1st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0" y="2948151"/>
            <a:ext cx="524847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and store as the Initialisation Vector (IV) and c(0).</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410200" y="2940313"/>
            <a:ext cx="0" cy="3841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TextBox 41"/>
              <p:cNvSpPr txBox="1"/>
              <p:nvPr/>
            </p:nvSpPr>
            <p:spPr>
              <a:xfrm>
                <a:off x="609600" y="4945117"/>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c(1)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c(0)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09600" y="4945117"/>
                <a:ext cx="4724400" cy="369332"/>
              </a:xfrm>
              <a:prstGeom prst="rect">
                <a:avLst/>
              </a:prstGeom>
              <a:blipFill rotWithShape="1">
                <a:blip r:embed="rId4"/>
                <a:stretch>
                  <a:fillRect l="-901" t="-6349" b="-22222"/>
                </a:stretch>
              </a:blipFill>
              <a:ln>
                <a:solidFill>
                  <a:srgbClr val="00B0F0"/>
                </a:solidFill>
              </a:ln>
            </p:spPr>
            <p:txBody>
              <a:bodyPr/>
              <a:lstStyle/>
              <a:p>
                <a:r>
                  <a:rPr lang="en-NZ">
                    <a:noFill/>
                  </a:rPr>
                  <a:t> </a:t>
                </a:r>
              </a:p>
            </p:txBody>
          </p:sp>
        </mc:Fallback>
      </mc:AlternateContent>
      <p:sp>
        <p:nvSpPr>
          <p:cNvPr id="43" name="TextBox 42"/>
          <p:cNvSpPr txBox="1"/>
          <p:nvPr/>
        </p:nvSpPr>
        <p:spPr>
          <a:xfrm>
            <a:off x="1" y="4483819"/>
            <a:ext cx="5334000"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block 1.</a:t>
            </a:r>
            <a:endParaRPr lang="en-NZ" sz="2000" b="1" dirty="0">
              <a:solidFill>
                <a:schemeClr val="tx1"/>
              </a:solidFill>
            </a:endParaRPr>
          </a:p>
        </p:txBody>
      </p:sp>
      <mc:AlternateContent xmlns:mc="http://schemas.openxmlformats.org/markup-compatibility/2006" xmlns:a14="http://schemas.microsoft.com/office/drawing/2010/main">
        <mc:Choice Requires="a14">
          <p:sp>
            <p:nvSpPr>
              <p:cNvPr id="44" name="TextBox 43"/>
              <p:cNvSpPr txBox="1"/>
              <p:nvPr/>
            </p:nvSpPr>
            <p:spPr>
              <a:xfrm>
                <a:off x="609599" y="6312619"/>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c(i-1)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609599" y="6312619"/>
                <a:ext cx="4724400" cy="369332"/>
              </a:xfrm>
              <a:prstGeom prst="rect">
                <a:avLst/>
              </a:prstGeom>
              <a:blipFill rotWithShape="1">
                <a:blip r:embed="rId5"/>
                <a:stretch>
                  <a:fillRect l="-901" t="-6452" b="-24194"/>
                </a:stretch>
              </a:blipFill>
              <a:ln>
                <a:solidFill>
                  <a:srgbClr val="00B0F0"/>
                </a:solidFill>
              </a:ln>
            </p:spPr>
            <p:txBody>
              <a:bodyPr/>
              <a:lstStyle/>
              <a:p>
                <a:r>
                  <a:rPr lang="en-NZ">
                    <a:noFill/>
                  </a:rPr>
                  <a:t> </a:t>
                </a:r>
              </a:p>
            </p:txBody>
          </p:sp>
        </mc:Fallback>
      </mc:AlternateContent>
      <p:sp>
        <p:nvSpPr>
          <p:cNvPr id="45" name="TextBox 44"/>
          <p:cNvSpPr txBox="1"/>
          <p:nvPr/>
        </p:nvSpPr>
        <p:spPr>
          <a:xfrm>
            <a:off x="0" y="5546521"/>
            <a:ext cx="533400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3.  </a:t>
            </a:r>
            <a:r>
              <a:rPr lang="en-NZ" sz="2000" dirty="0" smtClean="0">
                <a:solidFill>
                  <a:schemeClr val="tx1"/>
                </a:solidFill>
              </a:rPr>
              <a:t>Calculate the remaining </a:t>
            </a:r>
            <a:r>
              <a:rPr lang="en-NZ" sz="2000" dirty="0" err="1" smtClean="0">
                <a:solidFill>
                  <a:schemeClr val="tx1"/>
                </a:solidFill>
              </a:rPr>
              <a:t>ciphertext</a:t>
            </a:r>
            <a:r>
              <a:rPr lang="en-NZ" sz="2000" dirty="0" smtClean="0">
                <a:solidFill>
                  <a:schemeClr val="tx1"/>
                </a:solidFill>
              </a:rPr>
              <a:t> for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47" name="TextBox 46"/>
          <p:cNvSpPr txBox="1"/>
          <p:nvPr/>
        </p:nvSpPr>
        <p:spPr>
          <a:xfrm>
            <a:off x="6647975" y="5723335"/>
            <a:ext cx="1351652"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 IV</a:t>
            </a:r>
            <a:endParaRPr lang="en-NZ" sz="1600" dirty="0">
              <a:solidFill>
                <a:srgbClr val="0000FF"/>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5" name="TextBox 34"/>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smtClean="0">
                    <a:solidFill>
                      <a:schemeClr val="tx1"/>
                    </a:solidFill>
                  </a:rPr>
                  <a:t>Example:</a:t>
                </a:r>
                <a:r>
                  <a:rPr lang="en-NZ" dirty="0" smtClean="0"/>
                  <a:t>  To 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35" name="TextBox 34"/>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6"/>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33868167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5" name="TextBox 24"/>
          <p:cNvSpPr txBox="1"/>
          <p:nvPr/>
        </p:nvSpPr>
        <p:spPr>
          <a:xfrm>
            <a:off x="609600" y="3710151"/>
            <a:ext cx="4724400" cy="646331"/>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random number to be used by 1st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0" y="2948151"/>
            <a:ext cx="524847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and store as the Initialisation Vector (IV) and c(0).</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410200" y="2940313"/>
            <a:ext cx="0" cy="3841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TextBox 41"/>
              <p:cNvSpPr txBox="1"/>
              <p:nvPr/>
            </p:nvSpPr>
            <p:spPr>
              <a:xfrm>
                <a:off x="609600" y="4945117"/>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c(1)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c(0)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09600" y="4945117"/>
                <a:ext cx="4724400" cy="369332"/>
              </a:xfrm>
              <a:prstGeom prst="rect">
                <a:avLst/>
              </a:prstGeom>
              <a:blipFill rotWithShape="1">
                <a:blip r:embed="rId4"/>
                <a:stretch>
                  <a:fillRect l="-901" t="-6349" b="-22222"/>
                </a:stretch>
              </a:blipFill>
              <a:ln>
                <a:solidFill>
                  <a:srgbClr val="00B0F0"/>
                </a:solidFill>
              </a:ln>
            </p:spPr>
            <p:txBody>
              <a:bodyPr/>
              <a:lstStyle/>
              <a:p>
                <a:r>
                  <a:rPr lang="en-NZ">
                    <a:noFill/>
                  </a:rPr>
                  <a:t> </a:t>
                </a:r>
              </a:p>
            </p:txBody>
          </p:sp>
        </mc:Fallback>
      </mc:AlternateContent>
      <p:sp>
        <p:nvSpPr>
          <p:cNvPr id="43" name="TextBox 42"/>
          <p:cNvSpPr txBox="1"/>
          <p:nvPr/>
        </p:nvSpPr>
        <p:spPr>
          <a:xfrm>
            <a:off x="1" y="4483819"/>
            <a:ext cx="5334000"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block 1.</a:t>
            </a:r>
            <a:endParaRPr lang="en-NZ" sz="2000" b="1" dirty="0">
              <a:solidFill>
                <a:schemeClr val="tx1"/>
              </a:solidFill>
            </a:endParaRPr>
          </a:p>
        </p:txBody>
      </p:sp>
      <mc:AlternateContent xmlns:mc="http://schemas.openxmlformats.org/markup-compatibility/2006" xmlns:a14="http://schemas.microsoft.com/office/drawing/2010/main">
        <mc:Choice Requires="a14">
          <p:sp>
            <p:nvSpPr>
              <p:cNvPr id="44" name="TextBox 43"/>
              <p:cNvSpPr txBox="1"/>
              <p:nvPr/>
            </p:nvSpPr>
            <p:spPr>
              <a:xfrm>
                <a:off x="609599" y="6312619"/>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c(i-1)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609599" y="6312619"/>
                <a:ext cx="4724400" cy="369332"/>
              </a:xfrm>
              <a:prstGeom prst="rect">
                <a:avLst/>
              </a:prstGeom>
              <a:blipFill rotWithShape="1">
                <a:blip r:embed="rId5"/>
                <a:stretch>
                  <a:fillRect l="-901" t="-6452" b="-24194"/>
                </a:stretch>
              </a:blipFill>
              <a:ln>
                <a:solidFill>
                  <a:srgbClr val="00B0F0"/>
                </a:solidFill>
              </a:ln>
            </p:spPr>
            <p:txBody>
              <a:bodyPr/>
              <a:lstStyle/>
              <a:p>
                <a:r>
                  <a:rPr lang="en-NZ">
                    <a:noFill/>
                  </a:rPr>
                  <a:t> </a:t>
                </a:r>
              </a:p>
            </p:txBody>
          </p:sp>
        </mc:Fallback>
      </mc:AlternateContent>
      <p:sp>
        <p:nvSpPr>
          <p:cNvPr id="45" name="TextBox 44"/>
          <p:cNvSpPr txBox="1"/>
          <p:nvPr/>
        </p:nvSpPr>
        <p:spPr>
          <a:xfrm>
            <a:off x="0" y="5546521"/>
            <a:ext cx="533400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3.  </a:t>
            </a:r>
            <a:r>
              <a:rPr lang="en-NZ" sz="2000" dirty="0" smtClean="0">
                <a:solidFill>
                  <a:schemeClr val="tx1"/>
                </a:solidFill>
              </a:rPr>
              <a:t>Calculate the remaining </a:t>
            </a:r>
            <a:r>
              <a:rPr lang="en-NZ" sz="2000" dirty="0" err="1" smtClean="0">
                <a:solidFill>
                  <a:schemeClr val="tx1"/>
                </a:solidFill>
              </a:rPr>
              <a:t>ciphertext</a:t>
            </a:r>
            <a:r>
              <a:rPr lang="en-NZ" sz="2000" dirty="0" smtClean="0">
                <a:solidFill>
                  <a:schemeClr val="tx1"/>
                </a:solidFill>
              </a:rPr>
              <a:t> for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46" name="TextBox 45"/>
          <p:cNvSpPr txBox="1"/>
          <p:nvPr/>
        </p:nvSpPr>
        <p:spPr>
          <a:xfrm>
            <a:off x="609599" y="3710151"/>
            <a:ext cx="4724400" cy="646331"/>
          </a:xfrm>
          <a:prstGeom prst="rect">
            <a:avLst/>
          </a:prstGeom>
          <a:solidFill>
            <a:srgbClr val="FFFFC5"/>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001</a:t>
            </a:r>
          </a:p>
          <a:p>
            <a:endParaRPr lang="en-NZ" sz="1800" dirty="0">
              <a:solidFill>
                <a:schemeClr val="tx1"/>
              </a:solidFill>
              <a:latin typeface="Arial" panose="020B0604020202020204" pitchFamily="34" charset="0"/>
              <a:cs typeface="Arial" panose="020B0604020202020204" pitchFamily="34" charset="0"/>
            </a:endParaRPr>
          </a:p>
        </p:txBody>
      </p:sp>
      <p:sp>
        <p:nvSpPr>
          <p:cNvPr id="48" name="TextBox 47"/>
          <p:cNvSpPr txBox="1"/>
          <p:nvPr/>
        </p:nvSpPr>
        <p:spPr>
          <a:xfrm>
            <a:off x="6647975" y="5723335"/>
            <a:ext cx="1351652"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 IV</a:t>
            </a:r>
            <a:endParaRPr lang="en-NZ" sz="1600" dirty="0">
              <a:solidFill>
                <a:srgbClr val="0000FF"/>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5" name="TextBox 34"/>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smtClean="0">
                    <a:solidFill>
                      <a:schemeClr val="tx1"/>
                    </a:solidFill>
                  </a:rPr>
                  <a:t>Example:</a:t>
                </a:r>
                <a:r>
                  <a:rPr lang="en-NZ" dirty="0" smtClean="0"/>
                  <a:t>  To 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35" name="TextBox 34"/>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6"/>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29708123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5" name="TextBox 24"/>
          <p:cNvSpPr txBox="1"/>
          <p:nvPr/>
        </p:nvSpPr>
        <p:spPr>
          <a:xfrm>
            <a:off x="609600" y="3710151"/>
            <a:ext cx="4724400" cy="646331"/>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random number to be used by 1st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0" y="2948151"/>
            <a:ext cx="524847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and store as the Initialisation Vector (IV) and c(0).</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410200" y="2940313"/>
            <a:ext cx="0" cy="3841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TextBox 41"/>
              <p:cNvSpPr txBox="1"/>
              <p:nvPr/>
            </p:nvSpPr>
            <p:spPr>
              <a:xfrm>
                <a:off x="609600" y="4945117"/>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c(1)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c(0)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09600" y="4945117"/>
                <a:ext cx="4724400" cy="369332"/>
              </a:xfrm>
              <a:prstGeom prst="rect">
                <a:avLst/>
              </a:prstGeom>
              <a:blipFill rotWithShape="1">
                <a:blip r:embed="rId4"/>
                <a:stretch>
                  <a:fillRect l="-901" t="-6349" b="-22222"/>
                </a:stretch>
              </a:blipFill>
              <a:ln>
                <a:solidFill>
                  <a:srgbClr val="00B0F0"/>
                </a:solidFill>
              </a:ln>
            </p:spPr>
            <p:txBody>
              <a:bodyPr/>
              <a:lstStyle/>
              <a:p>
                <a:r>
                  <a:rPr lang="en-NZ">
                    <a:noFill/>
                  </a:rPr>
                  <a:t> </a:t>
                </a:r>
              </a:p>
            </p:txBody>
          </p:sp>
        </mc:Fallback>
      </mc:AlternateContent>
      <p:sp>
        <p:nvSpPr>
          <p:cNvPr id="43" name="TextBox 42"/>
          <p:cNvSpPr txBox="1"/>
          <p:nvPr/>
        </p:nvSpPr>
        <p:spPr>
          <a:xfrm>
            <a:off x="1" y="4483819"/>
            <a:ext cx="5334000"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block 1.</a:t>
            </a:r>
            <a:endParaRPr lang="en-NZ" sz="2000" b="1" dirty="0">
              <a:solidFill>
                <a:schemeClr val="tx1"/>
              </a:solidFill>
            </a:endParaRPr>
          </a:p>
        </p:txBody>
      </p:sp>
      <mc:AlternateContent xmlns:mc="http://schemas.openxmlformats.org/markup-compatibility/2006" xmlns:a14="http://schemas.microsoft.com/office/drawing/2010/main">
        <mc:Choice Requires="a14">
          <p:sp>
            <p:nvSpPr>
              <p:cNvPr id="44" name="TextBox 43"/>
              <p:cNvSpPr txBox="1"/>
              <p:nvPr/>
            </p:nvSpPr>
            <p:spPr>
              <a:xfrm>
                <a:off x="609599" y="6312619"/>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c(i-1)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609599" y="6312619"/>
                <a:ext cx="4724400" cy="369332"/>
              </a:xfrm>
              <a:prstGeom prst="rect">
                <a:avLst/>
              </a:prstGeom>
              <a:blipFill rotWithShape="1">
                <a:blip r:embed="rId5"/>
                <a:stretch>
                  <a:fillRect l="-901" t="-6452" b="-24194"/>
                </a:stretch>
              </a:blipFill>
              <a:ln>
                <a:solidFill>
                  <a:srgbClr val="00B0F0"/>
                </a:solidFill>
              </a:ln>
            </p:spPr>
            <p:txBody>
              <a:bodyPr/>
              <a:lstStyle/>
              <a:p>
                <a:r>
                  <a:rPr lang="en-NZ">
                    <a:noFill/>
                  </a:rPr>
                  <a:t> </a:t>
                </a:r>
              </a:p>
            </p:txBody>
          </p:sp>
        </mc:Fallback>
      </mc:AlternateContent>
      <p:sp>
        <p:nvSpPr>
          <p:cNvPr id="45" name="TextBox 44"/>
          <p:cNvSpPr txBox="1"/>
          <p:nvPr/>
        </p:nvSpPr>
        <p:spPr>
          <a:xfrm>
            <a:off x="0" y="5546521"/>
            <a:ext cx="533400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3.  </a:t>
            </a:r>
            <a:r>
              <a:rPr lang="en-NZ" sz="2000" dirty="0" smtClean="0">
                <a:solidFill>
                  <a:schemeClr val="tx1"/>
                </a:solidFill>
              </a:rPr>
              <a:t>Calculate the remaining </a:t>
            </a:r>
            <a:r>
              <a:rPr lang="en-NZ" sz="2000" dirty="0" err="1" smtClean="0">
                <a:solidFill>
                  <a:schemeClr val="tx1"/>
                </a:solidFill>
              </a:rPr>
              <a:t>ciphertext</a:t>
            </a:r>
            <a:r>
              <a:rPr lang="en-NZ" sz="2000" dirty="0" smtClean="0">
                <a:solidFill>
                  <a:schemeClr val="tx1"/>
                </a:solidFill>
              </a:rPr>
              <a:t> for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46" name="TextBox 45"/>
          <p:cNvSpPr txBox="1"/>
          <p:nvPr/>
        </p:nvSpPr>
        <p:spPr>
          <a:xfrm>
            <a:off x="609599" y="3710151"/>
            <a:ext cx="4724400" cy="646331"/>
          </a:xfrm>
          <a:prstGeom prst="rect">
            <a:avLst/>
          </a:prstGeom>
          <a:solidFill>
            <a:srgbClr val="FFFFC5"/>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001</a:t>
            </a:r>
          </a:p>
          <a:p>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8" name="TextBox 47"/>
              <p:cNvSpPr txBox="1"/>
              <p:nvPr/>
            </p:nvSpPr>
            <p:spPr>
              <a:xfrm>
                <a:off x="609600" y="4949392"/>
                <a:ext cx="5105399"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latin typeface="Arial" panose="020B0604020202020204" pitchFamily="34" charset="0"/>
                    <a:cs typeface="Arial" panose="020B0604020202020204" pitchFamily="34" charset="0"/>
                  </a:rPr>
                  <a:t>c(1) = K</a:t>
                </a:r>
                <a:r>
                  <a:rPr lang="en-NZ" sz="1800" baseline="-25000" dirty="0">
                    <a:solidFill>
                      <a:schemeClr val="tx1"/>
                    </a:solidFill>
                    <a:latin typeface="Arial" panose="020B0604020202020204" pitchFamily="34" charset="0"/>
                    <a:cs typeface="Arial" panose="020B0604020202020204" pitchFamily="34" charset="0"/>
                  </a:rPr>
                  <a:t>s </a:t>
                </a:r>
                <a:r>
                  <a:rPr lang="en-NZ" sz="1800" dirty="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c(0) ) </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0000FF"/>
                    </a:solidFill>
                    <a:latin typeface="Arial" panose="020B0604020202020204" pitchFamily="34" charset="0"/>
                    <a:cs typeface="Arial" panose="020B0604020202020204" pitchFamily="34" charset="0"/>
                  </a:rPr>
                  <a:t>010</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001</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0000FF"/>
                    </a:solidFill>
                    <a:latin typeface="Arial" panose="020B0604020202020204" pitchFamily="34" charset="0"/>
                    <a:cs typeface="Arial" panose="020B0604020202020204" pitchFamily="34" charset="0"/>
                  </a:rPr>
                  <a:t>100</a:t>
                </a:r>
                <a:endParaRPr lang="en-NZ" sz="1800" dirty="0">
                  <a:solidFill>
                    <a:srgbClr val="0000FF"/>
                  </a:solidFill>
                  <a:latin typeface="Arial" panose="020B0604020202020204" pitchFamily="34" charset="0"/>
                  <a:cs typeface="Arial" panose="020B0604020202020204" pitchFamily="34"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09600" y="4949392"/>
                <a:ext cx="5105399" cy="369332"/>
              </a:xfrm>
              <a:prstGeom prst="rect">
                <a:avLst/>
              </a:prstGeom>
              <a:blipFill rotWithShape="1">
                <a:blip r:embed="rId6"/>
                <a:stretch>
                  <a:fillRect l="-834" t="-6452" b="-24194"/>
                </a:stretch>
              </a:blipFill>
              <a:ln>
                <a:solidFill>
                  <a:srgbClr val="00B0F0"/>
                </a:solidFill>
              </a:ln>
            </p:spPr>
            <p:txBody>
              <a:bodyPr/>
              <a:lstStyle/>
              <a:p>
                <a:r>
                  <a:rPr lang="en-NZ">
                    <a:noFill/>
                  </a:rPr>
                  <a:t> </a:t>
                </a:r>
              </a:p>
            </p:txBody>
          </p:sp>
        </mc:Fallback>
      </mc:AlternateContent>
      <p:sp>
        <p:nvSpPr>
          <p:cNvPr id="50" name="TextBox 49"/>
          <p:cNvSpPr txBox="1"/>
          <p:nvPr/>
        </p:nvSpPr>
        <p:spPr>
          <a:xfrm>
            <a:off x="6647975" y="5723335"/>
            <a:ext cx="1351652"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 IV</a:t>
            </a:r>
            <a:endParaRPr lang="en-NZ" sz="1600" dirty="0">
              <a:solidFill>
                <a:srgbClr val="0000FF"/>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5" name="TextBox 34"/>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smtClean="0">
                    <a:solidFill>
                      <a:schemeClr val="tx1"/>
                    </a:solidFill>
                  </a:rPr>
                  <a:t>Example:</a:t>
                </a:r>
                <a:r>
                  <a:rPr lang="en-NZ" dirty="0" smtClean="0"/>
                  <a:t>  To 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35" name="TextBox 34"/>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6"/>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7435409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5" name="TextBox 24"/>
          <p:cNvSpPr txBox="1"/>
          <p:nvPr/>
        </p:nvSpPr>
        <p:spPr>
          <a:xfrm>
            <a:off x="609600" y="3710151"/>
            <a:ext cx="4724400" cy="646331"/>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random number to be used by 1st </a:t>
            </a:r>
            <a:r>
              <a:rPr lang="en-NZ" sz="1800" dirty="0" err="1">
                <a:solidFill>
                  <a:schemeClr val="tx1"/>
                </a:solidFill>
                <a:latin typeface="Arial" panose="020B0604020202020204" pitchFamily="34" charset="0"/>
                <a:cs typeface="Arial" panose="020B0604020202020204" pitchFamily="34" charset="0"/>
              </a:rPr>
              <a:t>ciphertext</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block</a:t>
            </a:r>
            <a:endParaRPr lang="en-NZ" sz="1800" dirty="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0" y="2948151"/>
            <a:ext cx="524847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and store as the Initialisation Vector (IV) and c(0).</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410200" y="2940313"/>
            <a:ext cx="0" cy="3841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TextBox 41"/>
              <p:cNvSpPr txBox="1"/>
              <p:nvPr/>
            </p:nvSpPr>
            <p:spPr>
              <a:xfrm>
                <a:off x="609600" y="4945117"/>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c(1)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c(0)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09600" y="4945117"/>
                <a:ext cx="4724400" cy="369332"/>
              </a:xfrm>
              <a:prstGeom prst="rect">
                <a:avLst/>
              </a:prstGeom>
              <a:blipFill rotWithShape="1">
                <a:blip r:embed="rId4"/>
                <a:stretch>
                  <a:fillRect l="-901" t="-6349" b="-22222"/>
                </a:stretch>
              </a:blipFill>
              <a:ln>
                <a:solidFill>
                  <a:srgbClr val="00B0F0"/>
                </a:solidFill>
              </a:ln>
            </p:spPr>
            <p:txBody>
              <a:bodyPr/>
              <a:lstStyle/>
              <a:p>
                <a:r>
                  <a:rPr lang="en-NZ">
                    <a:noFill/>
                  </a:rPr>
                  <a:t> </a:t>
                </a:r>
              </a:p>
            </p:txBody>
          </p:sp>
        </mc:Fallback>
      </mc:AlternateContent>
      <p:sp>
        <p:nvSpPr>
          <p:cNvPr id="43" name="TextBox 42"/>
          <p:cNvSpPr txBox="1"/>
          <p:nvPr/>
        </p:nvSpPr>
        <p:spPr>
          <a:xfrm>
            <a:off x="1" y="4483819"/>
            <a:ext cx="5334000"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block 1.</a:t>
            </a:r>
            <a:endParaRPr lang="en-NZ" sz="2000" b="1" dirty="0">
              <a:solidFill>
                <a:schemeClr val="tx1"/>
              </a:solidFill>
            </a:endParaRPr>
          </a:p>
        </p:txBody>
      </p:sp>
      <mc:AlternateContent xmlns:mc="http://schemas.openxmlformats.org/markup-compatibility/2006" xmlns:a14="http://schemas.microsoft.com/office/drawing/2010/main">
        <mc:Choice Requires="a14">
          <p:sp>
            <p:nvSpPr>
              <p:cNvPr id="44" name="TextBox 43"/>
              <p:cNvSpPr txBox="1"/>
              <p:nvPr/>
            </p:nvSpPr>
            <p:spPr>
              <a:xfrm>
                <a:off x="609599" y="6312619"/>
                <a:ext cx="4724400" cy="369332"/>
              </a:xfrm>
              <a:prstGeom prst="rect">
                <a:avLst/>
              </a:prstGeom>
              <a:solidFill>
                <a:srgbClr val="FFCCCC">
                  <a:alpha val="10980"/>
                </a:srgbClr>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(m(</a:t>
                </a:r>
                <a:r>
                  <a:rPr lang="en-NZ" sz="1800" dirty="0" err="1" smtClean="0">
                    <a:solidFill>
                      <a:schemeClr val="tx1"/>
                    </a:solidFill>
                    <a:latin typeface="Arial" panose="020B0604020202020204" pitchFamily="34" charset="0"/>
                    <a:cs typeface="Arial" panose="020B0604020202020204" pitchFamily="34" charset="0"/>
                  </a:rPr>
                  <a:t>i</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c(i-1) ) </a:t>
                </a:r>
                <a:endParaRPr lang="en-NZ" sz="1800" dirty="0">
                  <a:solidFill>
                    <a:schemeClr val="tx1"/>
                  </a:solidFill>
                  <a:latin typeface="Arial" panose="020B0604020202020204" pitchFamily="34" charset="0"/>
                  <a:cs typeface="Arial" panose="020B0604020202020204" pitchFamily="34"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609599" y="6312619"/>
                <a:ext cx="4724400" cy="369332"/>
              </a:xfrm>
              <a:prstGeom prst="rect">
                <a:avLst/>
              </a:prstGeom>
              <a:blipFill rotWithShape="1">
                <a:blip r:embed="rId5"/>
                <a:stretch>
                  <a:fillRect l="-901" t="-6452" b="-24194"/>
                </a:stretch>
              </a:blipFill>
              <a:ln>
                <a:solidFill>
                  <a:srgbClr val="00B0F0"/>
                </a:solidFill>
              </a:ln>
            </p:spPr>
            <p:txBody>
              <a:bodyPr/>
              <a:lstStyle/>
              <a:p>
                <a:r>
                  <a:rPr lang="en-NZ">
                    <a:noFill/>
                  </a:rPr>
                  <a:t> </a:t>
                </a:r>
              </a:p>
            </p:txBody>
          </p:sp>
        </mc:Fallback>
      </mc:AlternateContent>
      <p:sp>
        <p:nvSpPr>
          <p:cNvPr id="45" name="TextBox 44"/>
          <p:cNvSpPr txBox="1"/>
          <p:nvPr/>
        </p:nvSpPr>
        <p:spPr>
          <a:xfrm>
            <a:off x="0" y="5546521"/>
            <a:ext cx="533400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3.  </a:t>
            </a:r>
            <a:r>
              <a:rPr lang="en-NZ" sz="2000" dirty="0" smtClean="0">
                <a:solidFill>
                  <a:schemeClr val="tx1"/>
                </a:solidFill>
              </a:rPr>
              <a:t>Calculate the remaining </a:t>
            </a:r>
            <a:r>
              <a:rPr lang="en-NZ" sz="2000" dirty="0" err="1" smtClean="0">
                <a:solidFill>
                  <a:schemeClr val="tx1"/>
                </a:solidFill>
              </a:rPr>
              <a:t>ciphertext</a:t>
            </a:r>
            <a:r>
              <a:rPr lang="en-NZ" sz="2000" dirty="0" smtClean="0">
                <a:solidFill>
                  <a:schemeClr val="tx1"/>
                </a:solidFill>
              </a:rPr>
              <a:t> for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46" name="TextBox 45"/>
          <p:cNvSpPr txBox="1"/>
          <p:nvPr/>
        </p:nvSpPr>
        <p:spPr>
          <a:xfrm>
            <a:off x="609599" y="3710151"/>
            <a:ext cx="4724400" cy="646331"/>
          </a:xfrm>
          <a:prstGeom prst="rect">
            <a:avLst/>
          </a:prstGeom>
          <a:solidFill>
            <a:srgbClr val="FFFFC5"/>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001</a:t>
            </a:r>
          </a:p>
          <a:p>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8" name="TextBox 47"/>
              <p:cNvSpPr txBox="1"/>
              <p:nvPr/>
            </p:nvSpPr>
            <p:spPr>
              <a:xfrm>
                <a:off x="609600" y="4949392"/>
                <a:ext cx="5105399"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latin typeface="Arial" panose="020B0604020202020204" pitchFamily="34" charset="0"/>
                    <a:cs typeface="Arial" panose="020B0604020202020204" pitchFamily="34" charset="0"/>
                  </a:rPr>
                  <a:t>c(1) = K</a:t>
                </a:r>
                <a:r>
                  <a:rPr lang="en-NZ" sz="1800" baseline="-25000" dirty="0">
                    <a:solidFill>
                      <a:schemeClr val="tx1"/>
                    </a:solidFill>
                    <a:latin typeface="Arial" panose="020B0604020202020204" pitchFamily="34" charset="0"/>
                    <a:cs typeface="Arial" panose="020B0604020202020204" pitchFamily="34" charset="0"/>
                  </a:rPr>
                  <a:t>s </a:t>
                </a:r>
                <a:r>
                  <a:rPr lang="en-NZ" sz="1800" dirty="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c(0) ) </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0000FF"/>
                    </a:solidFill>
                    <a:latin typeface="Arial" panose="020B0604020202020204" pitchFamily="34" charset="0"/>
                    <a:cs typeface="Arial" panose="020B0604020202020204" pitchFamily="34" charset="0"/>
                  </a:rPr>
                  <a:t>010</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001</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0000FF"/>
                    </a:solidFill>
                    <a:latin typeface="Arial" panose="020B0604020202020204" pitchFamily="34" charset="0"/>
                    <a:cs typeface="Arial" panose="020B0604020202020204" pitchFamily="34" charset="0"/>
                  </a:rPr>
                  <a:t>100</a:t>
                </a:r>
                <a:endParaRPr lang="en-NZ" sz="1800" dirty="0">
                  <a:solidFill>
                    <a:srgbClr val="0000FF"/>
                  </a:solidFill>
                  <a:latin typeface="Arial" panose="020B0604020202020204" pitchFamily="34" charset="0"/>
                  <a:cs typeface="Arial" panose="020B0604020202020204" pitchFamily="34"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09600" y="4949392"/>
                <a:ext cx="5105399" cy="369332"/>
              </a:xfrm>
              <a:prstGeom prst="rect">
                <a:avLst/>
              </a:prstGeom>
              <a:blipFill rotWithShape="1">
                <a:blip r:embed="rId6"/>
                <a:stretch>
                  <a:fillRect l="-834" t="-6452" b="-24194"/>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09600" y="6312619"/>
                <a:ext cx="4724400" cy="369332"/>
              </a:xfrm>
              <a:prstGeom prst="rect">
                <a:avLst/>
              </a:prstGeom>
              <a:solidFill>
                <a:srgbClr val="FFFFC5"/>
              </a:solidFill>
              <a:ln>
                <a:solidFill>
                  <a:srgbClr val="00B0F0"/>
                </a:solidFill>
              </a:ln>
            </p:spPr>
            <p:txBody>
              <a:bodyPr wrap="square" rtlCol="0">
                <a:spAutoFit/>
              </a:bodyPr>
              <a:lstStyle>
                <a:defPPr>
                  <a:defRPr lang="en-GB"/>
                </a:defPPr>
                <a:lvl1pPr>
                  <a:defRPr sz="1800">
                    <a:solidFill>
                      <a:schemeClr val="tx1"/>
                    </a:solidFill>
                    <a:latin typeface="Arial" panose="020B0604020202020204" pitchFamily="34" charset="0"/>
                    <a:cs typeface="Arial" panose="020B0604020202020204" pitchFamily="34" charset="0"/>
                  </a:defRPr>
                </a:lvl1pPr>
              </a:lstStyle>
              <a:p>
                <a:r>
                  <a:rPr lang="en-NZ" dirty="0" smtClean="0"/>
                  <a:t>c(2) </a:t>
                </a:r>
                <a:r>
                  <a:rPr lang="en-NZ" dirty="0"/>
                  <a:t>= Ks </a:t>
                </a:r>
                <a:r>
                  <a:rPr lang="en-NZ" dirty="0" smtClean="0"/>
                  <a:t>(</a:t>
                </a:r>
                <a:r>
                  <a:rPr lang="en-NZ" dirty="0" smtClean="0">
                    <a:solidFill>
                      <a:srgbClr val="0000FF"/>
                    </a:solidFill>
                  </a:rPr>
                  <a:t>010</a:t>
                </a:r>
                <a:r>
                  <a:rPr lang="en-NZ" dirty="0" smtClean="0"/>
                  <a:t> </a:t>
                </a:r>
                <a14:m>
                  <m:oMath xmlns:m="http://schemas.openxmlformats.org/officeDocument/2006/math">
                    <m:r>
                      <a:rPr lang="en-NZ">
                        <a:latin typeface="Cambria Math"/>
                      </a:rPr>
                      <m:t>⊕</m:t>
                    </m:r>
                  </m:oMath>
                </a14:m>
                <a:r>
                  <a:rPr lang="en-NZ" dirty="0"/>
                  <a:t> </a:t>
                </a:r>
                <a:r>
                  <a:rPr lang="en-NZ" dirty="0" smtClean="0">
                    <a:solidFill>
                      <a:srgbClr val="0000FF"/>
                    </a:solidFill>
                  </a:rPr>
                  <a:t>100</a:t>
                </a:r>
                <a:r>
                  <a:rPr lang="en-NZ" dirty="0" smtClean="0"/>
                  <a:t> </a:t>
                </a:r>
                <a:r>
                  <a:rPr lang="en-NZ" dirty="0"/>
                  <a:t>) </a:t>
                </a:r>
                <a:r>
                  <a:rPr lang="en-NZ" dirty="0" smtClean="0"/>
                  <a:t>= </a:t>
                </a:r>
                <a:r>
                  <a:rPr lang="en-NZ" dirty="0" smtClean="0">
                    <a:solidFill>
                      <a:srgbClr val="0000FF"/>
                    </a:solidFill>
                  </a:rPr>
                  <a:t>000</a:t>
                </a:r>
                <a:endParaRPr lang="en-NZ" dirty="0">
                  <a:solidFill>
                    <a:srgbClr val="0000FF"/>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09600" y="6312619"/>
                <a:ext cx="4724400" cy="369332"/>
              </a:xfrm>
              <a:prstGeom prst="rect">
                <a:avLst/>
              </a:prstGeom>
              <a:blipFill rotWithShape="1">
                <a:blip r:embed="rId7"/>
                <a:stretch>
                  <a:fillRect l="-901" t="-6452" b="-24194"/>
                </a:stretch>
              </a:blipFill>
              <a:ln>
                <a:solidFill>
                  <a:srgbClr val="00B0F0"/>
                </a:solidFill>
              </a:ln>
            </p:spPr>
            <p:txBody>
              <a:bodyPr/>
              <a:lstStyle/>
              <a:p>
                <a:r>
                  <a:rPr lang="en-NZ">
                    <a:noFill/>
                  </a:rPr>
                  <a:t> </a:t>
                </a:r>
              </a:p>
            </p:txBody>
          </p:sp>
        </mc:Fallback>
      </mc:AlternateContent>
      <p:sp>
        <p:nvSpPr>
          <p:cNvPr id="51" name="TextBox 50"/>
          <p:cNvSpPr txBox="1"/>
          <p:nvPr/>
        </p:nvSpPr>
        <p:spPr>
          <a:xfrm>
            <a:off x="6324600" y="5723335"/>
            <a:ext cx="1351652"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 IV</a:t>
            </a:r>
            <a:endParaRPr lang="en-NZ" sz="1600" dirty="0">
              <a:solidFill>
                <a:srgbClr val="0000FF"/>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5" name="TextBox 34"/>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smtClean="0">
                    <a:solidFill>
                      <a:schemeClr val="tx1"/>
                    </a:solidFill>
                  </a:rPr>
                  <a:t>Example:</a:t>
                </a:r>
                <a:r>
                  <a:rPr lang="en-NZ" dirty="0" smtClean="0"/>
                  <a:t>  To 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35" name="TextBox 34"/>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6"/>
                <a:stretch>
                  <a:fillRect l="-1025" t="-5970" b="-23881"/>
                </a:stretch>
              </a:blipFill>
              <a:ln>
                <a:solidFill>
                  <a:srgbClr val="00B0F0"/>
                </a:solidFill>
              </a:ln>
            </p:spPr>
            <p:txBody>
              <a:bodyPr/>
              <a:lstStyle/>
              <a:p>
                <a:r>
                  <a:rPr lang="en-NZ">
                    <a:noFill/>
                  </a:rPr>
                  <a:t> </a:t>
                </a:r>
              </a:p>
            </p:txBody>
          </p:sp>
        </mc:Fallback>
      </mc:AlternateContent>
      <p:sp>
        <p:nvSpPr>
          <p:cNvPr id="2" name="Freeform 1"/>
          <p:cNvSpPr/>
          <p:nvPr/>
        </p:nvSpPr>
        <p:spPr bwMode="auto">
          <a:xfrm>
            <a:off x="2688359" y="5274259"/>
            <a:ext cx="2764027" cy="1119226"/>
          </a:xfrm>
          <a:custGeom>
            <a:avLst/>
            <a:gdLst>
              <a:gd name="connsiteX0" fmla="*/ 2644422 w 2764027"/>
              <a:gd name="connsiteY0" fmla="*/ 0 h 1119226"/>
              <a:gd name="connsiteX1" fmla="*/ 2542009 w 2764027"/>
              <a:gd name="connsiteY1" fmla="*/ 438912 h 1119226"/>
              <a:gd name="connsiteX2" fmla="*/ 618111 w 2764027"/>
              <a:gd name="connsiteY2" fmla="*/ 782727 h 1119226"/>
              <a:gd name="connsiteX3" fmla="*/ 69471 w 2764027"/>
              <a:gd name="connsiteY3" fmla="*/ 870509 h 1119226"/>
              <a:gd name="connsiteX4" fmla="*/ 25580 w 2764027"/>
              <a:gd name="connsiteY4" fmla="*/ 1119226 h 1119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027" h="1119226">
                <a:moveTo>
                  <a:pt x="2644422" y="0"/>
                </a:moveTo>
                <a:cubicBezTo>
                  <a:pt x="2762075" y="154228"/>
                  <a:pt x="2879728" y="308457"/>
                  <a:pt x="2542009" y="438912"/>
                </a:cubicBezTo>
                <a:cubicBezTo>
                  <a:pt x="2204290" y="569367"/>
                  <a:pt x="1030201" y="710794"/>
                  <a:pt x="618111" y="782727"/>
                </a:cubicBezTo>
                <a:cubicBezTo>
                  <a:pt x="206021" y="854660"/>
                  <a:pt x="168226" y="814426"/>
                  <a:pt x="69471" y="870509"/>
                </a:cubicBezTo>
                <a:cubicBezTo>
                  <a:pt x="-29284" y="926592"/>
                  <a:pt x="-1852" y="1022909"/>
                  <a:pt x="25580" y="1119226"/>
                </a:cubicBezTo>
              </a:path>
            </a:pathLst>
          </a:cu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902645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6" name="TextBox 25"/>
          <p:cNvSpPr txBox="1"/>
          <p:nvPr/>
        </p:nvSpPr>
        <p:spPr>
          <a:xfrm>
            <a:off x="0" y="2948151"/>
            <a:ext cx="524847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and store as the Initialisation Vector (IV) and c(0).</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5" name="TextBox 34"/>
          <p:cNvSpPr txBox="1"/>
          <p:nvPr/>
        </p:nvSpPr>
        <p:spPr>
          <a:xfrm>
            <a:off x="6324600" y="5723335"/>
            <a:ext cx="1293944"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r(1)=c(0)=IV</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56210"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410200" y="2940313"/>
            <a:ext cx="0" cy="3841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1" y="4191000"/>
            <a:ext cx="5334000"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block 1.</a:t>
            </a:r>
            <a:endParaRPr lang="en-NZ" sz="2000" b="1" dirty="0">
              <a:solidFill>
                <a:schemeClr val="tx1"/>
              </a:solidFill>
            </a:endParaRPr>
          </a:p>
        </p:txBody>
      </p:sp>
      <p:sp>
        <p:nvSpPr>
          <p:cNvPr id="45" name="TextBox 44"/>
          <p:cNvSpPr txBox="1"/>
          <p:nvPr/>
        </p:nvSpPr>
        <p:spPr>
          <a:xfrm>
            <a:off x="0" y="5105400"/>
            <a:ext cx="533400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3.  </a:t>
            </a:r>
            <a:r>
              <a:rPr lang="en-NZ" sz="2000" dirty="0" smtClean="0">
                <a:solidFill>
                  <a:schemeClr val="tx1"/>
                </a:solidFill>
              </a:rPr>
              <a:t>Calculate the remaining </a:t>
            </a:r>
            <a:r>
              <a:rPr lang="en-NZ" sz="2000" dirty="0" err="1" smtClean="0">
                <a:solidFill>
                  <a:schemeClr val="tx1"/>
                </a:solidFill>
              </a:rPr>
              <a:t>ciphertext</a:t>
            </a:r>
            <a:r>
              <a:rPr lang="en-NZ" sz="2000" dirty="0" smtClean="0">
                <a:solidFill>
                  <a:schemeClr val="tx1"/>
                </a:solidFill>
              </a:rPr>
              <a:t> for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46" name="TextBox 45"/>
          <p:cNvSpPr txBox="1"/>
          <p:nvPr/>
        </p:nvSpPr>
        <p:spPr>
          <a:xfrm>
            <a:off x="609599" y="3710151"/>
            <a:ext cx="4724400" cy="369332"/>
          </a:xfrm>
          <a:prstGeom prst="rect">
            <a:avLst/>
          </a:prstGeom>
          <a:solidFill>
            <a:srgbClr val="FFFFC5"/>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001</a:t>
            </a:r>
            <a:endParaRPr lang="en-NZ"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8" name="TextBox 47"/>
              <p:cNvSpPr txBox="1"/>
              <p:nvPr/>
            </p:nvSpPr>
            <p:spPr>
              <a:xfrm>
                <a:off x="609600" y="4648200"/>
                <a:ext cx="5105399"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latin typeface="Arial" panose="020B0604020202020204" pitchFamily="34" charset="0"/>
                    <a:cs typeface="Arial" panose="020B0604020202020204" pitchFamily="34" charset="0"/>
                  </a:rPr>
                  <a:t>c(1) = K</a:t>
                </a:r>
                <a:r>
                  <a:rPr lang="en-NZ" sz="1800" baseline="-25000" dirty="0">
                    <a:solidFill>
                      <a:schemeClr val="tx1"/>
                    </a:solidFill>
                    <a:latin typeface="Arial" panose="020B0604020202020204" pitchFamily="34" charset="0"/>
                    <a:cs typeface="Arial" panose="020B0604020202020204" pitchFamily="34" charset="0"/>
                  </a:rPr>
                  <a:t>s </a:t>
                </a:r>
                <a:r>
                  <a:rPr lang="en-NZ" sz="1800" dirty="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c(0) ) </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0000FF"/>
                    </a:solidFill>
                    <a:latin typeface="Arial" panose="020B0604020202020204" pitchFamily="34" charset="0"/>
                    <a:cs typeface="Arial" panose="020B0604020202020204" pitchFamily="34" charset="0"/>
                  </a:rPr>
                  <a:t>010</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001</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0000FF"/>
                    </a:solidFill>
                    <a:latin typeface="Arial" panose="020B0604020202020204" pitchFamily="34" charset="0"/>
                    <a:cs typeface="Arial" panose="020B0604020202020204" pitchFamily="34" charset="0"/>
                  </a:rPr>
                  <a:t>100</a:t>
                </a:r>
                <a:endParaRPr lang="en-NZ" sz="1800" dirty="0">
                  <a:solidFill>
                    <a:srgbClr val="0000FF"/>
                  </a:solidFill>
                  <a:latin typeface="Arial" panose="020B0604020202020204" pitchFamily="34" charset="0"/>
                  <a:cs typeface="Arial" panose="020B0604020202020204" pitchFamily="34"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09600" y="4648200"/>
                <a:ext cx="5105399" cy="369332"/>
              </a:xfrm>
              <a:prstGeom prst="rect">
                <a:avLst/>
              </a:prstGeom>
              <a:blipFill rotWithShape="1">
                <a:blip r:embed="rId4"/>
                <a:stretch>
                  <a:fillRect l="-834" t="-6452" b="-22581"/>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09600" y="5867400"/>
                <a:ext cx="4724400" cy="369332"/>
              </a:xfrm>
              <a:prstGeom prst="rect">
                <a:avLst/>
              </a:prstGeom>
              <a:solidFill>
                <a:srgbClr val="FFFFC5"/>
              </a:solidFill>
              <a:ln>
                <a:solidFill>
                  <a:srgbClr val="00B0F0"/>
                </a:solidFill>
              </a:ln>
            </p:spPr>
            <p:txBody>
              <a:bodyPr wrap="square" rtlCol="0">
                <a:spAutoFit/>
              </a:bodyPr>
              <a:lstStyle>
                <a:defPPr>
                  <a:defRPr lang="en-GB"/>
                </a:defPPr>
                <a:lvl1pPr>
                  <a:defRPr sz="1800">
                    <a:solidFill>
                      <a:schemeClr val="tx1"/>
                    </a:solidFill>
                    <a:latin typeface="Arial" panose="020B0604020202020204" pitchFamily="34" charset="0"/>
                    <a:cs typeface="Arial" panose="020B0604020202020204" pitchFamily="34" charset="0"/>
                  </a:defRPr>
                </a:lvl1pPr>
              </a:lstStyle>
              <a:p>
                <a:r>
                  <a:rPr lang="en-NZ" dirty="0" smtClean="0"/>
                  <a:t>c(2) </a:t>
                </a:r>
                <a:r>
                  <a:rPr lang="en-NZ" dirty="0"/>
                  <a:t>= Ks </a:t>
                </a:r>
                <a:r>
                  <a:rPr lang="en-NZ" dirty="0" smtClean="0"/>
                  <a:t>(</a:t>
                </a:r>
                <a:r>
                  <a:rPr lang="en-NZ" dirty="0" smtClean="0">
                    <a:solidFill>
                      <a:srgbClr val="0000FF"/>
                    </a:solidFill>
                  </a:rPr>
                  <a:t>010</a:t>
                </a:r>
                <a:r>
                  <a:rPr lang="en-NZ" dirty="0" smtClean="0"/>
                  <a:t> </a:t>
                </a:r>
                <a14:m>
                  <m:oMath xmlns:m="http://schemas.openxmlformats.org/officeDocument/2006/math">
                    <m:r>
                      <a:rPr lang="en-NZ">
                        <a:latin typeface="Cambria Math"/>
                      </a:rPr>
                      <m:t>⊕</m:t>
                    </m:r>
                  </m:oMath>
                </a14:m>
                <a:r>
                  <a:rPr lang="en-NZ" dirty="0"/>
                  <a:t> </a:t>
                </a:r>
                <a:r>
                  <a:rPr lang="en-NZ" dirty="0" smtClean="0">
                    <a:solidFill>
                      <a:srgbClr val="0000FF"/>
                    </a:solidFill>
                  </a:rPr>
                  <a:t>100</a:t>
                </a:r>
                <a:r>
                  <a:rPr lang="en-NZ" dirty="0" smtClean="0"/>
                  <a:t> </a:t>
                </a:r>
                <a:r>
                  <a:rPr lang="en-NZ" dirty="0"/>
                  <a:t>) </a:t>
                </a:r>
                <a:r>
                  <a:rPr lang="en-NZ" dirty="0" smtClean="0"/>
                  <a:t>= </a:t>
                </a:r>
                <a:r>
                  <a:rPr lang="en-NZ" dirty="0" smtClean="0">
                    <a:solidFill>
                      <a:srgbClr val="0000FF"/>
                    </a:solidFill>
                  </a:rPr>
                  <a:t>000</a:t>
                </a:r>
                <a:endParaRPr lang="en-NZ" dirty="0">
                  <a:solidFill>
                    <a:srgbClr val="0000FF"/>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09600" y="5867400"/>
                <a:ext cx="4724400" cy="369332"/>
              </a:xfrm>
              <a:prstGeom prst="rect">
                <a:avLst/>
              </a:prstGeom>
              <a:blipFill rotWithShape="1">
                <a:blip r:embed="rId5"/>
                <a:stretch>
                  <a:fillRect l="-901" t="-6452" b="-22581"/>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09600" y="6291600"/>
                <a:ext cx="4724400" cy="369332"/>
              </a:xfrm>
              <a:prstGeom prst="rect">
                <a:avLst/>
              </a:prstGeom>
              <a:solidFill>
                <a:srgbClr val="FFFFC5"/>
              </a:solidFill>
              <a:ln>
                <a:solidFill>
                  <a:srgbClr val="00B0F0"/>
                </a:solidFill>
              </a:ln>
            </p:spPr>
            <p:txBody>
              <a:bodyPr wrap="square" rtlCol="0">
                <a:spAutoFit/>
              </a:bodyPr>
              <a:lstStyle>
                <a:defPPr>
                  <a:defRPr lang="en-GB"/>
                </a:defPPr>
                <a:lvl1pPr>
                  <a:defRPr sz="1800">
                    <a:solidFill>
                      <a:schemeClr val="tx1"/>
                    </a:solidFill>
                    <a:latin typeface="Arial" panose="020B0604020202020204" pitchFamily="34" charset="0"/>
                    <a:cs typeface="Arial" panose="020B0604020202020204" pitchFamily="34" charset="0"/>
                  </a:defRPr>
                </a:lvl1pPr>
              </a:lstStyle>
              <a:p>
                <a:r>
                  <a:rPr lang="en-NZ" dirty="0" smtClean="0"/>
                  <a:t>c(3) </a:t>
                </a:r>
                <a:r>
                  <a:rPr lang="en-NZ" dirty="0"/>
                  <a:t>= Ks </a:t>
                </a:r>
                <a:r>
                  <a:rPr lang="en-NZ" dirty="0" smtClean="0"/>
                  <a:t>(</a:t>
                </a:r>
                <a:r>
                  <a:rPr lang="en-NZ" dirty="0" smtClean="0">
                    <a:solidFill>
                      <a:srgbClr val="0000FF"/>
                    </a:solidFill>
                  </a:rPr>
                  <a:t>010</a:t>
                </a:r>
                <a:r>
                  <a:rPr lang="en-NZ" dirty="0" smtClean="0"/>
                  <a:t> </a:t>
                </a:r>
                <a14:m>
                  <m:oMath xmlns:m="http://schemas.openxmlformats.org/officeDocument/2006/math">
                    <m:r>
                      <a:rPr lang="en-NZ">
                        <a:latin typeface="Cambria Math"/>
                      </a:rPr>
                      <m:t>⊕</m:t>
                    </m:r>
                  </m:oMath>
                </a14:m>
                <a:r>
                  <a:rPr lang="en-NZ" dirty="0"/>
                  <a:t> </a:t>
                </a:r>
                <a:r>
                  <a:rPr lang="en-NZ" dirty="0" smtClean="0">
                    <a:solidFill>
                      <a:srgbClr val="0000FF"/>
                    </a:solidFill>
                  </a:rPr>
                  <a:t>000</a:t>
                </a:r>
                <a:r>
                  <a:rPr lang="en-NZ" dirty="0" smtClean="0"/>
                  <a:t> </a:t>
                </a:r>
                <a:r>
                  <a:rPr lang="en-NZ" dirty="0"/>
                  <a:t>) </a:t>
                </a:r>
                <a:r>
                  <a:rPr lang="en-NZ" dirty="0" smtClean="0"/>
                  <a:t>= </a:t>
                </a:r>
                <a:r>
                  <a:rPr lang="en-NZ" dirty="0" smtClean="0">
                    <a:solidFill>
                      <a:srgbClr val="0000FF"/>
                    </a:solidFill>
                  </a:rPr>
                  <a:t>101</a:t>
                </a:r>
                <a:endParaRPr lang="en-NZ" dirty="0">
                  <a:solidFill>
                    <a:srgbClr val="0000FF"/>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09600" y="6291600"/>
                <a:ext cx="4724400" cy="369332"/>
              </a:xfrm>
              <a:prstGeom prst="rect">
                <a:avLst/>
              </a:prstGeom>
              <a:blipFill rotWithShape="1">
                <a:blip r:embed="rId6"/>
                <a:stretch>
                  <a:fillRect l="-901" t="-6349" b="-22222"/>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smtClean="0">
                    <a:solidFill>
                      <a:schemeClr val="tx1"/>
                    </a:solidFill>
                  </a:rPr>
                  <a:t>Example:</a:t>
                </a:r>
                <a:r>
                  <a:rPr lang="en-NZ" dirty="0" smtClean="0"/>
                  <a:t>  To 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41" name="TextBox 40"/>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7"/>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3089120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0" y="0"/>
            <a:ext cx="9144000" cy="8382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What is network security?</a:t>
            </a:r>
          </a:p>
        </p:txBody>
      </p:sp>
      <p:sp>
        <p:nvSpPr>
          <p:cNvPr id="2" name="Rectangle 2"/>
          <p:cNvSpPr>
            <a:spLocks noGrp="1" noChangeArrowheads="1"/>
          </p:cNvSpPr>
          <p:nvPr>
            <p:ph type="body" idx="1"/>
          </p:nvPr>
        </p:nvSpPr>
        <p:spPr>
          <a:xfrm>
            <a:off x="533400" y="1600200"/>
            <a:ext cx="7772400" cy="4648200"/>
          </a:xfrm>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Secrecy</a:t>
            </a:r>
            <a:r>
              <a:rPr lang="en-GB" b="1" dirty="0" smtClean="0">
                <a:solidFill>
                  <a:srgbClr val="FF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en-GB" dirty="0" smtClean="0">
                <a:latin typeface="Arial" panose="020B0604020202020204" pitchFamily="34" charset="0"/>
                <a:cs typeface="Arial" panose="020B0604020202020204" pitchFamily="34" charset="0"/>
              </a:rPr>
              <a:t> only sender, intended receiver should understand message contents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anose="020B0604020202020204" pitchFamily="34" charset="0"/>
                <a:cs typeface="Arial" panose="020B0604020202020204" pitchFamily="34" charset="0"/>
              </a:rPr>
              <a:t>sender encrypts messages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anose="020B0604020202020204" pitchFamily="34" charset="0"/>
                <a:cs typeface="Arial" panose="020B0604020202020204" pitchFamily="34" charset="0"/>
              </a:rPr>
              <a:t>receiver decrypts messages</a:t>
            </a:r>
          </a:p>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Authentication</a:t>
            </a:r>
            <a:r>
              <a:rPr lang="en-GB" b="1" dirty="0" smtClean="0">
                <a:solidFill>
                  <a:srgbClr val="FF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en-GB" dirty="0" smtClean="0">
                <a:latin typeface="Arial" panose="020B0604020202020204" pitchFamily="34" charset="0"/>
                <a:cs typeface="Arial" panose="020B0604020202020204" pitchFamily="34" charset="0"/>
              </a:rPr>
              <a:t> sender, receiver want to confirm identity of each other </a:t>
            </a:r>
          </a:p>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Message Integrity</a:t>
            </a:r>
            <a:r>
              <a:rPr lang="en-GB" b="1" dirty="0" smtClean="0">
                <a:solidFill>
                  <a:srgbClr val="FF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en-GB" dirty="0" smtClean="0">
                <a:latin typeface="Arial" panose="020B0604020202020204" pitchFamily="34" charset="0"/>
                <a:cs typeface="Arial" panose="020B0604020202020204" pitchFamily="34" charset="0"/>
              </a:rPr>
              <a:t> sender, receiver want to be sure message did not get altered (in transit), or get altered without detection</a:t>
            </a:r>
          </a:p>
        </p:txBody>
      </p:sp>
      <p:sp>
        <p:nvSpPr>
          <p:cNvPr id="5124" name="Rectangle 4"/>
          <p:cNvSpPr>
            <a:spLocks noChangeArrowheads="1"/>
          </p:cNvSpPr>
          <p:nvPr/>
        </p:nvSpPr>
        <p:spPr bwMode="auto">
          <a:xfrm>
            <a:off x="0" y="1676400"/>
            <a:ext cx="431800" cy="420688"/>
          </a:xfrm>
          <a:prstGeom prst="rect">
            <a:avLst/>
          </a:prstGeom>
          <a:solidFill>
            <a:srgbClr val="00B8FF"/>
          </a:soli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000">
                <a:solidFill>
                  <a:schemeClr val="bg1"/>
                </a:solidFill>
                <a:latin typeface="Times New Roman" pitchFamily="18" charset="0"/>
              </a:rPr>
              <a:t>1</a:t>
            </a:r>
          </a:p>
        </p:txBody>
      </p:sp>
      <p:sp>
        <p:nvSpPr>
          <p:cNvPr id="5126" name="Rectangle 6"/>
          <p:cNvSpPr>
            <a:spLocks noChangeArrowheads="1"/>
          </p:cNvSpPr>
          <p:nvPr/>
        </p:nvSpPr>
        <p:spPr bwMode="auto">
          <a:xfrm>
            <a:off x="0" y="3429000"/>
            <a:ext cx="431800" cy="420688"/>
          </a:xfrm>
          <a:prstGeom prst="rect">
            <a:avLst/>
          </a:prstGeom>
          <a:solidFill>
            <a:srgbClr val="00B8FF"/>
          </a:soli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000">
                <a:solidFill>
                  <a:schemeClr val="bg1"/>
                </a:solidFill>
                <a:latin typeface="Times New Roman" pitchFamily="18" charset="0"/>
              </a:rPr>
              <a:t>2</a:t>
            </a:r>
          </a:p>
        </p:txBody>
      </p:sp>
      <p:sp>
        <p:nvSpPr>
          <p:cNvPr id="5127" name="Rectangle 7"/>
          <p:cNvSpPr>
            <a:spLocks noChangeArrowheads="1"/>
          </p:cNvSpPr>
          <p:nvPr/>
        </p:nvSpPr>
        <p:spPr bwMode="auto">
          <a:xfrm>
            <a:off x="0" y="4419600"/>
            <a:ext cx="431800" cy="420688"/>
          </a:xfrm>
          <a:prstGeom prst="rect">
            <a:avLst/>
          </a:prstGeom>
          <a:solidFill>
            <a:srgbClr val="00B8FF"/>
          </a:soli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000">
                <a:solidFill>
                  <a:schemeClr val="bg1"/>
                </a:solidFill>
                <a:latin typeface="Times New Roman" pitchFamily="18" charset="0"/>
              </a:rPr>
              <a:t>3</a:t>
            </a:r>
          </a:p>
        </p:txBody>
      </p:sp>
      <p:sp>
        <p:nvSpPr>
          <p:cNvPr id="5128" name="Text Box 8"/>
          <p:cNvSpPr txBox="1">
            <a:spLocks noChangeArrowheads="1"/>
          </p:cNvSpPr>
          <p:nvPr/>
        </p:nvSpPr>
        <p:spPr bwMode="auto">
          <a:xfrm>
            <a:off x="0" y="838200"/>
            <a:ext cx="9144000" cy="457200"/>
          </a:xfrm>
          <a:prstGeom prst="rect">
            <a:avLst/>
          </a:prstGeom>
          <a:gradFill rotWithShape="1">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spAutoFit/>
          </a:bodyPr>
          <a:lstStyle/>
          <a:p>
            <a:pPr>
              <a:defRPr/>
            </a:pPr>
            <a:r>
              <a:rPr lang="en-NZ" b="1" dirty="0">
                <a:solidFill>
                  <a:srgbClr val="252593"/>
                </a:solidFill>
              </a:rPr>
              <a:t>DESIRABLE PROPERTIES OF SECURE CONNECTION</a:t>
            </a:r>
            <a:endParaRPr lang="en-GB" sz="2800" b="1" dirty="0">
              <a:solidFill>
                <a:srgbClr val="252593"/>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128"/>
                                        </p:tgtEl>
                                        <p:attrNameLst>
                                          <p:attrName>style.visibility</p:attrName>
                                        </p:attrNameLst>
                                      </p:cBhvr>
                                      <p:to>
                                        <p:strVal val="visible"/>
                                      </p:to>
                                    </p:set>
                                    <p:anim calcmode="lin" valueType="num">
                                      <p:cBhvr>
                                        <p:cTn id="7" dur="500" fill="hold"/>
                                        <p:tgtEl>
                                          <p:spTgt spid="5128"/>
                                        </p:tgtEl>
                                        <p:attrNameLst>
                                          <p:attrName>ppt_w</p:attrName>
                                        </p:attrNameLst>
                                      </p:cBhvr>
                                      <p:tavLst>
                                        <p:tav tm="0">
                                          <p:val>
                                            <p:fltVal val="0"/>
                                          </p:val>
                                        </p:tav>
                                        <p:tav tm="100000">
                                          <p:val>
                                            <p:strVal val="#ppt_w"/>
                                          </p:val>
                                        </p:tav>
                                      </p:tavLst>
                                    </p:anim>
                                    <p:anim calcmode="lin" valueType="num">
                                      <p:cBhvr>
                                        <p:cTn id="8" dur="500" fill="hold"/>
                                        <p:tgtEl>
                                          <p:spTgt spid="5128"/>
                                        </p:tgtEl>
                                        <p:attrNameLst>
                                          <p:attrName>ppt_h</p:attrName>
                                        </p:attrNameLst>
                                      </p:cBhvr>
                                      <p:tavLst>
                                        <p:tav tm="0">
                                          <p:val>
                                            <p:fltVal val="0"/>
                                          </p:val>
                                        </p:tav>
                                        <p:tav tm="100000">
                                          <p:val>
                                            <p:strVal val="#ppt_h"/>
                                          </p:val>
                                        </p:tav>
                                      </p:tavLst>
                                    </p:anim>
                                    <p:animEffect transition="in" filter="fade">
                                      <p:cBhvr>
                                        <p:cTn id="9" dur="500"/>
                                        <p:tgtEl>
                                          <p:spTgt spid="512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mph" presetSubtype="0" fill="hold" grpId="0" nodeType="clickEffect">
                                  <p:stCondLst>
                                    <p:cond delay="0"/>
                                  </p:stCondLst>
                                  <p:childTnLst>
                                    <p:animEffect transition="out" filter="fade">
                                      <p:cBhvr>
                                        <p:cTn id="13" dur="500" tmFilter="0, 0; .2, .5; .8, .5; 1, 0"/>
                                        <p:tgtEl>
                                          <p:spTgt spid="5124"/>
                                        </p:tgtEl>
                                      </p:cBhvr>
                                    </p:animEffect>
                                    <p:animScale>
                                      <p:cBhvr>
                                        <p:cTn id="14" dur="250" autoRev="1" fill="hold"/>
                                        <p:tgtEl>
                                          <p:spTgt spid="5124"/>
                                        </p:tgtEl>
                                      </p:cBhvr>
                                      <p:by x="105000" y="105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5126"/>
                                        </p:tgtEl>
                                      </p:cBhvr>
                                    </p:animEffect>
                                    <p:animScale>
                                      <p:cBhvr>
                                        <p:cTn id="19" dur="250" autoRev="1" fill="hold"/>
                                        <p:tgtEl>
                                          <p:spTgt spid="5126"/>
                                        </p:tgtEl>
                                      </p:cBhvr>
                                      <p:by x="105000" y="105000"/>
                                    </p:animScale>
                                  </p:childTnLst>
                                </p:cTn>
                              </p:par>
                            </p:childTnLst>
                          </p:cTn>
                        </p:par>
                      </p:childTnLst>
                    </p:cTn>
                  </p:par>
                  <p:par>
                    <p:cTn id="20" fill="hold" nodeType="clickPar">
                      <p:stCondLst>
                        <p:cond delay="indefinite"/>
                      </p:stCondLst>
                      <p:childTnLst>
                        <p:par>
                          <p:cTn id="21" fill="hold" nodeType="withGroup">
                            <p:stCondLst>
                              <p:cond delay="0"/>
                            </p:stCondLst>
                            <p:childTnLst>
                              <p:par>
                                <p:cTn id="22" presetID="26" presetClass="emph" presetSubtype="0" fill="hold" grpId="0" nodeType="clickEffect">
                                  <p:stCondLst>
                                    <p:cond delay="0"/>
                                  </p:stCondLst>
                                  <p:childTnLst>
                                    <p:animEffect transition="out" filter="fade">
                                      <p:cBhvr>
                                        <p:cTn id="23" dur="500" tmFilter="0, 0; .2, .5; .8, .5; 1, 0"/>
                                        <p:tgtEl>
                                          <p:spTgt spid="5127"/>
                                        </p:tgtEl>
                                      </p:cBhvr>
                                    </p:animEffect>
                                    <p:animScale>
                                      <p:cBhvr>
                                        <p:cTn id="24" dur="250" autoRev="1" fill="hold"/>
                                        <p:tgtEl>
                                          <p:spTgt spid="51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nimBg="1"/>
      <p:bldP spid="5126" grpId="0" animBg="1"/>
      <p:bldP spid="5127" grpId="0" animBg="1"/>
      <p:bldP spid="512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6" name="TextBox 25"/>
          <p:cNvSpPr txBox="1"/>
          <p:nvPr/>
        </p:nvSpPr>
        <p:spPr>
          <a:xfrm>
            <a:off x="0" y="2948151"/>
            <a:ext cx="5248470" cy="707886"/>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Generate a random k-bit number, and store as the Initialisation Vector (IV) and c(0).</a:t>
            </a:r>
            <a:endParaRPr lang="en-NZ" sz="2000" b="1" dirty="0">
              <a:solidFill>
                <a:schemeClr val="tx1"/>
              </a:solidFill>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5" name="TextBox 34"/>
          <p:cNvSpPr txBox="1"/>
          <p:nvPr/>
        </p:nvSpPr>
        <p:spPr>
          <a:xfrm>
            <a:off x="6324600" y="5723335"/>
            <a:ext cx="1293944"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r(1)=c(0)=IV</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410200" y="2940313"/>
            <a:ext cx="0" cy="3841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1" y="4135819"/>
            <a:ext cx="5334000"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rPr>
              <a:t>Calculate the </a:t>
            </a:r>
            <a:r>
              <a:rPr lang="en-NZ" sz="2000" dirty="0" err="1" smtClean="0">
                <a:solidFill>
                  <a:schemeClr val="tx1"/>
                </a:solidFill>
              </a:rPr>
              <a:t>ciphertext</a:t>
            </a:r>
            <a:r>
              <a:rPr lang="en-NZ" sz="2000" dirty="0" smtClean="0">
                <a:solidFill>
                  <a:schemeClr val="tx1"/>
                </a:solidFill>
              </a:rPr>
              <a:t> for block 1.</a:t>
            </a:r>
            <a:endParaRPr lang="en-NZ" sz="2000" b="1" dirty="0">
              <a:solidFill>
                <a:schemeClr val="tx1"/>
              </a:solidFill>
            </a:endParaRPr>
          </a:p>
        </p:txBody>
      </p:sp>
      <p:sp>
        <p:nvSpPr>
          <p:cNvPr id="45" name="TextBox 44"/>
          <p:cNvSpPr txBox="1"/>
          <p:nvPr/>
        </p:nvSpPr>
        <p:spPr>
          <a:xfrm>
            <a:off x="-1" y="5034453"/>
            <a:ext cx="5781676"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3.  </a:t>
            </a:r>
            <a:r>
              <a:rPr lang="en-NZ" sz="2000" dirty="0" smtClean="0">
                <a:solidFill>
                  <a:schemeClr val="tx1"/>
                </a:solidFill>
              </a:rPr>
              <a:t>Calculate the remaining </a:t>
            </a:r>
            <a:r>
              <a:rPr lang="en-NZ" sz="2000" dirty="0" err="1" smtClean="0">
                <a:solidFill>
                  <a:schemeClr val="tx1"/>
                </a:solidFill>
              </a:rPr>
              <a:t>ciphertext</a:t>
            </a:r>
            <a:r>
              <a:rPr lang="en-NZ" sz="2000" dirty="0" smtClean="0">
                <a:solidFill>
                  <a:schemeClr val="tx1"/>
                </a:solidFill>
              </a:rPr>
              <a:t> for block </a:t>
            </a:r>
            <a:r>
              <a:rPr lang="en-NZ" sz="2000" dirty="0" err="1" smtClean="0">
                <a:solidFill>
                  <a:schemeClr val="tx1"/>
                </a:solidFill>
              </a:rPr>
              <a:t>i</a:t>
            </a:r>
            <a:r>
              <a:rPr lang="en-NZ" sz="2000" dirty="0" smtClean="0">
                <a:solidFill>
                  <a:schemeClr val="tx1"/>
                </a:solidFill>
              </a:rPr>
              <a:t>.</a:t>
            </a:r>
            <a:endParaRPr lang="en-NZ" sz="2000" b="1" dirty="0">
              <a:solidFill>
                <a:schemeClr val="tx1"/>
              </a:solidFill>
            </a:endParaRPr>
          </a:p>
        </p:txBody>
      </p:sp>
      <p:sp>
        <p:nvSpPr>
          <p:cNvPr id="46" name="TextBox 45"/>
          <p:cNvSpPr txBox="1"/>
          <p:nvPr/>
        </p:nvSpPr>
        <p:spPr>
          <a:xfrm>
            <a:off x="609599" y="3710151"/>
            <a:ext cx="4724400" cy="369332"/>
          </a:xfrm>
          <a:prstGeom prst="rect">
            <a:avLst/>
          </a:prstGeom>
          <a:solidFill>
            <a:srgbClr val="FFFFC5"/>
          </a:solidFill>
          <a:ln>
            <a:solidFill>
              <a:srgbClr val="00B0F0"/>
            </a:solidFill>
          </a:ln>
        </p:spPr>
        <p:txBody>
          <a:bodyPr wrap="square" rtlCol="0">
            <a:spAutoFit/>
          </a:bodyPr>
          <a:lstStyle/>
          <a:p>
            <a:r>
              <a:rPr lang="en-NZ" sz="1800" dirty="0" smtClean="0">
                <a:solidFill>
                  <a:schemeClr val="tx1"/>
                </a:solidFill>
                <a:latin typeface="Arial" panose="020B0604020202020204" pitchFamily="34" charset="0"/>
                <a:cs typeface="Arial" panose="020B0604020202020204" pitchFamily="34" charset="0"/>
              </a:rPr>
              <a:t>c(0) = IV = </a:t>
            </a:r>
            <a:r>
              <a:rPr lang="en-NZ" sz="1800" dirty="0" smtClean="0">
                <a:solidFill>
                  <a:srgbClr val="FF0000"/>
                </a:solidFill>
                <a:latin typeface="Arial" panose="020B0604020202020204" pitchFamily="34" charset="0"/>
                <a:cs typeface="Arial" panose="020B0604020202020204" pitchFamily="34" charset="0"/>
              </a:rPr>
              <a:t>001</a:t>
            </a:r>
            <a:endParaRPr lang="en-NZ" sz="1800"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8" name="TextBox 47"/>
              <p:cNvSpPr txBox="1"/>
              <p:nvPr/>
            </p:nvSpPr>
            <p:spPr>
              <a:xfrm>
                <a:off x="609600" y="4593019"/>
                <a:ext cx="5172075"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latin typeface="Arial" panose="020B0604020202020204" pitchFamily="34" charset="0"/>
                    <a:cs typeface="Arial" panose="020B0604020202020204" pitchFamily="34" charset="0"/>
                  </a:rPr>
                  <a:t>c(1) = K</a:t>
                </a:r>
                <a:r>
                  <a:rPr lang="en-NZ" sz="1800" baseline="-25000" dirty="0">
                    <a:solidFill>
                      <a:schemeClr val="tx1"/>
                    </a:solidFill>
                    <a:latin typeface="Arial" panose="020B0604020202020204" pitchFamily="34" charset="0"/>
                    <a:cs typeface="Arial" panose="020B0604020202020204" pitchFamily="34" charset="0"/>
                  </a:rPr>
                  <a:t>s </a:t>
                </a:r>
                <a:r>
                  <a:rPr lang="en-NZ" sz="1800" dirty="0">
                    <a:solidFill>
                      <a:schemeClr val="tx1"/>
                    </a:solidFill>
                    <a:latin typeface="Arial" panose="020B0604020202020204" pitchFamily="34" charset="0"/>
                    <a:cs typeface="Arial" panose="020B0604020202020204" pitchFamily="34" charset="0"/>
                  </a:rPr>
                  <a:t>(m(1)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c(0) ) </a:t>
                </a:r>
                <a:r>
                  <a:rPr lang="en-NZ" sz="1800" dirty="0" smtClean="0">
                    <a:solidFill>
                      <a:schemeClr val="tx1"/>
                    </a:solidFill>
                    <a:latin typeface="Arial" panose="020B0604020202020204" pitchFamily="34" charset="0"/>
                    <a:cs typeface="Arial" panose="020B0604020202020204" pitchFamily="34" charset="0"/>
                  </a:rPr>
                  <a:t>=</a:t>
                </a:r>
                <a:r>
                  <a:rPr lang="en-NZ" sz="1800" dirty="0">
                    <a:solidFill>
                      <a:schemeClr val="tx1"/>
                    </a:solidFill>
                    <a:latin typeface="Arial" panose="020B0604020202020204" pitchFamily="34" charset="0"/>
                    <a:cs typeface="Arial" panose="020B0604020202020204" pitchFamily="34" charset="0"/>
                  </a:rPr>
                  <a:t> K</a:t>
                </a:r>
                <a:r>
                  <a:rPr lang="en-NZ" sz="1800" baseline="-25000" dirty="0">
                    <a:solidFill>
                      <a:schemeClr val="tx1"/>
                    </a:solidFill>
                    <a:latin typeface="Arial" panose="020B0604020202020204" pitchFamily="34" charset="0"/>
                    <a:cs typeface="Arial" panose="020B0604020202020204" pitchFamily="34" charset="0"/>
                  </a:rPr>
                  <a:t>s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0000FF"/>
                    </a:solidFill>
                    <a:latin typeface="Arial" panose="020B0604020202020204" pitchFamily="34" charset="0"/>
                    <a:cs typeface="Arial" panose="020B0604020202020204" pitchFamily="34" charset="0"/>
                  </a:rPr>
                  <a:t>010</a:t>
                </a:r>
                <a:r>
                  <a:rPr lang="en-NZ" sz="1800" dirty="0" smtClean="0">
                    <a:solidFill>
                      <a:schemeClr val="tx1"/>
                    </a:solidFill>
                    <a:latin typeface="Arial" panose="020B0604020202020204" pitchFamily="34" charset="0"/>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001</a:t>
                </a:r>
                <a:r>
                  <a:rPr lang="en-NZ" sz="1800" dirty="0" smtClean="0">
                    <a:solidFill>
                      <a:schemeClr val="tx1"/>
                    </a:solidFill>
                    <a:latin typeface="Arial" panose="020B0604020202020204" pitchFamily="34" charset="0"/>
                    <a:cs typeface="Arial" panose="020B0604020202020204" pitchFamily="34" charset="0"/>
                  </a:rPr>
                  <a:t> </a:t>
                </a:r>
                <a:r>
                  <a:rPr lang="en-NZ" sz="1800" dirty="0">
                    <a:solidFill>
                      <a:schemeClr val="tx1"/>
                    </a:solidFill>
                    <a:latin typeface="Arial" panose="020B0604020202020204" pitchFamily="34" charset="0"/>
                    <a:cs typeface="Arial" panose="020B0604020202020204" pitchFamily="34" charset="0"/>
                  </a:rPr>
                  <a:t>) </a:t>
                </a:r>
                <a:r>
                  <a:rPr lang="en-NZ" sz="1800" dirty="0" smtClean="0">
                    <a:solidFill>
                      <a:schemeClr val="tx1"/>
                    </a:solidFill>
                    <a:latin typeface="Arial" panose="020B0604020202020204" pitchFamily="34" charset="0"/>
                    <a:cs typeface="Arial" panose="020B0604020202020204" pitchFamily="34" charset="0"/>
                  </a:rPr>
                  <a:t>=</a:t>
                </a:r>
                <a:r>
                  <a:rPr lang="en-NZ" sz="1800" dirty="0" smtClean="0">
                    <a:solidFill>
                      <a:srgbClr val="0000FF"/>
                    </a:solidFill>
                    <a:latin typeface="Arial" panose="020B0604020202020204" pitchFamily="34" charset="0"/>
                    <a:cs typeface="Arial" panose="020B0604020202020204" pitchFamily="34" charset="0"/>
                  </a:rPr>
                  <a:t>100</a:t>
                </a:r>
                <a:endParaRPr lang="en-NZ" sz="1800" dirty="0">
                  <a:solidFill>
                    <a:srgbClr val="0000FF"/>
                  </a:solidFill>
                  <a:latin typeface="Arial" panose="020B0604020202020204" pitchFamily="34" charset="0"/>
                  <a:cs typeface="Arial" panose="020B0604020202020204" pitchFamily="34"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09600" y="4593019"/>
                <a:ext cx="5172075" cy="369332"/>
              </a:xfrm>
              <a:prstGeom prst="rect">
                <a:avLst/>
              </a:prstGeom>
              <a:blipFill rotWithShape="1">
                <a:blip r:embed="rId4"/>
                <a:stretch>
                  <a:fillRect l="-824" t="-6349" b="-22222"/>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09600" y="5491653"/>
                <a:ext cx="4724400" cy="369332"/>
              </a:xfrm>
              <a:prstGeom prst="rect">
                <a:avLst/>
              </a:prstGeom>
              <a:solidFill>
                <a:srgbClr val="FFFFC5"/>
              </a:solidFill>
              <a:ln>
                <a:solidFill>
                  <a:srgbClr val="00B0F0"/>
                </a:solidFill>
              </a:ln>
            </p:spPr>
            <p:txBody>
              <a:bodyPr wrap="square" rtlCol="0">
                <a:spAutoFit/>
              </a:bodyPr>
              <a:lstStyle>
                <a:defPPr>
                  <a:defRPr lang="en-GB"/>
                </a:defPPr>
                <a:lvl1pPr>
                  <a:defRPr sz="1800">
                    <a:solidFill>
                      <a:schemeClr val="tx1"/>
                    </a:solidFill>
                    <a:latin typeface="Arial" panose="020B0604020202020204" pitchFamily="34" charset="0"/>
                    <a:cs typeface="Arial" panose="020B0604020202020204" pitchFamily="34" charset="0"/>
                  </a:defRPr>
                </a:lvl1pPr>
              </a:lstStyle>
              <a:p>
                <a:r>
                  <a:rPr lang="en-NZ" dirty="0" smtClean="0"/>
                  <a:t>c(2) </a:t>
                </a:r>
                <a:r>
                  <a:rPr lang="en-NZ" dirty="0"/>
                  <a:t>= Ks </a:t>
                </a:r>
                <a:r>
                  <a:rPr lang="en-NZ" dirty="0" smtClean="0"/>
                  <a:t>(</a:t>
                </a:r>
                <a:r>
                  <a:rPr lang="en-NZ" dirty="0" smtClean="0">
                    <a:solidFill>
                      <a:srgbClr val="0000FF"/>
                    </a:solidFill>
                  </a:rPr>
                  <a:t>010</a:t>
                </a:r>
                <a:r>
                  <a:rPr lang="en-NZ" dirty="0" smtClean="0"/>
                  <a:t> </a:t>
                </a:r>
                <a14:m>
                  <m:oMath xmlns:m="http://schemas.openxmlformats.org/officeDocument/2006/math">
                    <m:r>
                      <a:rPr lang="en-NZ">
                        <a:latin typeface="Cambria Math"/>
                      </a:rPr>
                      <m:t>⊕</m:t>
                    </m:r>
                  </m:oMath>
                </a14:m>
                <a:r>
                  <a:rPr lang="en-NZ" dirty="0"/>
                  <a:t> </a:t>
                </a:r>
                <a:r>
                  <a:rPr lang="en-NZ" dirty="0" smtClean="0">
                    <a:solidFill>
                      <a:srgbClr val="0000FF"/>
                    </a:solidFill>
                  </a:rPr>
                  <a:t>100</a:t>
                </a:r>
                <a:r>
                  <a:rPr lang="en-NZ" dirty="0" smtClean="0"/>
                  <a:t> </a:t>
                </a:r>
                <a:r>
                  <a:rPr lang="en-NZ" dirty="0"/>
                  <a:t>) </a:t>
                </a:r>
                <a:r>
                  <a:rPr lang="en-NZ" dirty="0" smtClean="0"/>
                  <a:t>= </a:t>
                </a:r>
                <a:r>
                  <a:rPr lang="en-NZ" dirty="0" smtClean="0">
                    <a:solidFill>
                      <a:srgbClr val="0000FF"/>
                    </a:solidFill>
                  </a:rPr>
                  <a:t>000</a:t>
                </a:r>
                <a:endParaRPr lang="en-NZ" dirty="0">
                  <a:solidFill>
                    <a:srgbClr val="0000FF"/>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09600" y="5491653"/>
                <a:ext cx="4724400" cy="369332"/>
              </a:xfrm>
              <a:prstGeom prst="rect">
                <a:avLst/>
              </a:prstGeom>
              <a:blipFill rotWithShape="1">
                <a:blip r:embed="rId5"/>
                <a:stretch>
                  <a:fillRect l="-901" t="-6452" b="-24194"/>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09600" y="5919951"/>
                <a:ext cx="4724400" cy="369332"/>
              </a:xfrm>
              <a:prstGeom prst="rect">
                <a:avLst/>
              </a:prstGeom>
              <a:solidFill>
                <a:srgbClr val="FFFFC5"/>
              </a:solidFill>
              <a:ln>
                <a:solidFill>
                  <a:srgbClr val="00B0F0"/>
                </a:solidFill>
              </a:ln>
            </p:spPr>
            <p:txBody>
              <a:bodyPr wrap="square" rtlCol="0">
                <a:spAutoFit/>
              </a:bodyPr>
              <a:lstStyle>
                <a:defPPr>
                  <a:defRPr lang="en-GB"/>
                </a:defPPr>
                <a:lvl1pPr>
                  <a:defRPr sz="1800">
                    <a:solidFill>
                      <a:schemeClr val="tx1"/>
                    </a:solidFill>
                    <a:latin typeface="Arial" panose="020B0604020202020204" pitchFamily="34" charset="0"/>
                    <a:cs typeface="Arial" panose="020B0604020202020204" pitchFamily="34" charset="0"/>
                  </a:defRPr>
                </a:lvl1pPr>
              </a:lstStyle>
              <a:p>
                <a:r>
                  <a:rPr lang="en-NZ" dirty="0" smtClean="0"/>
                  <a:t>c(3) </a:t>
                </a:r>
                <a:r>
                  <a:rPr lang="en-NZ" dirty="0"/>
                  <a:t>= Ks </a:t>
                </a:r>
                <a:r>
                  <a:rPr lang="en-NZ" dirty="0" smtClean="0"/>
                  <a:t>(</a:t>
                </a:r>
                <a:r>
                  <a:rPr lang="en-NZ" dirty="0" smtClean="0">
                    <a:solidFill>
                      <a:srgbClr val="0000FF"/>
                    </a:solidFill>
                  </a:rPr>
                  <a:t>010</a:t>
                </a:r>
                <a:r>
                  <a:rPr lang="en-NZ" dirty="0" smtClean="0"/>
                  <a:t> </a:t>
                </a:r>
                <a14:m>
                  <m:oMath xmlns:m="http://schemas.openxmlformats.org/officeDocument/2006/math">
                    <m:r>
                      <a:rPr lang="en-NZ">
                        <a:latin typeface="Cambria Math"/>
                      </a:rPr>
                      <m:t>⊕</m:t>
                    </m:r>
                  </m:oMath>
                </a14:m>
                <a:r>
                  <a:rPr lang="en-NZ" dirty="0"/>
                  <a:t> </a:t>
                </a:r>
                <a:r>
                  <a:rPr lang="en-NZ" dirty="0" smtClean="0">
                    <a:solidFill>
                      <a:srgbClr val="0000FF"/>
                    </a:solidFill>
                  </a:rPr>
                  <a:t>000</a:t>
                </a:r>
                <a:r>
                  <a:rPr lang="en-NZ" dirty="0" smtClean="0"/>
                  <a:t> </a:t>
                </a:r>
                <a:r>
                  <a:rPr lang="en-NZ" dirty="0"/>
                  <a:t>) </a:t>
                </a:r>
                <a:r>
                  <a:rPr lang="en-NZ" dirty="0" smtClean="0"/>
                  <a:t>= </a:t>
                </a:r>
                <a:r>
                  <a:rPr lang="en-NZ" dirty="0" smtClean="0">
                    <a:solidFill>
                      <a:srgbClr val="0000FF"/>
                    </a:solidFill>
                  </a:rPr>
                  <a:t>101</a:t>
                </a:r>
                <a:endParaRPr lang="en-NZ" dirty="0">
                  <a:solidFill>
                    <a:srgbClr val="0000FF"/>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09600" y="5919951"/>
                <a:ext cx="4724400" cy="369332"/>
              </a:xfrm>
              <a:prstGeom prst="rect">
                <a:avLst/>
              </a:prstGeom>
              <a:blipFill rotWithShape="1">
                <a:blip r:embed="rId6"/>
                <a:stretch>
                  <a:fillRect l="-901" t="-6349" b="-22222"/>
                </a:stretch>
              </a:blipFill>
              <a:ln>
                <a:solidFill>
                  <a:srgbClr val="00B0F0"/>
                </a:solidFill>
              </a:ln>
            </p:spPr>
            <p:txBody>
              <a:bodyPr/>
              <a:lstStyle/>
              <a:p>
                <a:r>
                  <a:rPr lang="en-NZ">
                    <a:noFill/>
                  </a:rPr>
                  <a:t> </a:t>
                </a:r>
              </a:p>
            </p:txBody>
          </p:sp>
        </mc:Fallback>
      </mc:AlternateContent>
      <p:sp>
        <p:nvSpPr>
          <p:cNvPr id="42" name="TextBox 41"/>
          <p:cNvSpPr txBox="1"/>
          <p:nvPr/>
        </p:nvSpPr>
        <p:spPr>
          <a:xfrm>
            <a:off x="-1" y="6359677"/>
            <a:ext cx="5781676"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4.  </a:t>
            </a:r>
            <a:r>
              <a:rPr lang="en-NZ" sz="2000" dirty="0" smtClean="0">
                <a:solidFill>
                  <a:schemeClr val="tx1"/>
                </a:solidFill>
              </a:rPr>
              <a:t>Send </a:t>
            </a:r>
            <a:r>
              <a:rPr lang="en-NZ" sz="2000" dirty="0" smtClean="0">
                <a:solidFill>
                  <a:srgbClr val="008000"/>
                </a:solidFill>
                <a:latin typeface="Arial" panose="020B0604020202020204" pitchFamily="34" charset="0"/>
                <a:cs typeface="Arial" panose="020B0604020202020204" pitchFamily="34" charset="0"/>
              </a:rPr>
              <a:t>c(0)</a:t>
            </a:r>
            <a:r>
              <a:rPr lang="en-NZ" sz="2000" dirty="0" smtClean="0">
                <a:solidFill>
                  <a:schemeClr val="tx1"/>
                </a:solidFill>
                <a:latin typeface="Arial" panose="020B0604020202020204" pitchFamily="34" charset="0"/>
                <a:cs typeface="Arial" panose="020B0604020202020204" pitchFamily="34" charset="0"/>
              </a:rPr>
              <a:t>,c(1),c(2),c(3)=</a:t>
            </a:r>
            <a:r>
              <a:rPr lang="en-NZ" sz="2000" dirty="0" smtClean="0">
                <a:solidFill>
                  <a:srgbClr val="FF0000"/>
                </a:solidFill>
                <a:latin typeface="Arial" panose="020B0604020202020204" pitchFamily="34" charset="0"/>
                <a:cs typeface="Arial" panose="020B0604020202020204" pitchFamily="34" charset="0"/>
              </a:rPr>
              <a:t>001</a:t>
            </a:r>
            <a:r>
              <a:rPr lang="en-NZ" sz="2000" dirty="0" smtClean="0">
                <a:solidFill>
                  <a:srgbClr val="0000FF"/>
                </a:solidFill>
                <a:latin typeface="Arial" panose="020B0604020202020204" pitchFamily="34" charset="0"/>
                <a:cs typeface="Arial" panose="020B0604020202020204" pitchFamily="34" charset="0"/>
              </a:rPr>
              <a:t>,100,000,101</a:t>
            </a:r>
            <a:endParaRPr lang="en-NZ" sz="2000" b="1" dirty="0">
              <a:solidFill>
                <a:srgbClr val="0000FF"/>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4" name="TextBox 43"/>
              <p:cNvSpPr txBox="1"/>
              <p:nvPr/>
            </p:nvSpPr>
            <p:spPr>
              <a:xfrm>
                <a:off x="0" y="2514600"/>
                <a:ext cx="5341188" cy="400110"/>
              </a:xfrm>
              <a:prstGeom prst="rect">
                <a:avLst/>
              </a:prstGeom>
              <a:solidFill>
                <a:srgbClr val="00B0F0"/>
              </a:solidFill>
              <a:ln>
                <a:solidFill>
                  <a:srgbClr val="00B0F0"/>
                </a:solidFill>
              </a:ln>
            </p:spPr>
            <p:txBody>
              <a:bodyPr wrap="square" rtlCol="0">
                <a:spAutoFit/>
              </a:bodyPr>
              <a:lstStyle>
                <a:defPPr>
                  <a:defRPr lang="en-GB"/>
                </a:defPPr>
                <a:lvl1pPr>
                  <a:defRPr sz="2000" b="1"/>
                </a:lvl1pPr>
              </a:lstStyle>
              <a:p>
                <a:r>
                  <a:rPr lang="en-NZ" dirty="0" smtClean="0">
                    <a:solidFill>
                      <a:schemeClr val="tx1"/>
                    </a:solidFill>
                  </a:rPr>
                  <a:t>Example:</a:t>
                </a:r>
                <a:r>
                  <a:rPr lang="en-NZ" dirty="0" smtClean="0"/>
                  <a:t>  To encrypt: </a:t>
                </a:r>
                <a:r>
                  <a:rPr lang="en-NZ" dirty="0" smtClean="0">
                    <a:solidFill>
                      <a:srgbClr val="FFFF00"/>
                    </a:solidFill>
                    <a:effectLst/>
                  </a:rPr>
                  <a:t> XOR, </a:t>
                </a:r>
                <a14:m>
                  <m:oMath xmlns:m="http://schemas.openxmlformats.org/officeDocument/2006/math">
                    <m:r>
                      <m:rPr>
                        <m:nor/>
                      </m:rPr>
                      <a:rPr lang="en-NZ" dirty="0">
                        <a:solidFill>
                          <a:srgbClr val="FFFF00"/>
                        </a:solidFill>
                        <a:latin typeface="Arial" panose="020B0604020202020204" pitchFamily="34" charset="0"/>
                        <a:cs typeface="Arial" panose="020B0604020202020204" pitchFamily="34" charset="0"/>
                      </a:rPr>
                      <m:t>K</m:t>
                    </m:r>
                    <m:r>
                      <m:rPr>
                        <m:nor/>
                      </m:rPr>
                      <a:rPr lang="en-NZ" baseline="-25000" dirty="0">
                        <a:solidFill>
                          <a:srgbClr val="FFFF00"/>
                        </a:solidFill>
                        <a:latin typeface="Arial" panose="020B0604020202020204" pitchFamily="34" charset="0"/>
                        <a:cs typeface="Arial" panose="020B0604020202020204" pitchFamily="34" charset="0"/>
                      </a:rPr>
                      <m:t>s</m:t>
                    </m:r>
                    <m:r>
                      <m:rPr>
                        <m:nor/>
                      </m:rPr>
                      <a:rPr lang="en-NZ" dirty="0">
                        <a:solidFill>
                          <a:srgbClr val="FFFF00"/>
                        </a:solidFill>
                        <a:latin typeface="Arial" panose="020B0604020202020204" pitchFamily="34" charset="0"/>
                        <a:cs typeface="Arial" panose="020B0604020202020204" pitchFamily="34" charset="0"/>
                      </a:rPr>
                      <m:t>( )</m:t>
                    </m:r>
                  </m:oMath>
                </a14:m>
                <a:endParaRPr lang="en-NZ" dirty="0"/>
              </a:p>
            </p:txBody>
          </p:sp>
        </mc:Choice>
        <mc:Fallback xmlns="">
          <p:sp>
            <p:nvSpPr>
              <p:cNvPr id="44" name="TextBox 43"/>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7"/>
                <a:stretch>
                  <a:fillRect l="-1025" t="-5970" b="-23881"/>
                </a:stretch>
              </a:blipFill>
              <a:ln>
                <a:solidFill>
                  <a:srgbClr val="00B0F0"/>
                </a:solidFill>
              </a:ln>
            </p:spPr>
            <p:txBody>
              <a:bodyPr/>
              <a:lstStyle/>
              <a:p>
                <a:r>
                  <a:rPr lang="en-NZ">
                    <a:noFill/>
                  </a:rPr>
                  <a:t> </a:t>
                </a:r>
              </a:p>
            </p:txBody>
          </p:sp>
        </mc:Fallback>
      </mc:AlternateContent>
    </p:spTree>
    <p:extLst>
      <p:ext uri="{BB962C8B-B14F-4D97-AF65-F5344CB8AC3E}">
        <p14:creationId xmlns:p14="http://schemas.microsoft.com/office/powerpoint/2010/main" val="11315673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5" name="TextBox 34"/>
          <p:cNvSpPr txBox="1"/>
          <p:nvPr/>
        </p:nvSpPr>
        <p:spPr>
          <a:xfrm>
            <a:off x="6324600" y="5723335"/>
            <a:ext cx="1293944"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r(1)=c(0)=IV</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410200" y="2940313"/>
            <a:ext cx="0" cy="3841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p:cNvSpPr txBox="1"/>
          <p:nvPr/>
        </p:nvSpPr>
        <p:spPr>
          <a:xfrm>
            <a:off x="0" y="2971800"/>
            <a:ext cx="5781676" cy="1015663"/>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Given </a:t>
            </a:r>
            <a:r>
              <a:rPr lang="en-NZ" sz="2000" dirty="0" smtClean="0">
                <a:solidFill>
                  <a:schemeClr val="tx1"/>
                </a:solidFill>
                <a:latin typeface="Arial" panose="020B0604020202020204" pitchFamily="34" charset="0"/>
                <a:cs typeface="Arial" panose="020B0604020202020204" pitchFamily="34" charset="0"/>
              </a:rPr>
              <a:t>c(0),c(1),c(2),c(3),…</a:t>
            </a:r>
          </a:p>
          <a:p>
            <a:r>
              <a:rPr lang="en-NZ" sz="2000" b="1" dirty="0">
                <a:solidFill>
                  <a:schemeClr val="tx1"/>
                </a:solidFill>
                <a:latin typeface="Arial" panose="020B0604020202020204" pitchFamily="34" charset="0"/>
                <a:cs typeface="Arial" panose="020B0604020202020204" pitchFamily="34" charset="0"/>
              </a:rPr>
              <a:t> </a:t>
            </a:r>
            <a:r>
              <a:rPr lang="en-NZ" sz="2000" b="1" dirty="0" smtClean="0">
                <a:solidFill>
                  <a:schemeClr val="tx1"/>
                </a:solidFill>
                <a:latin typeface="Arial" panose="020B0604020202020204" pitchFamily="34" charset="0"/>
                <a:cs typeface="Arial" panose="020B0604020202020204" pitchFamily="34" charset="0"/>
              </a:rPr>
              <a:t> </a:t>
            </a:r>
            <a:r>
              <a:rPr lang="en-NZ" sz="2000" dirty="0" smtClean="0">
                <a:solidFill>
                  <a:schemeClr val="tx1"/>
                </a:solidFill>
                <a:cs typeface="Times New Roman" panose="02020603050405020304" pitchFamily="18" charset="0"/>
              </a:rPr>
              <a:t>For each </a:t>
            </a:r>
            <a:r>
              <a:rPr lang="en-NZ" sz="2000" dirty="0" err="1" smtClean="0">
                <a:solidFill>
                  <a:schemeClr val="tx1"/>
                </a:solidFill>
                <a:cs typeface="Times New Roman" panose="02020603050405020304" pitchFamily="18" charset="0"/>
              </a:rPr>
              <a:t>ciphertext</a:t>
            </a:r>
            <a:r>
              <a:rPr lang="en-NZ" sz="2000" dirty="0" smtClean="0">
                <a:solidFill>
                  <a:schemeClr val="tx1"/>
                </a:solidFill>
                <a:cs typeface="Times New Roman" panose="02020603050405020304" pitchFamily="18" charset="0"/>
              </a:rPr>
              <a:t> block, calculate </a:t>
            </a:r>
            <a:r>
              <a:rPr lang="en-NZ" sz="2000" dirty="0">
                <a:solidFill>
                  <a:schemeClr val="tx1"/>
                </a:solidFill>
                <a:cs typeface="Times New Roman" panose="02020603050405020304" pitchFamily="18" charset="0"/>
              </a:rPr>
              <a:t>K</a:t>
            </a:r>
            <a:r>
              <a:rPr lang="en-NZ" sz="2000" baseline="-25000" dirty="0">
                <a:solidFill>
                  <a:schemeClr val="tx1"/>
                </a:solidFill>
                <a:cs typeface="Times New Roman" panose="02020603050405020304" pitchFamily="18" charset="0"/>
              </a:rPr>
              <a:t>s </a:t>
            </a:r>
            <a:r>
              <a:rPr lang="en-NZ" sz="2000" dirty="0" smtClean="0">
                <a:solidFill>
                  <a:schemeClr val="tx1"/>
                </a:solidFill>
                <a:cs typeface="Times New Roman" panose="02020603050405020304" pitchFamily="18" charset="0"/>
              </a:rPr>
              <a:t>(c(</a:t>
            </a:r>
            <a:r>
              <a:rPr lang="en-NZ" sz="2000" dirty="0" err="1" smtClean="0">
                <a:solidFill>
                  <a:schemeClr val="tx1"/>
                </a:solidFill>
                <a:cs typeface="Times New Roman" panose="02020603050405020304" pitchFamily="18" charset="0"/>
              </a:rPr>
              <a:t>i</a:t>
            </a:r>
            <a:r>
              <a:rPr lang="en-NZ" sz="2000" dirty="0" smtClean="0">
                <a:solidFill>
                  <a:schemeClr val="tx1"/>
                </a:solidFill>
                <a:cs typeface="Times New Roman" panose="02020603050405020304" pitchFamily="18" charset="0"/>
              </a:rPr>
              <a:t>)), starting at </a:t>
            </a:r>
            <a:r>
              <a:rPr lang="en-NZ" sz="2000" dirty="0" err="1" smtClean="0">
                <a:solidFill>
                  <a:schemeClr val="tx1"/>
                </a:solidFill>
                <a:cs typeface="Times New Roman" panose="02020603050405020304" pitchFamily="18" charset="0"/>
              </a:rPr>
              <a:t>i</a:t>
            </a:r>
            <a:r>
              <a:rPr lang="en-NZ" sz="2000" dirty="0" smtClean="0">
                <a:solidFill>
                  <a:schemeClr val="tx1"/>
                </a:solidFill>
                <a:cs typeface="Times New Roman" panose="02020603050405020304" pitchFamily="18" charset="0"/>
              </a:rPr>
              <a:t>=1 </a:t>
            </a:r>
            <a:endParaRPr lang="en-NZ" sz="2000" dirty="0">
              <a:solidFill>
                <a:srgbClr val="0000FF"/>
              </a:solidFill>
              <a:cs typeface="Times New Roman" panose="02020603050405020304" pitchFamily="18" charset="0"/>
            </a:endParaRPr>
          </a:p>
        </p:txBody>
      </p:sp>
      <p:sp>
        <p:nvSpPr>
          <p:cNvPr id="44" name="Right Brace 43"/>
          <p:cNvSpPr/>
          <p:nvPr/>
        </p:nvSpPr>
        <p:spPr bwMode="auto">
          <a:xfrm rot="5400000">
            <a:off x="3072887" y="4320668"/>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50" name="TextBox 49"/>
          <p:cNvSpPr txBox="1"/>
          <p:nvPr/>
        </p:nvSpPr>
        <p:spPr>
          <a:xfrm>
            <a:off x="2850838" y="4614446"/>
            <a:ext cx="538930"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c(0)</a:t>
            </a:r>
            <a:endParaRPr lang="en-NZ" sz="1600" dirty="0">
              <a:solidFill>
                <a:srgbClr val="0000FF"/>
              </a:solidFill>
              <a:latin typeface="Arial" panose="020B0604020202020204" pitchFamily="34" charset="0"/>
              <a:cs typeface="Arial" panose="020B0604020202020204" pitchFamily="34" charset="0"/>
            </a:endParaRPr>
          </a:p>
        </p:txBody>
      </p:sp>
      <p:sp>
        <p:nvSpPr>
          <p:cNvPr id="51" name="TextBox 50"/>
          <p:cNvSpPr txBox="1"/>
          <p:nvPr/>
        </p:nvSpPr>
        <p:spPr>
          <a:xfrm>
            <a:off x="412437" y="4048779"/>
            <a:ext cx="4724400"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rPr>
              <a:t>Given </a:t>
            </a:r>
            <a:r>
              <a:rPr lang="en-NZ" sz="1800" dirty="0">
                <a:solidFill>
                  <a:srgbClr val="008000"/>
                </a:solidFill>
                <a:latin typeface="Arial" panose="020B0604020202020204" pitchFamily="34" charset="0"/>
                <a:cs typeface="Arial" panose="020B0604020202020204" pitchFamily="34" charset="0"/>
              </a:rPr>
              <a:t>c(0)</a:t>
            </a:r>
            <a:r>
              <a:rPr lang="en-NZ" sz="1800" dirty="0">
                <a:solidFill>
                  <a:schemeClr val="tx1"/>
                </a:solidFill>
                <a:latin typeface="Arial" panose="020B0604020202020204" pitchFamily="34" charset="0"/>
                <a:cs typeface="Arial" panose="020B0604020202020204" pitchFamily="34" charset="0"/>
              </a:rPr>
              <a:t>,c(1),c(2),c(3)=</a:t>
            </a:r>
            <a:r>
              <a:rPr lang="en-NZ" sz="1800" dirty="0">
                <a:solidFill>
                  <a:srgbClr val="0000FF"/>
                </a:solidFill>
                <a:latin typeface="Arial" panose="020B0604020202020204" pitchFamily="34" charset="0"/>
                <a:cs typeface="Arial" panose="020B0604020202020204" pitchFamily="34" charset="0"/>
              </a:rPr>
              <a:t>001,100,000,101</a:t>
            </a:r>
            <a:endParaRPr lang="en-NZ" sz="1800" dirty="0">
              <a:solidFill>
                <a:schemeClr val="tx1"/>
              </a:solidFill>
              <a:latin typeface="Arial" panose="020B0604020202020204" pitchFamily="34" charset="0"/>
              <a:cs typeface="Arial" panose="020B0604020202020204" pitchFamily="34" charset="0"/>
            </a:endParaRPr>
          </a:p>
        </p:txBody>
      </p:sp>
      <p:sp>
        <p:nvSpPr>
          <p:cNvPr id="2" name="Rectangle 1"/>
          <p:cNvSpPr/>
          <p:nvPr/>
        </p:nvSpPr>
        <p:spPr>
          <a:xfrm>
            <a:off x="206244" y="5067466"/>
            <a:ext cx="2684594"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rPr>
              <a:t>Ks (</a:t>
            </a:r>
            <a:r>
              <a:rPr lang="en-NZ" sz="1800" dirty="0" smtClean="0">
                <a:solidFill>
                  <a:schemeClr val="tx1"/>
                </a:solidFill>
              </a:rPr>
              <a:t>c(1))= </a:t>
            </a:r>
            <a:r>
              <a:rPr lang="en-NZ" sz="1800" dirty="0">
                <a:solidFill>
                  <a:schemeClr val="tx1"/>
                </a:solidFill>
              </a:rPr>
              <a:t>Ks </a:t>
            </a:r>
            <a:r>
              <a:rPr lang="en-NZ" sz="1800" dirty="0" smtClean="0">
                <a:solidFill>
                  <a:schemeClr val="tx1"/>
                </a:solidFill>
              </a:rPr>
              <a:t>(</a:t>
            </a:r>
            <a:r>
              <a:rPr lang="en-NZ" sz="1800" dirty="0" smtClean="0">
                <a:solidFill>
                  <a:srgbClr val="0000FF"/>
                </a:solidFill>
                <a:latin typeface="Arial" panose="020B0604020202020204" pitchFamily="34" charset="0"/>
                <a:cs typeface="Arial" panose="020B0604020202020204" pitchFamily="34" charset="0"/>
              </a:rPr>
              <a:t>100</a:t>
            </a:r>
            <a:r>
              <a:rPr lang="en-NZ" sz="1800" dirty="0" smtClean="0">
                <a:solidFill>
                  <a:schemeClr val="tx1"/>
                </a:solidFill>
              </a:rPr>
              <a:t>)=</a:t>
            </a:r>
            <a:r>
              <a:rPr lang="en-NZ" sz="1800" dirty="0" smtClean="0">
                <a:solidFill>
                  <a:srgbClr val="FF0000"/>
                </a:solidFill>
                <a:latin typeface="Arial" panose="020B0604020202020204" pitchFamily="34" charset="0"/>
                <a:cs typeface="Arial" panose="020B0604020202020204" pitchFamily="34" charset="0"/>
              </a:rPr>
              <a:t>011</a:t>
            </a:r>
            <a:endParaRPr lang="en-NZ" sz="1800" dirty="0">
              <a:solidFill>
                <a:srgbClr val="FF0000"/>
              </a:solidFill>
              <a:latin typeface="Arial" panose="020B0604020202020204" pitchFamily="34" charset="0"/>
              <a:cs typeface="Arial" panose="020B0604020202020204" pitchFamily="34" charset="0"/>
            </a:endParaRPr>
          </a:p>
        </p:txBody>
      </p:sp>
      <p:sp>
        <p:nvSpPr>
          <p:cNvPr id="52" name="Right Brace 51"/>
          <p:cNvSpPr/>
          <p:nvPr/>
        </p:nvSpPr>
        <p:spPr bwMode="auto">
          <a:xfrm rot="5400000">
            <a:off x="3558668" y="43527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53" name="TextBox 52"/>
          <p:cNvSpPr txBox="1"/>
          <p:nvPr/>
        </p:nvSpPr>
        <p:spPr>
          <a:xfrm>
            <a:off x="3336619" y="4646508"/>
            <a:ext cx="538930"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c(1)</a:t>
            </a:r>
            <a:endParaRPr lang="en-NZ" sz="1600" dirty="0">
              <a:solidFill>
                <a:srgbClr val="0000FF"/>
              </a:solidFill>
              <a:latin typeface="Arial" panose="020B0604020202020204" pitchFamily="34" charset="0"/>
              <a:cs typeface="Arial" panose="020B0604020202020204" pitchFamily="34" charset="0"/>
            </a:endParaRPr>
          </a:p>
        </p:txBody>
      </p:sp>
      <p:sp>
        <p:nvSpPr>
          <p:cNvPr id="54" name="Rectangle 53"/>
          <p:cNvSpPr/>
          <p:nvPr/>
        </p:nvSpPr>
        <p:spPr>
          <a:xfrm>
            <a:off x="988545" y="5565872"/>
            <a:ext cx="2684594"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rPr>
              <a:t>Ks (</a:t>
            </a:r>
            <a:r>
              <a:rPr lang="en-NZ" sz="1800" dirty="0" smtClean="0">
                <a:solidFill>
                  <a:schemeClr val="tx1"/>
                </a:solidFill>
              </a:rPr>
              <a:t>c(2))= </a:t>
            </a:r>
            <a:r>
              <a:rPr lang="en-NZ" sz="1800" dirty="0">
                <a:solidFill>
                  <a:schemeClr val="tx1"/>
                </a:solidFill>
              </a:rPr>
              <a:t>Ks </a:t>
            </a:r>
            <a:r>
              <a:rPr lang="en-NZ" sz="1800" dirty="0" smtClean="0">
                <a:solidFill>
                  <a:schemeClr val="tx1"/>
                </a:solidFill>
              </a:rPr>
              <a:t>(</a:t>
            </a:r>
            <a:r>
              <a:rPr lang="en-NZ" sz="1800" dirty="0" smtClean="0">
                <a:solidFill>
                  <a:srgbClr val="0000FF"/>
                </a:solidFill>
                <a:latin typeface="Arial" panose="020B0604020202020204" pitchFamily="34" charset="0"/>
                <a:cs typeface="Arial" panose="020B0604020202020204" pitchFamily="34" charset="0"/>
              </a:rPr>
              <a:t>000</a:t>
            </a:r>
            <a:r>
              <a:rPr lang="en-NZ" sz="1800" dirty="0" smtClean="0">
                <a:solidFill>
                  <a:schemeClr val="tx1"/>
                </a:solidFill>
              </a:rPr>
              <a:t>)=</a:t>
            </a:r>
            <a:r>
              <a:rPr lang="en-NZ" sz="1800" dirty="0" smtClean="0">
                <a:solidFill>
                  <a:srgbClr val="FF0000"/>
                </a:solidFill>
                <a:latin typeface="Arial" panose="020B0604020202020204" pitchFamily="34" charset="0"/>
                <a:cs typeface="Arial" panose="020B0604020202020204" pitchFamily="34" charset="0"/>
              </a:rPr>
              <a:t>110</a:t>
            </a:r>
            <a:endParaRPr lang="en-NZ" sz="1800" dirty="0">
              <a:solidFill>
                <a:srgbClr val="FF0000"/>
              </a:solidFill>
              <a:latin typeface="Arial" panose="020B0604020202020204" pitchFamily="34" charset="0"/>
              <a:cs typeface="Arial" panose="020B0604020202020204" pitchFamily="34" charset="0"/>
            </a:endParaRPr>
          </a:p>
        </p:txBody>
      </p:sp>
      <p:sp>
        <p:nvSpPr>
          <p:cNvPr id="55" name="Rectangle 54"/>
          <p:cNvSpPr/>
          <p:nvPr/>
        </p:nvSpPr>
        <p:spPr>
          <a:xfrm>
            <a:off x="1994322" y="6109782"/>
            <a:ext cx="2684594"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rPr>
              <a:t>Ks (</a:t>
            </a:r>
            <a:r>
              <a:rPr lang="en-NZ" sz="1800" dirty="0" smtClean="0">
                <a:solidFill>
                  <a:schemeClr val="tx1"/>
                </a:solidFill>
              </a:rPr>
              <a:t>c(3))= </a:t>
            </a:r>
            <a:r>
              <a:rPr lang="en-NZ" sz="1800" dirty="0">
                <a:solidFill>
                  <a:schemeClr val="tx1"/>
                </a:solidFill>
              </a:rPr>
              <a:t>Ks </a:t>
            </a:r>
            <a:r>
              <a:rPr lang="en-NZ" sz="1800" dirty="0" smtClean="0">
                <a:solidFill>
                  <a:schemeClr val="tx1"/>
                </a:solidFill>
              </a:rPr>
              <a:t>(</a:t>
            </a:r>
            <a:r>
              <a:rPr lang="en-NZ" sz="1800" dirty="0" smtClean="0">
                <a:solidFill>
                  <a:srgbClr val="0000FF"/>
                </a:solidFill>
                <a:latin typeface="Arial" panose="020B0604020202020204" pitchFamily="34" charset="0"/>
                <a:cs typeface="Arial" panose="020B0604020202020204" pitchFamily="34" charset="0"/>
              </a:rPr>
              <a:t>101</a:t>
            </a:r>
            <a:r>
              <a:rPr lang="en-NZ" sz="1800" dirty="0" smtClean="0">
                <a:solidFill>
                  <a:schemeClr val="tx1"/>
                </a:solidFill>
              </a:rPr>
              <a:t>)=</a:t>
            </a:r>
            <a:r>
              <a:rPr lang="en-NZ" sz="1800" dirty="0" smtClean="0">
                <a:solidFill>
                  <a:srgbClr val="FF0000"/>
                </a:solidFill>
                <a:latin typeface="Arial" panose="020B0604020202020204" pitchFamily="34" charset="0"/>
                <a:cs typeface="Arial" panose="020B0604020202020204" pitchFamily="34" charset="0"/>
              </a:rPr>
              <a:t>010</a:t>
            </a:r>
            <a:endParaRPr lang="en-NZ" sz="1800"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3" name="TextBox 42"/>
              <p:cNvSpPr txBox="1"/>
              <p:nvPr/>
            </p:nvSpPr>
            <p:spPr>
              <a:xfrm>
                <a:off x="0" y="2514600"/>
                <a:ext cx="5341188" cy="400110"/>
              </a:xfrm>
              <a:prstGeom prst="rect">
                <a:avLst/>
              </a:prstGeom>
              <a:solidFill>
                <a:srgbClr val="C00000"/>
              </a:solidFill>
              <a:ln>
                <a:solidFill>
                  <a:srgbClr val="00B0F0"/>
                </a:solidFill>
              </a:ln>
            </p:spPr>
            <p:txBody>
              <a:bodyPr wrap="square" rtlCol="0">
                <a:spAutoFit/>
              </a:bodyPr>
              <a:lstStyle>
                <a:defPPr>
                  <a:defRPr lang="en-GB"/>
                </a:defPPr>
                <a:lvl1pPr>
                  <a:defRPr sz="2000" b="1"/>
                </a:lvl1pPr>
              </a:lstStyle>
              <a:p>
                <a:r>
                  <a:rPr lang="en-NZ" dirty="0" smtClean="0">
                    <a:solidFill>
                      <a:schemeClr val="bg1">
                        <a:lumMod val="85000"/>
                      </a:schemeClr>
                    </a:solidFill>
                  </a:rPr>
                  <a:t>Example:</a:t>
                </a:r>
                <a:r>
                  <a:rPr lang="en-NZ" dirty="0" smtClean="0"/>
                  <a:t> To </a:t>
                </a:r>
                <a:r>
                  <a:rPr lang="en-NZ" dirty="0"/>
                  <a:t>decrypt</a:t>
                </a:r>
                <a:r>
                  <a:rPr lang="en-NZ" dirty="0" smtClean="0"/>
                  <a:t>: </a:t>
                </a:r>
                <a:r>
                  <a:rPr lang="en-NZ" dirty="0" smtClean="0">
                    <a:solidFill>
                      <a:srgbClr val="FFFF00"/>
                    </a:solidFill>
                    <a:effectLst/>
                  </a:rPr>
                  <a:t> </a:t>
                </a:r>
                <a14:m>
                  <m:oMath xmlns:m="http://schemas.openxmlformats.org/officeDocument/2006/math">
                    <m:r>
                      <m:rPr>
                        <m:nor/>
                      </m:rPr>
                      <a:rPr lang="en-NZ" dirty="0">
                        <a:solidFill>
                          <a:srgbClr val="FFFF00"/>
                        </a:solidFill>
                        <a:effectLst/>
                        <a:latin typeface="Arial" panose="020B0604020202020204" pitchFamily="34" charset="0"/>
                        <a:cs typeface="Arial" panose="020B0604020202020204" pitchFamily="34" charset="0"/>
                      </a:rPr>
                      <m:t>K</m:t>
                    </m:r>
                    <m:r>
                      <m:rPr>
                        <m:nor/>
                      </m:rPr>
                      <a:rPr lang="en-NZ" baseline="-25000" dirty="0">
                        <a:solidFill>
                          <a:srgbClr val="FFFF00"/>
                        </a:solidFill>
                        <a:effectLst/>
                        <a:latin typeface="Arial" panose="020B0604020202020204" pitchFamily="34" charset="0"/>
                        <a:cs typeface="Arial" panose="020B0604020202020204" pitchFamily="34" charset="0"/>
                      </a:rPr>
                      <m:t>s</m:t>
                    </m:r>
                    <m:r>
                      <m:rPr>
                        <m:nor/>
                      </m:rPr>
                      <a:rPr lang="en-NZ" dirty="0">
                        <a:solidFill>
                          <a:srgbClr val="FFFF00"/>
                        </a:solidFill>
                        <a:effectLst/>
                        <a:latin typeface="Arial" panose="020B0604020202020204" pitchFamily="34" charset="0"/>
                        <a:cs typeface="Arial" panose="020B0604020202020204" pitchFamily="34" charset="0"/>
                      </a:rPr>
                      <m:t>(</m:t>
                    </m:r>
                    <m:r>
                      <m:rPr>
                        <m:nor/>
                      </m:rPr>
                      <a:rPr lang="en-NZ" b="1" i="0" dirty="0" smtClean="0">
                        <a:solidFill>
                          <a:srgbClr val="FFFF00"/>
                        </a:solidFill>
                        <a:effectLst/>
                        <a:latin typeface="Arial" panose="020B0604020202020204" pitchFamily="34" charset="0"/>
                        <a:cs typeface="Arial" panose="020B0604020202020204" pitchFamily="34" charset="0"/>
                      </a:rPr>
                      <m:t> </m:t>
                    </m:r>
                    <m:r>
                      <m:rPr>
                        <m:nor/>
                      </m:rPr>
                      <a:rPr lang="en-NZ" b="1" i="0" dirty="0" smtClean="0">
                        <a:solidFill>
                          <a:srgbClr val="FFFF00"/>
                        </a:solidFill>
                        <a:latin typeface="Arial" panose="020B0604020202020204" pitchFamily="34" charset="0"/>
                        <a:cs typeface="Arial" panose="020B0604020202020204" pitchFamily="34" charset="0"/>
                      </a:rPr>
                      <m:t>) </m:t>
                    </m:r>
                  </m:oMath>
                </a14:m>
                <a:r>
                  <a:rPr lang="en-NZ" dirty="0" smtClean="0">
                    <a:solidFill>
                      <a:srgbClr val="FFFF00"/>
                    </a:solidFill>
                    <a:effectLst/>
                  </a:rPr>
                  <a:t> , XOR</a:t>
                </a:r>
                <a:endParaRPr lang="en-NZ" dirty="0"/>
              </a:p>
            </p:txBody>
          </p:sp>
        </mc:Choice>
        <mc:Fallback xmlns="">
          <p:sp>
            <p:nvSpPr>
              <p:cNvPr id="43" name="TextBox 42"/>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4"/>
                <a:stretch>
                  <a:fillRect l="-1025" t="-5970" b="-23881"/>
                </a:stretch>
              </a:blipFill>
              <a:ln>
                <a:solidFill>
                  <a:srgbClr val="00B0F0"/>
                </a:solidFill>
              </a:ln>
            </p:spPr>
            <p:txBody>
              <a:bodyPr/>
              <a:lstStyle/>
              <a:p>
                <a:r>
                  <a:rPr lang="en-NZ">
                    <a:noFill/>
                  </a:rPr>
                  <a:t> </a:t>
                </a:r>
              </a:p>
            </p:txBody>
          </p:sp>
        </mc:Fallback>
      </mc:AlternateContent>
      <p:sp>
        <p:nvSpPr>
          <p:cNvPr id="3" name="Freeform 2"/>
          <p:cNvSpPr/>
          <p:nvPr/>
        </p:nvSpPr>
        <p:spPr bwMode="auto">
          <a:xfrm>
            <a:off x="1901952" y="4887290"/>
            <a:ext cx="1558138" cy="233350"/>
          </a:xfrm>
          <a:custGeom>
            <a:avLst/>
            <a:gdLst>
              <a:gd name="connsiteX0" fmla="*/ 1558138 w 1558138"/>
              <a:gd name="connsiteY0" fmla="*/ 6579 h 233350"/>
              <a:gd name="connsiteX1" fmla="*/ 1382573 w 1558138"/>
              <a:gd name="connsiteY1" fmla="*/ 196774 h 233350"/>
              <a:gd name="connsiteX2" fmla="*/ 1148486 w 1558138"/>
              <a:gd name="connsiteY2" fmla="*/ 174828 h 233350"/>
              <a:gd name="connsiteX3" fmla="*/ 768096 w 1558138"/>
              <a:gd name="connsiteY3" fmla="*/ 87046 h 233350"/>
              <a:gd name="connsiteX4" fmla="*/ 438912 w 1558138"/>
              <a:gd name="connsiteY4" fmla="*/ 13894 h 233350"/>
              <a:gd name="connsiteX5" fmla="*/ 190195 w 1558138"/>
              <a:gd name="connsiteY5" fmla="*/ 6579 h 233350"/>
              <a:gd name="connsiteX6" fmla="*/ 51206 w 1558138"/>
              <a:gd name="connsiteY6" fmla="*/ 87046 h 233350"/>
              <a:gd name="connsiteX7" fmla="*/ 0 w 1558138"/>
              <a:gd name="connsiteY7" fmla="*/ 233350 h 2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138" h="233350">
                <a:moveTo>
                  <a:pt x="1558138" y="6579"/>
                </a:moveTo>
                <a:cubicBezTo>
                  <a:pt x="1504493" y="87656"/>
                  <a:pt x="1450848" y="168733"/>
                  <a:pt x="1382573" y="196774"/>
                </a:cubicBezTo>
                <a:cubicBezTo>
                  <a:pt x="1314298" y="224815"/>
                  <a:pt x="1250899" y="193116"/>
                  <a:pt x="1148486" y="174828"/>
                </a:cubicBezTo>
                <a:cubicBezTo>
                  <a:pt x="1046073" y="156540"/>
                  <a:pt x="768096" y="87046"/>
                  <a:pt x="768096" y="87046"/>
                </a:cubicBezTo>
                <a:cubicBezTo>
                  <a:pt x="649834" y="60224"/>
                  <a:pt x="535229" y="27305"/>
                  <a:pt x="438912" y="13894"/>
                </a:cubicBezTo>
                <a:cubicBezTo>
                  <a:pt x="342595" y="483"/>
                  <a:pt x="254813" y="-5613"/>
                  <a:pt x="190195" y="6579"/>
                </a:cubicBezTo>
                <a:cubicBezTo>
                  <a:pt x="125577" y="18771"/>
                  <a:pt x="82905" y="49251"/>
                  <a:pt x="51206" y="87046"/>
                </a:cubicBezTo>
                <a:cubicBezTo>
                  <a:pt x="19507" y="124841"/>
                  <a:pt x="9753" y="179095"/>
                  <a:pt x="0" y="233350"/>
                </a:cubicBezTo>
              </a:path>
            </a:pathLst>
          </a:custGeom>
          <a:noFill/>
          <a:ln w="19050">
            <a:solidFill>
              <a:srgbClr val="00B0F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5" name="Freeform 4"/>
          <p:cNvSpPr/>
          <p:nvPr/>
        </p:nvSpPr>
        <p:spPr bwMode="auto">
          <a:xfrm>
            <a:off x="1338682" y="3855110"/>
            <a:ext cx="1859150" cy="256032"/>
          </a:xfrm>
          <a:custGeom>
            <a:avLst/>
            <a:gdLst>
              <a:gd name="connsiteX0" fmla="*/ 0 w 1859150"/>
              <a:gd name="connsiteY0" fmla="*/ 256032 h 256032"/>
              <a:gd name="connsiteX1" fmla="*/ 212140 w 1859150"/>
              <a:gd name="connsiteY1" fmla="*/ 58522 h 256032"/>
              <a:gd name="connsiteX2" fmla="*/ 775411 w 1859150"/>
              <a:gd name="connsiteY2" fmla="*/ 0 h 256032"/>
              <a:gd name="connsiteX3" fmla="*/ 1711756 w 1859150"/>
              <a:gd name="connsiteY3" fmla="*/ 21946 h 256032"/>
              <a:gd name="connsiteX4" fmla="*/ 1843430 w 1859150"/>
              <a:gd name="connsiteY4" fmla="*/ 234087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150" h="256032">
                <a:moveTo>
                  <a:pt x="0" y="256032"/>
                </a:moveTo>
                <a:cubicBezTo>
                  <a:pt x="41452" y="178613"/>
                  <a:pt x="82905" y="101194"/>
                  <a:pt x="212140" y="58522"/>
                </a:cubicBezTo>
                <a:cubicBezTo>
                  <a:pt x="341375" y="15850"/>
                  <a:pt x="525475" y="6096"/>
                  <a:pt x="775411" y="0"/>
                </a:cubicBezTo>
                <a:lnTo>
                  <a:pt x="1711756" y="21946"/>
                </a:lnTo>
                <a:cubicBezTo>
                  <a:pt x="1889759" y="60960"/>
                  <a:pt x="1866594" y="147523"/>
                  <a:pt x="1843430" y="234087"/>
                </a:cubicBezTo>
              </a:path>
            </a:pathLst>
          </a:custGeom>
          <a:noFill/>
          <a:ln w="19050">
            <a:solidFill>
              <a:srgbClr val="00B0F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endParaRPr lang="en-NZ" sz="1800">
              <a:solidFill>
                <a:schemeClr val="tx1"/>
              </a:solidFill>
              <a:latin typeface="Arial" charset="0"/>
            </a:endParaRPr>
          </a:p>
        </p:txBody>
      </p:sp>
    </p:spTree>
    <p:extLst>
      <p:ext uri="{BB962C8B-B14F-4D97-AF65-F5344CB8AC3E}">
        <p14:creationId xmlns:p14="http://schemas.microsoft.com/office/powerpoint/2010/main" val="3389967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Avoid sending twice the number of </a:t>
            </a:r>
            <a:r>
              <a:rPr lang="en-US" sz="2800" i="1" dirty="0" err="1" smtClean="0">
                <a:solidFill>
                  <a:srgbClr val="0000FF"/>
                </a:solidFill>
                <a:latin typeface="Gill Sans MT" charset="0"/>
              </a:rPr>
              <a:t>ciphertext</a:t>
            </a:r>
            <a:r>
              <a:rPr lang="en-US" sz="2800" i="1" dirty="0" smtClean="0">
                <a:solidFill>
                  <a:srgbClr val="0000FF"/>
                </a:solidFill>
                <a:latin typeface="Gill Sans MT" charset="0"/>
              </a:rPr>
              <a:t> bits</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404554" y="1738996"/>
            <a:ext cx="8077200" cy="699404"/>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Cipher Block Chaining (CBC)</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 XOR random number.</a:t>
            </a:r>
            <a:endParaRPr lang="en-US" sz="2800" kern="0" dirty="0">
              <a:latin typeface="Gill Sans MT" charset="0"/>
            </a:endParaRPr>
          </a:p>
        </p:txBody>
      </p:sp>
      <p:sp>
        <p:nvSpPr>
          <p:cNvPr id="27" name="TextBox 26"/>
          <p:cNvSpPr txBox="1"/>
          <p:nvPr/>
        </p:nvSpPr>
        <p:spPr>
          <a:xfrm>
            <a:off x="6096000" y="25908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2971800"/>
            <a:ext cx="3362325" cy="142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7620000" y="2604318"/>
            <a:ext cx="1393664" cy="338554"/>
          </a:xfrm>
          <a:prstGeom prst="rect">
            <a:avLst/>
          </a:prstGeom>
          <a:solidFill>
            <a:srgbClr val="C6E6A2"/>
          </a:solidFill>
          <a:ln>
            <a:solidFill>
              <a:srgbClr val="00B0F0"/>
            </a:solidFill>
          </a:ln>
        </p:spPr>
        <p:txBody>
          <a:bodyPr wrap="square" rtlCol="0">
            <a:spAutoFit/>
          </a:bodyPr>
          <a:lstStyle/>
          <a:p>
            <a:pPr algn="ctr"/>
            <a:r>
              <a:rPr lang="en-NZ" sz="1600" dirty="0" smtClean="0">
                <a:solidFill>
                  <a:schemeClr val="tx1"/>
                </a:solidFill>
                <a:latin typeface="Arial" panose="020B0604020202020204" pitchFamily="34" charset="0"/>
                <a:cs typeface="Arial" panose="020B0604020202020204" pitchFamily="34" charset="0"/>
              </a:rPr>
              <a:t>k=3</a:t>
            </a:r>
            <a:endParaRPr lang="en-NZ" sz="1600" dirty="0">
              <a:solidFill>
                <a:schemeClr val="tx1"/>
              </a:solidFill>
              <a:latin typeface="Arial" panose="020B0604020202020204" pitchFamily="34" charset="0"/>
              <a:cs typeface="Arial" panose="020B0604020202020204" pitchFamily="34" charset="0"/>
            </a:endParaRPr>
          </a:p>
        </p:txBody>
      </p:sp>
      <p:sp>
        <p:nvSpPr>
          <p:cNvPr id="20" name="TextBox 19"/>
          <p:cNvSpPr txBox="1"/>
          <p:nvPr/>
        </p:nvSpPr>
        <p:spPr>
          <a:xfrm>
            <a:off x="6426589" y="4347282"/>
            <a:ext cx="2717411" cy="369332"/>
          </a:xfrm>
          <a:prstGeom prst="rect">
            <a:avLst/>
          </a:prstGeom>
          <a:noFill/>
        </p:spPr>
        <p:txBody>
          <a:bodyPr wrap="none" rtlCol="0">
            <a:spAutoFit/>
          </a:bodyPr>
          <a:lstStyle/>
          <a:p>
            <a:r>
              <a:rPr lang="en-NZ" sz="1800" dirty="0" smtClean="0">
                <a:solidFill>
                  <a:srgbClr val="0000FF"/>
                </a:solidFill>
                <a:latin typeface="Arial" panose="020B0604020202020204" pitchFamily="34" charset="0"/>
                <a:cs typeface="Arial" panose="020B0604020202020204" pitchFamily="34" charset="0"/>
              </a:rPr>
              <a:t>plaintext = 010  010  010</a:t>
            </a:r>
            <a:endParaRPr lang="en-NZ" sz="1800" dirty="0">
              <a:solidFill>
                <a:srgbClr val="0000FF"/>
              </a:solidFill>
              <a:latin typeface="Arial" panose="020B0604020202020204" pitchFamily="34" charset="0"/>
              <a:cs typeface="Arial" panose="020B0604020202020204" pitchFamily="34" charset="0"/>
            </a:endParaRPr>
          </a:p>
        </p:txBody>
      </p:sp>
      <p:sp>
        <p:nvSpPr>
          <p:cNvPr id="21" name="Right Brace 20"/>
          <p:cNvSpPr/>
          <p:nvPr/>
        </p:nvSpPr>
        <p:spPr bwMode="auto">
          <a:xfrm rot="5400000">
            <a:off x="7681776"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7459727"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m(1)</a:t>
            </a:r>
            <a:endParaRPr lang="en-NZ" sz="1600" dirty="0">
              <a:solidFill>
                <a:srgbClr val="0000FF"/>
              </a:solidFill>
              <a:latin typeface="Arial" panose="020B0604020202020204" pitchFamily="34" charset="0"/>
              <a:cs typeface="Arial" panose="020B0604020202020204" pitchFamily="34" charset="0"/>
            </a:endParaRPr>
          </a:p>
        </p:txBody>
      </p:sp>
      <p:sp>
        <p:nvSpPr>
          <p:cNvPr id="31" name="Right Brace 30"/>
          <p:cNvSpPr/>
          <p:nvPr/>
        </p:nvSpPr>
        <p:spPr bwMode="auto">
          <a:xfrm rot="5400000">
            <a:off x="8196569"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7974520"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m(2)</a:t>
            </a:r>
            <a:endParaRPr lang="en-NZ" sz="1600" dirty="0">
              <a:solidFill>
                <a:srgbClr val="0000FF"/>
              </a:solidFill>
              <a:latin typeface="Arial" panose="020B0604020202020204" pitchFamily="34" charset="0"/>
              <a:cs typeface="Arial" panose="020B0604020202020204" pitchFamily="34" charset="0"/>
            </a:endParaRPr>
          </a:p>
        </p:txBody>
      </p:sp>
      <p:sp>
        <p:nvSpPr>
          <p:cNvPr id="33" name="Right Brace 32"/>
          <p:cNvSpPr/>
          <p:nvPr/>
        </p:nvSpPr>
        <p:spPr bwMode="auto">
          <a:xfrm rot="5400000">
            <a:off x="8731710" y="4581330"/>
            <a:ext cx="260662" cy="394402"/>
          </a:xfrm>
          <a:prstGeom prst="rightBrace">
            <a:avLst/>
          </a:prstGeom>
          <a:solidFill>
            <a:srgbClr val="C6E6A2"/>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8509661" y="4955805"/>
            <a:ext cx="607859"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m(3)</a:t>
            </a:r>
            <a:endParaRPr lang="en-NZ" sz="1600" dirty="0">
              <a:solidFill>
                <a:srgbClr val="0000FF"/>
              </a:solidFill>
              <a:latin typeface="Arial" panose="020B0604020202020204" pitchFamily="34" charset="0"/>
              <a:cs typeface="Arial" panose="020B0604020202020204" pitchFamily="34" charset="0"/>
            </a:endParaRPr>
          </a:p>
        </p:txBody>
      </p:sp>
      <p:sp>
        <p:nvSpPr>
          <p:cNvPr id="35" name="TextBox 34"/>
          <p:cNvSpPr txBox="1"/>
          <p:nvPr/>
        </p:nvSpPr>
        <p:spPr>
          <a:xfrm>
            <a:off x="6400800" y="5723335"/>
            <a:ext cx="1293944"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r(1)=c(0)=IV</a:t>
            </a:r>
            <a:endParaRPr lang="en-NZ" sz="1600" dirty="0">
              <a:solidFill>
                <a:srgbClr val="0000FF"/>
              </a:solidFill>
              <a:latin typeface="Arial" panose="020B0604020202020204" pitchFamily="34" charset="0"/>
              <a:cs typeface="Arial" panose="020B0604020202020204" pitchFamily="34" charset="0"/>
            </a:endParaRPr>
          </a:p>
        </p:txBody>
      </p:sp>
      <p:sp>
        <p:nvSpPr>
          <p:cNvPr id="36" name="TextBox 35"/>
          <p:cNvSpPr txBox="1"/>
          <p:nvPr/>
        </p:nvSpPr>
        <p:spPr>
          <a:xfrm>
            <a:off x="7278172" y="6079418"/>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r(2)=c(1)</a:t>
            </a:r>
            <a:endParaRPr lang="en-NZ" sz="1600" dirty="0">
              <a:solidFill>
                <a:srgbClr val="0000FF"/>
              </a:solidFill>
              <a:latin typeface="Arial" panose="020B0604020202020204" pitchFamily="34" charset="0"/>
              <a:cs typeface="Arial" panose="020B0604020202020204" pitchFamily="34" charset="0"/>
            </a:endParaRPr>
          </a:p>
        </p:txBody>
      </p:sp>
      <p:sp>
        <p:nvSpPr>
          <p:cNvPr id="37" name="TextBox 36"/>
          <p:cNvSpPr txBox="1"/>
          <p:nvPr/>
        </p:nvSpPr>
        <p:spPr>
          <a:xfrm>
            <a:off x="7998288" y="6427944"/>
            <a:ext cx="979755" cy="338554"/>
          </a:xfrm>
          <a:prstGeom prst="rect">
            <a:avLst/>
          </a:prstGeom>
          <a:noFill/>
        </p:spPr>
        <p:txBody>
          <a:bodyPr wrap="none" rtlCol="0">
            <a:spAutoFit/>
          </a:bodyPr>
          <a:lstStyle/>
          <a:p>
            <a:r>
              <a:rPr lang="en-NZ" sz="1600" dirty="0" smtClean="0">
                <a:solidFill>
                  <a:srgbClr val="0000FF"/>
                </a:solidFill>
                <a:latin typeface="Arial" panose="020B0604020202020204" pitchFamily="34" charset="0"/>
                <a:cs typeface="Arial" panose="020B0604020202020204" pitchFamily="34" charset="0"/>
              </a:rPr>
              <a:t>r(3)=c(2)</a:t>
            </a:r>
            <a:endParaRPr lang="en-NZ" sz="1600" dirty="0">
              <a:solidFill>
                <a:srgbClr val="0000FF"/>
              </a:solidFill>
              <a:latin typeface="Arial" panose="020B0604020202020204" pitchFamily="34" charset="0"/>
              <a:cs typeface="Arial" panose="020B0604020202020204" pitchFamily="34" charset="0"/>
            </a:endParaRPr>
          </a:p>
        </p:txBody>
      </p:sp>
      <p:sp>
        <p:nvSpPr>
          <p:cNvPr id="4" name="Freeform 3"/>
          <p:cNvSpPr/>
          <p:nvPr/>
        </p:nvSpPr>
        <p:spPr bwMode="auto">
          <a:xfrm>
            <a:off x="7579697" y="5252132"/>
            <a:ext cx="243224" cy="597005"/>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8" name="Freeform 37"/>
          <p:cNvSpPr/>
          <p:nvPr/>
        </p:nvSpPr>
        <p:spPr bwMode="auto">
          <a:xfrm>
            <a:off x="8009309" y="5295607"/>
            <a:ext cx="326885" cy="800393"/>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39" name="Freeform 38"/>
          <p:cNvSpPr/>
          <p:nvPr/>
        </p:nvSpPr>
        <p:spPr bwMode="auto">
          <a:xfrm>
            <a:off x="8664840" y="5280499"/>
            <a:ext cx="270362" cy="1196501"/>
          </a:xfrm>
          <a:custGeom>
            <a:avLst/>
            <a:gdLst>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22671 h 597005"/>
              <a:gd name="connsiteX5" fmla="*/ 234268 w 238279"/>
              <a:gd name="connsiteY5" fmla="*/ 0 h 597005"/>
              <a:gd name="connsiteX0" fmla="*/ 0 w 238279"/>
              <a:gd name="connsiteY0" fmla="*/ 597005 h 597005"/>
              <a:gd name="connsiteX1" fmla="*/ 113355 w 238279"/>
              <a:gd name="connsiteY1" fmla="*/ 476093 h 597005"/>
              <a:gd name="connsiteX2" fmla="*/ 234268 w 238279"/>
              <a:gd name="connsiteY2" fmla="*/ 196483 h 597005"/>
              <a:gd name="connsiteX3" fmla="*/ 211597 w 238279"/>
              <a:gd name="connsiteY3" fmla="*/ 37785 h 597005"/>
              <a:gd name="connsiteX4" fmla="*/ 234268 w 238279"/>
              <a:gd name="connsiteY4" fmla="*/ 0 h 597005"/>
              <a:gd name="connsiteX0" fmla="*/ 0 w 243224"/>
              <a:gd name="connsiteY0" fmla="*/ 597005 h 597005"/>
              <a:gd name="connsiteX1" fmla="*/ 113355 w 243224"/>
              <a:gd name="connsiteY1" fmla="*/ 476093 h 597005"/>
              <a:gd name="connsiteX2" fmla="*/ 234268 w 243224"/>
              <a:gd name="connsiteY2" fmla="*/ 196483 h 597005"/>
              <a:gd name="connsiteX3" fmla="*/ 234268 w 243224"/>
              <a:gd name="connsiteY3" fmla="*/ 0 h 597005"/>
            </a:gdLst>
            <a:ahLst/>
            <a:cxnLst>
              <a:cxn ang="0">
                <a:pos x="connsiteX0" y="connsiteY0"/>
              </a:cxn>
              <a:cxn ang="0">
                <a:pos x="connsiteX1" y="connsiteY1"/>
              </a:cxn>
              <a:cxn ang="0">
                <a:pos x="connsiteX2" y="connsiteY2"/>
              </a:cxn>
              <a:cxn ang="0">
                <a:pos x="connsiteX3" y="connsiteY3"/>
              </a:cxn>
            </a:cxnLst>
            <a:rect l="l" t="t" r="r" b="b"/>
            <a:pathLst>
              <a:path w="243224" h="597005">
                <a:moveTo>
                  <a:pt x="0" y="597005"/>
                </a:moveTo>
                <a:cubicBezTo>
                  <a:pt x="37155" y="569926"/>
                  <a:pt x="74310" y="542847"/>
                  <a:pt x="113355" y="476093"/>
                </a:cubicBezTo>
                <a:cubicBezTo>
                  <a:pt x="152400" y="409339"/>
                  <a:pt x="214116" y="275832"/>
                  <a:pt x="234268" y="196483"/>
                </a:cubicBezTo>
                <a:cubicBezTo>
                  <a:pt x="254420" y="117134"/>
                  <a:pt x="234268" y="40934"/>
                  <a:pt x="234268" y="0"/>
                </a:cubicBezTo>
              </a:path>
            </a:pathLst>
          </a:cu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cxnSp>
        <p:nvCxnSpPr>
          <p:cNvPr id="40" name="Straight Connector 39"/>
          <p:cNvCxnSpPr/>
          <p:nvPr/>
        </p:nvCxnSpPr>
        <p:spPr bwMode="auto">
          <a:xfrm>
            <a:off x="5410200" y="2940313"/>
            <a:ext cx="0" cy="3841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p:cNvSpPr txBox="1"/>
          <p:nvPr/>
        </p:nvSpPr>
        <p:spPr>
          <a:xfrm>
            <a:off x="0" y="2971800"/>
            <a:ext cx="5781676" cy="1015663"/>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1.  </a:t>
            </a:r>
            <a:r>
              <a:rPr lang="en-NZ" sz="2000" dirty="0" smtClean="0">
                <a:solidFill>
                  <a:schemeClr val="tx1"/>
                </a:solidFill>
              </a:rPr>
              <a:t>Given </a:t>
            </a:r>
            <a:r>
              <a:rPr lang="en-NZ" sz="2000" dirty="0" smtClean="0">
                <a:solidFill>
                  <a:schemeClr val="tx1"/>
                </a:solidFill>
                <a:latin typeface="Arial" panose="020B0604020202020204" pitchFamily="34" charset="0"/>
                <a:cs typeface="Arial" panose="020B0604020202020204" pitchFamily="34" charset="0"/>
              </a:rPr>
              <a:t>c(0),c(1),c(2),c(3),…</a:t>
            </a:r>
          </a:p>
          <a:p>
            <a:r>
              <a:rPr lang="en-NZ" sz="2000" b="1" dirty="0">
                <a:solidFill>
                  <a:schemeClr val="tx1"/>
                </a:solidFill>
                <a:latin typeface="Arial" panose="020B0604020202020204" pitchFamily="34" charset="0"/>
                <a:cs typeface="Arial" panose="020B0604020202020204" pitchFamily="34" charset="0"/>
              </a:rPr>
              <a:t> </a:t>
            </a:r>
            <a:r>
              <a:rPr lang="en-NZ" sz="2000" b="1" dirty="0" smtClean="0">
                <a:solidFill>
                  <a:schemeClr val="tx1"/>
                </a:solidFill>
                <a:latin typeface="Arial" panose="020B0604020202020204" pitchFamily="34" charset="0"/>
                <a:cs typeface="Arial" panose="020B0604020202020204" pitchFamily="34" charset="0"/>
              </a:rPr>
              <a:t> </a:t>
            </a:r>
            <a:r>
              <a:rPr lang="en-NZ" sz="2000" dirty="0" smtClean="0">
                <a:solidFill>
                  <a:schemeClr val="tx1"/>
                </a:solidFill>
                <a:cs typeface="Times New Roman" panose="02020603050405020304" pitchFamily="18" charset="0"/>
              </a:rPr>
              <a:t>For each </a:t>
            </a:r>
            <a:r>
              <a:rPr lang="en-NZ" sz="2000" dirty="0" err="1" smtClean="0">
                <a:solidFill>
                  <a:schemeClr val="tx1"/>
                </a:solidFill>
                <a:cs typeface="Times New Roman" panose="02020603050405020304" pitchFamily="18" charset="0"/>
              </a:rPr>
              <a:t>ciphertext</a:t>
            </a:r>
            <a:r>
              <a:rPr lang="en-NZ" sz="2000" dirty="0" smtClean="0">
                <a:solidFill>
                  <a:schemeClr val="tx1"/>
                </a:solidFill>
                <a:cs typeface="Times New Roman" panose="02020603050405020304" pitchFamily="18" charset="0"/>
              </a:rPr>
              <a:t> block, calculate </a:t>
            </a:r>
            <a:r>
              <a:rPr lang="en-NZ" sz="2000" dirty="0">
                <a:solidFill>
                  <a:schemeClr val="tx1"/>
                </a:solidFill>
                <a:cs typeface="Times New Roman" panose="02020603050405020304" pitchFamily="18" charset="0"/>
              </a:rPr>
              <a:t>K</a:t>
            </a:r>
            <a:r>
              <a:rPr lang="en-NZ" sz="2000" baseline="-25000" dirty="0">
                <a:solidFill>
                  <a:schemeClr val="tx1"/>
                </a:solidFill>
                <a:cs typeface="Times New Roman" panose="02020603050405020304" pitchFamily="18" charset="0"/>
              </a:rPr>
              <a:t>s </a:t>
            </a:r>
            <a:r>
              <a:rPr lang="en-NZ" sz="2000" dirty="0" smtClean="0">
                <a:solidFill>
                  <a:schemeClr val="tx1"/>
                </a:solidFill>
                <a:cs typeface="Times New Roman" panose="02020603050405020304" pitchFamily="18" charset="0"/>
              </a:rPr>
              <a:t>(c(</a:t>
            </a:r>
            <a:r>
              <a:rPr lang="en-NZ" sz="2000" dirty="0" err="1" smtClean="0">
                <a:solidFill>
                  <a:schemeClr val="tx1"/>
                </a:solidFill>
                <a:cs typeface="Times New Roman" panose="02020603050405020304" pitchFamily="18" charset="0"/>
              </a:rPr>
              <a:t>i</a:t>
            </a:r>
            <a:r>
              <a:rPr lang="en-NZ" sz="2000" dirty="0" smtClean="0">
                <a:solidFill>
                  <a:schemeClr val="tx1"/>
                </a:solidFill>
                <a:cs typeface="Times New Roman" panose="02020603050405020304" pitchFamily="18" charset="0"/>
              </a:rPr>
              <a:t>)), starting at </a:t>
            </a:r>
            <a:r>
              <a:rPr lang="en-NZ" sz="2000" dirty="0" err="1" smtClean="0">
                <a:solidFill>
                  <a:schemeClr val="tx1"/>
                </a:solidFill>
                <a:cs typeface="Times New Roman" panose="02020603050405020304" pitchFamily="18" charset="0"/>
              </a:rPr>
              <a:t>i</a:t>
            </a:r>
            <a:r>
              <a:rPr lang="en-NZ" sz="2000" dirty="0" smtClean="0">
                <a:solidFill>
                  <a:schemeClr val="tx1"/>
                </a:solidFill>
                <a:cs typeface="Times New Roman" panose="02020603050405020304" pitchFamily="18" charset="0"/>
              </a:rPr>
              <a:t>=1 </a:t>
            </a:r>
            <a:endParaRPr lang="en-NZ" sz="2000" dirty="0">
              <a:solidFill>
                <a:srgbClr val="0000FF"/>
              </a:solidFill>
              <a:cs typeface="Times New Roman" panose="02020603050405020304" pitchFamily="18" charset="0"/>
            </a:endParaRPr>
          </a:p>
        </p:txBody>
      </p:sp>
      <p:sp>
        <p:nvSpPr>
          <p:cNvPr id="51" name="TextBox 50"/>
          <p:cNvSpPr txBox="1"/>
          <p:nvPr/>
        </p:nvSpPr>
        <p:spPr>
          <a:xfrm>
            <a:off x="412437" y="4048779"/>
            <a:ext cx="4724400"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rPr>
              <a:t>Given </a:t>
            </a:r>
            <a:r>
              <a:rPr lang="en-NZ" sz="1800" dirty="0">
                <a:solidFill>
                  <a:srgbClr val="008000"/>
                </a:solidFill>
                <a:latin typeface="Arial" panose="020B0604020202020204" pitchFamily="34" charset="0"/>
                <a:cs typeface="Arial" panose="020B0604020202020204" pitchFamily="34" charset="0"/>
              </a:rPr>
              <a:t>c(0)</a:t>
            </a:r>
            <a:r>
              <a:rPr lang="en-NZ" sz="1800" dirty="0">
                <a:solidFill>
                  <a:schemeClr val="tx1"/>
                </a:solidFill>
                <a:latin typeface="Arial" panose="020B0604020202020204" pitchFamily="34" charset="0"/>
                <a:cs typeface="Arial" panose="020B0604020202020204" pitchFamily="34" charset="0"/>
              </a:rPr>
              <a:t>,c(1),c(2),c(3)=</a:t>
            </a:r>
            <a:r>
              <a:rPr lang="en-NZ" sz="1800" dirty="0">
                <a:solidFill>
                  <a:srgbClr val="FF0000"/>
                </a:solidFill>
                <a:latin typeface="Arial" panose="020B0604020202020204" pitchFamily="34" charset="0"/>
                <a:cs typeface="Arial" panose="020B0604020202020204" pitchFamily="34" charset="0"/>
              </a:rPr>
              <a:t>001</a:t>
            </a:r>
            <a:r>
              <a:rPr lang="en-NZ" sz="1800" dirty="0">
                <a:solidFill>
                  <a:srgbClr val="0000FF"/>
                </a:solidFill>
                <a:latin typeface="Arial" panose="020B0604020202020204" pitchFamily="34" charset="0"/>
                <a:cs typeface="Arial" panose="020B0604020202020204" pitchFamily="34" charset="0"/>
              </a:rPr>
              <a:t>,100,000,101</a:t>
            </a:r>
            <a:endParaRPr lang="en-NZ" sz="1800" dirty="0">
              <a:solidFill>
                <a:schemeClr val="tx1"/>
              </a:solidFill>
              <a:latin typeface="Arial" panose="020B0604020202020204" pitchFamily="34" charset="0"/>
              <a:cs typeface="Arial" panose="020B0604020202020204" pitchFamily="34" charset="0"/>
            </a:endParaRPr>
          </a:p>
        </p:txBody>
      </p:sp>
      <p:sp>
        <p:nvSpPr>
          <p:cNvPr id="2" name="Rectangle 1"/>
          <p:cNvSpPr/>
          <p:nvPr/>
        </p:nvSpPr>
        <p:spPr>
          <a:xfrm>
            <a:off x="206244" y="4452287"/>
            <a:ext cx="2684594"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rPr>
              <a:t>Ks (</a:t>
            </a:r>
            <a:r>
              <a:rPr lang="en-NZ" sz="1800" dirty="0" smtClean="0">
                <a:solidFill>
                  <a:schemeClr val="tx1"/>
                </a:solidFill>
              </a:rPr>
              <a:t>c(1))= </a:t>
            </a:r>
            <a:r>
              <a:rPr lang="en-NZ" sz="1800" dirty="0">
                <a:solidFill>
                  <a:schemeClr val="tx1"/>
                </a:solidFill>
              </a:rPr>
              <a:t>Ks </a:t>
            </a:r>
            <a:r>
              <a:rPr lang="en-NZ" sz="1800" dirty="0" smtClean="0">
                <a:solidFill>
                  <a:schemeClr val="tx1"/>
                </a:solidFill>
              </a:rPr>
              <a:t>(</a:t>
            </a:r>
            <a:r>
              <a:rPr lang="en-NZ" sz="1800" dirty="0" smtClean="0">
                <a:solidFill>
                  <a:srgbClr val="0000FF"/>
                </a:solidFill>
                <a:latin typeface="Arial" panose="020B0604020202020204" pitchFamily="34" charset="0"/>
                <a:cs typeface="Arial" panose="020B0604020202020204" pitchFamily="34" charset="0"/>
              </a:rPr>
              <a:t>100</a:t>
            </a:r>
            <a:r>
              <a:rPr lang="en-NZ" sz="1800" dirty="0" smtClean="0">
                <a:solidFill>
                  <a:schemeClr val="tx1"/>
                </a:solidFill>
              </a:rPr>
              <a:t>)=</a:t>
            </a:r>
            <a:r>
              <a:rPr lang="en-NZ" sz="1800" dirty="0" smtClean="0">
                <a:solidFill>
                  <a:srgbClr val="0000FF"/>
                </a:solidFill>
                <a:latin typeface="Arial" panose="020B0604020202020204" pitchFamily="34" charset="0"/>
                <a:cs typeface="Arial" panose="020B0604020202020204" pitchFamily="34" charset="0"/>
              </a:rPr>
              <a:t>011</a:t>
            </a:r>
            <a:endParaRPr lang="en-NZ" sz="1800" dirty="0">
              <a:solidFill>
                <a:srgbClr val="0000FF"/>
              </a:solidFill>
              <a:latin typeface="Arial" panose="020B0604020202020204" pitchFamily="34" charset="0"/>
              <a:cs typeface="Arial" panose="020B0604020202020204" pitchFamily="34" charset="0"/>
            </a:endParaRPr>
          </a:p>
        </p:txBody>
      </p:sp>
      <p:sp>
        <p:nvSpPr>
          <p:cNvPr id="54" name="Rectangle 53"/>
          <p:cNvSpPr/>
          <p:nvPr/>
        </p:nvSpPr>
        <p:spPr>
          <a:xfrm>
            <a:off x="2969745" y="4452287"/>
            <a:ext cx="1602255"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rPr>
              <a:t>Ks (</a:t>
            </a:r>
            <a:r>
              <a:rPr lang="en-NZ" sz="1800" dirty="0" smtClean="0">
                <a:solidFill>
                  <a:schemeClr val="tx1"/>
                </a:solidFill>
              </a:rPr>
              <a:t>c(2))=</a:t>
            </a:r>
            <a:r>
              <a:rPr lang="en-NZ" sz="1800" dirty="0" smtClean="0">
                <a:solidFill>
                  <a:srgbClr val="0000FF"/>
                </a:solidFill>
                <a:latin typeface="Arial" panose="020B0604020202020204" pitchFamily="34" charset="0"/>
                <a:cs typeface="Arial" panose="020B0604020202020204" pitchFamily="34" charset="0"/>
              </a:rPr>
              <a:t>110</a:t>
            </a:r>
            <a:endParaRPr lang="en-NZ" sz="1800" dirty="0">
              <a:solidFill>
                <a:srgbClr val="0000FF"/>
              </a:solidFill>
              <a:latin typeface="Arial" panose="020B0604020202020204" pitchFamily="34" charset="0"/>
              <a:cs typeface="Arial" panose="020B0604020202020204" pitchFamily="34" charset="0"/>
            </a:endParaRPr>
          </a:p>
        </p:txBody>
      </p:sp>
      <p:sp>
        <p:nvSpPr>
          <p:cNvPr id="55" name="Rectangle 54"/>
          <p:cNvSpPr/>
          <p:nvPr/>
        </p:nvSpPr>
        <p:spPr>
          <a:xfrm>
            <a:off x="4648200" y="4445553"/>
            <a:ext cx="1611762" cy="369332"/>
          </a:xfrm>
          <a:prstGeom prst="rect">
            <a:avLst/>
          </a:prstGeom>
          <a:solidFill>
            <a:srgbClr val="FFFFC5"/>
          </a:solidFill>
          <a:ln>
            <a:solidFill>
              <a:srgbClr val="00B0F0"/>
            </a:solidFill>
          </a:ln>
        </p:spPr>
        <p:txBody>
          <a:bodyPr wrap="square" rtlCol="0">
            <a:spAutoFit/>
          </a:bodyPr>
          <a:lstStyle/>
          <a:p>
            <a:r>
              <a:rPr lang="en-NZ" sz="1800" dirty="0">
                <a:solidFill>
                  <a:schemeClr val="tx1"/>
                </a:solidFill>
              </a:rPr>
              <a:t>Ks (</a:t>
            </a:r>
            <a:r>
              <a:rPr lang="en-NZ" sz="1800" dirty="0" smtClean="0">
                <a:solidFill>
                  <a:schemeClr val="tx1"/>
                </a:solidFill>
              </a:rPr>
              <a:t>c(3))=</a:t>
            </a:r>
            <a:r>
              <a:rPr lang="en-NZ" sz="1800" dirty="0" smtClean="0">
                <a:solidFill>
                  <a:srgbClr val="0000FF"/>
                </a:solidFill>
                <a:latin typeface="Arial" panose="020B0604020202020204" pitchFamily="34" charset="0"/>
                <a:cs typeface="Arial" panose="020B0604020202020204" pitchFamily="34" charset="0"/>
              </a:rPr>
              <a:t>010</a:t>
            </a:r>
            <a:endParaRPr lang="en-NZ" sz="1800" dirty="0">
              <a:solidFill>
                <a:srgbClr val="0000FF"/>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3" name="TextBox 42"/>
              <p:cNvSpPr txBox="1"/>
              <p:nvPr/>
            </p:nvSpPr>
            <p:spPr>
              <a:xfrm>
                <a:off x="-1" y="4953000"/>
                <a:ext cx="6776636" cy="400110"/>
              </a:xfrm>
              <a:prstGeom prst="rect">
                <a:avLst/>
              </a:prstGeom>
              <a:solidFill>
                <a:schemeClr val="bg1">
                  <a:lumMod val="85000"/>
                </a:schemeClr>
              </a:solidFill>
              <a:ln>
                <a:solidFill>
                  <a:srgbClr val="00B0F0"/>
                </a:solidFill>
              </a:ln>
            </p:spPr>
            <p:txBody>
              <a:bodyPr wrap="square" rtlCol="0">
                <a:spAutoFit/>
              </a:bodyPr>
              <a:lstStyle/>
              <a:p>
                <a:r>
                  <a:rPr lang="en-NZ" sz="2000" b="1" dirty="0" smtClean="0">
                    <a:solidFill>
                      <a:srgbClr val="FF0000"/>
                    </a:solidFill>
                  </a:rPr>
                  <a:t>Step 2. </a:t>
                </a:r>
                <a:r>
                  <a:rPr lang="en-NZ" sz="2000" dirty="0" smtClean="0">
                    <a:solidFill>
                      <a:schemeClr val="tx1"/>
                    </a:solidFill>
                    <a:cs typeface="Times New Roman" panose="02020603050405020304" pitchFamily="18" charset="0"/>
                  </a:rPr>
                  <a:t>For each </a:t>
                </a:r>
                <a:r>
                  <a:rPr lang="en-NZ" sz="2000" dirty="0" err="1" smtClean="0">
                    <a:solidFill>
                      <a:schemeClr val="tx1"/>
                    </a:solidFill>
                    <a:cs typeface="Times New Roman" panose="02020603050405020304" pitchFamily="18" charset="0"/>
                  </a:rPr>
                  <a:t>ciphertext</a:t>
                </a:r>
                <a:r>
                  <a:rPr lang="en-NZ" sz="2000" dirty="0" smtClean="0">
                    <a:solidFill>
                      <a:schemeClr val="tx1"/>
                    </a:solidFill>
                    <a:cs typeface="Times New Roman" panose="02020603050405020304" pitchFamily="18" charset="0"/>
                  </a:rPr>
                  <a:t> block, calculate m(</a:t>
                </a:r>
                <a:r>
                  <a:rPr lang="en-NZ" sz="2000" dirty="0" err="1" smtClean="0">
                    <a:solidFill>
                      <a:schemeClr val="tx1"/>
                    </a:solidFill>
                    <a:cs typeface="Times New Roman" panose="02020603050405020304" pitchFamily="18" charset="0"/>
                  </a:rPr>
                  <a:t>i</a:t>
                </a:r>
                <a:r>
                  <a:rPr lang="en-NZ" sz="2000" dirty="0" smtClean="0">
                    <a:solidFill>
                      <a:schemeClr val="tx1"/>
                    </a:solidFill>
                    <a:cs typeface="Times New Roman" panose="02020603050405020304" pitchFamily="18" charset="0"/>
                  </a:rPr>
                  <a:t>)=K</a:t>
                </a:r>
                <a:r>
                  <a:rPr lang="en-NZ" sz="2000" baseline="-25000" dirty="0" smtClean="0">
                    <a:solidFill>
                      <a:schemeClr val="tx1"/>
                    </a:solidFill>
                    <a:cs typeface="Times New Roman" panose="02020603050405020304" pitchFamily="18" charset="0"/>
                  </a:rPr>
                  <a:t>s</a:t>
                </a:r>
                <a:r>
                  <a:rPr lang="en-NZ" sz="2000" dirty="0" smtClean="0">
                    <a:solidFill>
                      <a:schemeClr val="tx1"/>
                    </a:solidFill>
                    <a:cs typeface="Times New Roman" panose="02020603050405020304" pitchFamily="18" charset="0"/>
                  </a:rPr>
                  <a:t>(c(</a:t>
                </a:r>
                <a:r>
                  <a:rPr lang="en-NZ" sz="2000" dirty="0" err="1" smtClean="0">
                    <a:solidFill>
                      <a:schemeClr val="tx1"/>
                    </a:solidFill>
                    <a:cs typeface="Times New Roman" panose="02020603050405020304" pitchFamily="18" charset="0"/>
                  </a:rPr>
                  <a:t>i</a:t>
                </a:r>
                <a:r>
                  <a:rPr lang="en-NZ" sz="2000" dirty="0" smtClean="0">
                    <a:solidFill>
                      <a:schemeClr val="tx1"/>
                    </a:solidFill>
                    <a:cs typeface="Times New Roman" panose="02020603050405020304" pitchFamily="18" charset="0"/>
                  </a:rPr>
                  <a:t>)) </a:t>
                </a:r>
                <a14:m>
                  <m:oMath xmlns:m="http://schemas.openxmlformats.org/officeDocument/2006/math">
                    <m:r>
                      <a:rPr lang="en-NZ" sz="2000" i="1">
                        <a:solidFill>
                          <a:schemeClr val="tx1"/>
                        </a:solidFill>
                        <a:latin typeface="Cambria Math"/>
                        <a:ea typeface="Cambria Math"/>
                        <a:cs typeface="Arial" panose="020B0604020202020204" pitchFamily="34" charset="0"/>
                      </a:rPr>
                      <m:t>⊕</m:t>
                    </m:r>
                  </m:oMath>
                </a14:m>
                <a:r>
                  <a:rPr lang="en-NZ" sz="2000" dirty="0" smtClean="0">
                    <a:solidFill>
                      <a:schemeClr val="tx1"/>
                    </a:solidFill>
                    <a:cs typeface="Times New Roman" panose="02020603050405020304" pitchFamily="18" charset="0"/>
                  </a:rPr>
                  <a:t> r(</a:t>
                </a:r>
                <a:r>
                  <a:rPr lang="en-NZ" sz="2000" dirty="0" err="1" smtClean="0">
                    <a:solidFill>
                      <a:schemeClr val="tx1"/>
                    </a:solidFill>
                    <a:cs typeface="Times New Roman" panose="02020603050405020304" pitchFamily="18" charset="0"/>
                  </a:rPr>
                  <a:t>i</a:t>
                </a:r>
                <a:r>
                  <a:rPr lang="en-NZ" sz="2000" dirty="0" smtClean="0">
                    <a:solidFill>
                      <a:schemeClr val="tx1"/>
                    </a:solidFill>
                    <a:cs typeface="Times New Roman" panose="02020603050405020304" pitchFamily="18" charset="0"/>
                  </a:rPr>
                  <a:t>)</a:t>
                </a:r>
                <a:endParaRPr lang="en-NZ" sz="2000" dirty="0">
                  <a:solidFill>
                    <a:srgbClr val="0000FF"/>
                  </a:solidFill>
                  <a:cs typeface="Times New Roman" panose="02020603050405020304" pitchFamily="18"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 y="4953000"/>
                <a:ext cx="6776636" cy="400110"/>
              </a:xfrm>
              <a:prstGeom prst="rect">
                <a:avLst/>
              </a:prstGeom>
              <a:blipFill rotWithShape="1">
                <a:blip r:embed="rId4"/>
                <a:stretch>
                  <a:fillRect l="-808" t="-5970" b="-23881"/>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243030" y="5410200"/>
                <a:ext cx="4200124" cy="369332"/>
              </a:xfrm>
              <a:prstGeom prst="rect">
                <a:avLst/>
              </a:prstGeom>
              <a:solidFill>
                <a:srgbClr val="FFFFC5"/>
              </a:solidFill>
              <a:ln>
                <a:solidFill>
                  <a:srgbClr val="00B0F0"/>
                </a:solidFill>
              </a:ln>
            </p:spPr>
            <p:txBody>
              <a:bodyPr wrap="square" rtlCol="0">
                <a:spAutoFit/>
              </a:bodyPr>
              <a:lstStyle/>
              <a:p>
                <a:r>
                  <a:rPr lang="en-NZ" sz="1800" dirty="0" smtClean="0">
                    <a:solidFill>
                      <a:schemeClr val="tx1"/>
                    </a:solidFill>
                  </a:rPr>
                  <a:t>m(1)=Ks(c(1))</a:t>
                </a:r>
                <a:r>
                  <a:rPr lang="en-NZ" sz="1800" dirty="0">
                    <a:solidFill>
                      <a:schemeClr val="tx1"/>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cs typeface="Times New Roman" panose="02020603050405020304" pitchFamily="18" charset="0"/>
                  </a:rPr>
                  <a:t> </a:t>
                </a:r>
                <a:r>
                  <a:rPr lang="en-NZ" sz="1800" dirty="0" smtClean="0">
                    <a:solidFill>
                      <a:schemeClr val="tx1"/>
                    </a:solidFill>
                    <a:cs typeface="Times New Roman" panose="02020603050405020304" pitchFamily="18" charset="0"/>
                  </a:rPr>
                  <a:t>r(1) </a:t>
                </a:r>
                <a:r>
                  <a:rPr lang="en-NZ" sz="1800" dirty="0" smtClean="0">
                    <a:solidFill>
                      <a:schemeClr val="tx1"/>
                    </a:solidFill>
                  </a:rPr>
                  <a:t>= </a:t>
                </a:r>
                <a:r>
                  <a:rPr lang="en-NZ" sz="1800" dirty="0" smtClean="0">
                    <a:solidFill>
                      <a:srgbClr val="0000FF"/>
                    </a:solidFill>
                    <a:latin typeface="Arial" panose="020B0604020202020204" pitchFamily="34" charset="0"/>
                    <a:cs typeface="Arial" panose="020B0604020202020204" pitchFamily="34" charset="0"/>
                  </a:rPr>
                  <a:t>011</a:t>
                </a:r>
                <a:r>
                  <a:rPr lang="en-NZ" sz="1800" dirty="0">
                    <a:solidFill>
                      <a:srgbClr val="0000FF"/>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smtClean="0">
                    <a:solidFill>
                      <a:srgbClr val="FF0000"/>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001</a:t>
                </a:r>
                <a:r>
                  <a:rPr lang="en-NZ" sz="1800" dirty="0" smtClean="0">
                    <a:solidFill>
                      <a:srgbClr val="FF0000"/>
                    </a:solidFill>
                    <a:latin typeface="Arial" panose="020B0604020202020204" pitchFamily="34" charset="0"/>
                    <a:cs typeface="Arial" panose="020B0604020202020204" pitchFamily="34" charset="0"/>
                  </a:rPr>
                  <a:t>=010</a:t>
                </a:r>
                <a:endParaRPr lang="en-NZ" sz="1800" dirty="0">
                  <a:solidFill>
                    <a:srgbClr val="FF0000"/>
                  </a:solidFill>
                  <a:latin typeface="Arial" panose="020B0604020202020204" pitchFamily="34" charset="0"/>
                  <a:cs typeface="Arial" panose="020B0604020202020204" pitchFamily="34"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243030" y="5410200"/>
                <a:ext cx="4200124" cy="369332"/>
              </a:xfrm>
              <a:prstGeom prst="rect">
                <a:avLst/>
              </a:prstGeom>
              <a:blipFill rotWithShape="1">
                <a:blip r:embed="rId5"/>
                <a:stretch>
                  <a:fillRect l="-1158" t="-6452" b="-22581"/>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647584" y="5867400"/>
                <a:ext cx="4153016" cy="369332"/>
              </a:xfrm>
              <a:prstGeom prst="rect">
                <a:avLst/>
              </a:prstGeom>
              <a:solidFill>
                <a:srgbClr val="FFFFC5"/>
              </a:solidFill>
              <a:ln>
                <a:solidFill>
                  <a:srgbClr val="00B0F0"/>
                </a:solidFill>
              </a:ln>
            </p:spPr>
            <p:txBody>
              <a:bodyPr wrap="square" rtlCol="0">
                <a:spAutoFit/>
              </a:bodyPr>
              <a:lstStyle/>
              <a:p>
                <a:r>
                  <a:rPr lang="en-NZ" sz="1800" dirty="0" smtClean="0">
                    <a:solidFill>
                      <a:schemeClr val="tx1"/>
                    </a:solidFill>
                  </a:rPr>
                  <a:t>m(2)=Ks(c(2))</a:t>
                </a:r>
                <a:r>
                  <a:rPr lang="en-NZ" sz="1800" dirty="0" smtClean="0">
                    <a:solidFill>
                      <a:schemeClr val="tx1"/>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cs typeface="Times New Roman" panose="02020603050405020304" pitchFamily="18" charset="0"/>
                  </a:rPr>
                  <a:t> </a:t>
                </a:r>
                <a:r>
                  <a:rPr lang="en-NZ" sz="1800" dirty="0" smtClean="0">
                    <a:solidFill>
                      <a:schemeClr val="tx1"/>
                    </a:solidFill>
                    <a:cs typeface="Times New Roman" panose="02020603050405020304" pitchFamily="18" charset="0"/>
                  </a:rPr>
                  <a:t>r(2) </a:t>
                </a:r>
                <a:r>
                  <a:rPr lang="en-NZ" sz="1800" dirty="0" smtClean="0">
                    <a:solidFill>
                      <a:schemeClr val="tx1"/>
                    </a:solidFill>
                  </a:rPr>
                  <a:t>= </a:t>
                </a:r>
                <a:r>
                  <a:rPr lang="en-NZ" sz="1800" dirty="0" smtClean="0">
                    <a:solidFill>
                      <a:srgbClr val="0000FF"/>
                    </a:solidFill>
                    <a:latin typeface="Arial" panose="020B0604020202020204" pitchFamily="34" charset="0"/>
                    <a:cs typeface="Arial" panose="020B0604020202020204" pitchFamily="34" charset="0"/>
                  </a:rPr>
                  <a:t>110</a:t>
                </a:r>
                <a:r>
                  <a:rPr lang="en-NZ" sz="1800" dirty="0" smtClean="0">
                    <a:solidFill>
                      <a:srgbClr val="0000FF"/>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smtClean="0">
                    <a:solidFill>
                      <a:srgbClr val="FF0000"/>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100</a:t>
                </a:r>
                <a:r>
                  <a:rPr lang="en-NZ" sz="1800" dirty="0" smtClean="0">
                    <a:solidFill>
                      <a:srgbClr val="FF0000"/>
                    </a:solidFill>
                    <a:latin typeface="Arial" panose="020B0604020202020204" pitchFamily="34" charset="0"/>
                    <a:cs typeface="Arial" panose="020B0604020202020204" pitchFamily="34" charset="0"/>
                  </a:rPr>
                  <a:t>=010</a:t>
                </a:r>
                <a:endParaRPr lang="en-NZ" sz="1800" dirty="0">
                  <a:solidFill>
                    <a:srgbClr val="FF0000"/>
                  </a:solidFill>
                  <a:latin typeface="Arial" panose="020B0604020202020204" pitchFamily="34" charset="0"/>
                  <a:cs typeface="Arial" panose="020B0604020202020204" pitchFamily="34" charset="0"/>
                </a:endParaRPr>
              </a:p>
            </p:txBody>
          </p:sp>
        </mc:Choice>
        <mc:Fallback xmlns="">
          <p:sp>
            <p:nvSpPr>
              <p:cNvPr id="46" name="Rectangle 45"/>
              <p:cNvSpPr>
                <a:spLocks noRot="1" noChangeAspect="1" noMove="1" noResize="1" noEditPoints="1" noAdjustHandles="1" noChangeArrowheads="1" noChangeShapeType="1" noTextEdit="1"/>
              </p:cNvSpPr>
              <p:nvPr/>
            </p:nvSpPr>
            <p:spPr>
              <a:xfrm>
                <a:off x="647584" y="5867400"/>
                <a:ext cx="4153016" cy="369332"/>
              </a:xfrm>
              <a:prstGeom prst="rect">
                <a:avLst/>
              </a:prstGeom>
              <a:blipFill rotWithShape="1">
                <a:blip r:embed="rId6"/>
                <a:stretch>
                  <a:fillRect l="-1023" t="-6452" b="-22581"/>
                </a:stretch>
              </a:blipFill>
              <a:ln>
                <a:solidFill>
                  <a:srgbClr val="00B0F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1447800" y="6324600"/>
                <a:ext cx="4153016" cy="369332"/>
              </a:xfrm>
              <a:prstGeom prst="rect">
                <a:avLst/>
              </a:prstGeom>
              <a:solidFill>
                <a:srgbClr val="FFFFC5"/>
              </a:solidFill>
              <a:ln>
                <a:solidFill>
                  <a:srgbClr val="00B0F0"/>
                </a:solidFill>
              </a:ln>
            </p:spPr>
            <p:txBody>
              <a:bodyPr wrap="square" rtlCol="0">
                <a:spAutoFit/>
              </a:bodyPr>
              <a:lstStyle/>
              <a:p>
                <a:r>
                  <a:rPr lang="en-NZ" sz="1800" dirty="0" smtClean="0">
                    <a:solidFill>
                      <a:schemeClr val="tx1"/>
                    </a:solidFill>
                  </a:rPr>
                  <a:t>m(3)=Ks(c(3))</a:t>
                </a:r>
                <a:r>
                  <a:rPr lang="en-NZ" sz="1800" dirty="0" smtClean="0">
                    <a:solidFill>
                      <a:schemeClr val="tx1"/>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a:solidFill>
                      <a:schemeClr val="tx1"/>
                    </a:solidFill>
                    <a:cs typeface="Times New Roman" panose="02020603050405020304" pitchFamily="18" charset="0"/>
                  </a:rPr>
                  <a:t> </a:t>
                </a:r>
                <a:r>
                  <a:rPr lang="en-NZ" sz="1800" dirty="0" smtClean="0">
                    <a:solidFill>
                      <a:schemeClr val="tx1"/>
                    </a:solidFill>
                    <a:cs typeface="Times New Roman" panose="02020603050405020304" pitchFamily="18" charset="0"/>
                  </a:rPr>
                  <a:t>r(3) </a:t>
                </a:r>
                <a:r>
                  <a:rPr lang="en-NZ" sz="1800" dirty="0" smtClean="0">
                    <a:solidFill>
                      <a:schemeClr val="tx1"/>
                    </a:solidFill>
                  </a:rPr>
                  <a:t>= </a:t>
                </a:r>
                <a:r>
                  <a:rPr lang="en-NZ" sz="1800" dirty="0" smtClean="0">
                    <a:solidFill>
                      <a:srgbClr val="0000FF"/>
                    </a:solidFill>
                    <a:latin typeface="Arial" panose="020B0604020202020204" pitchFamily="34" charset="0"/>
                    <a:cs typeface="Arial" panose="020B0604020202020204" pitchFamily="34" charset="0"/>
                  </a:rPr>
                  <a:t>010</a:t>
                </a:r>
                <a:r>
                  <a:rPr lang="en-NZ" sz="1800" dirty="0" smtClean="0">
                    <a:solidFill>
                      <a:srgbClr val="0000FF"/>
                    </a:solidFill>
                    <a:ea typeface="Cambria Math"/>
                    <a:cs typeface="Arial" panose="020B0604020202020204" pitchFamily="34" charset="0"/>
                  </a:rPr>
                  <a:t> </a:t>
                </a:r>
                <a14:m>
                  <m:oMath xmlns:m="http://schemas.openxmlformats.org/officeDocument/2006/math">
                    <m:r>
                      <a:rPr lang="en-NZ" sz="1800" i="1">
                        <a:solidFill>
                          <a:schemeClr val="tx1"/>
                        </a:solidFill>
                        <a:latin typeface="Cambria Math"/>
                        <a:ea typeface="Cambria Math"/>
                        <a:cs typeface="Arial" panose="020B0604020202020204" pitchFamily="34" charset="0"/>
                      </a:rPr>
                      <m:t>⊕</m:t>
                    </m:r>
                  </m:oMath>
                </a14:m>
                <a:r>
                  <a:rPr lang="en-NZ" sz="1800" dirty="0" smtClean="0">
                    <a:solidFill>
                      <a:srgbClr val="FF0000"/>
                    </a:solidFill>
                    <a:latin typeface="Arial" panose="020B0604020202020204" pitchFamily="34" charset="0"/>
                    <a:cs typeface="Arial" panose="020B0604020202020204" pitchFamily="34" charset="0"/>
                  </a:rPr>
                  <a:t> </a:t>
                </a:r>
                <a:r>
                  <a:rPr lang="en-NZ" sz="1800" dirty="0" smtClean="0">
                    <a:solidFill>
                      <a:srgbClr val="0000FF"/>
                    </a:solidFill>
                    <a:latin typeface="Arial" panose="020B0604020202020204" pitchFamily="34" charset="0"/>
                    <a:cs typeface="Arial" panose="020B0604020202020204" pitchFamily="34" charset="0"/>
                  </a:rPr>
                  <a:t>000</a:t>
                </a:r>
                <a:r>
                  <a:rPr lang="en-NZ" sz="1800" dirty="0" smtClean="0">
                    <a:solidFill>
                      <a:srgbClr val="FF0000"/>
                    </a:solidFill>
                    <a:latin typeface="Arial" panose="020B0604020202020204" pitchFamily="34" charset="0"/>
                    <a:cs typeface="Arial" panose="020B0604020202020204" pitchFamily="34" charset="0"/>
                  </a:rPr>
                  <a:t>=010</a:t>
                </a:r>
                <a:endParaRPr lang="en-NZ" sz="1800" dirty="0">
                  <a:solidFill>
                    <a:srgbClr val="FF0000"/>
                  </a:solidFill>
                  <a:latin typeface="Arial" panose="020B0604020202020204" pitchFamily="34" charset="0"/>
                  <a:cs typeface="Arial" panose="020B0604020202020204" pitchFamily="34"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1447800" y="6324600"/>
                <a:ext cx="4153016" cy="369332"/>
              </a:xfrm>
              <a:prstGeom prst="rect">
                <a:avLst/>
              </a:prstGeom>
              <a:blipFill rotWithShape="1">
                <a:blip r:embed="rId7"/>
                <a:stretch>
                  <a:fillRect l="-1171" t="-6452" b="-22581"/>
                </a:stretch>
              </a:blipFill>
              <a:ln>
                <a:solidFill>
                  <a:srgbClr val="00B0F0"/>
                </a:solidFill>
              </a:ln>
            </p:spPr>
            <p:txBody>
              <a:bodyPr/>
              <a:lstStyle/>
              <a:p>
                <a:r>
                  <a:rPr lang="en-NZ">
                    <a:noFill/>
                  </a:rPr>
                  <a:t> </a:t>
                </a:r>
              </a:p>
            </p:txBody>
          </p:sp>
        </mc:Fallback>
      </mc:AlternateContent>
      <p:sp>
        <p:nvSpPr>
          <p:cNvPr id="3" name="Freeform 2"/>
          <p:cNvSpPr/>
          <p:nvPr/>
        </p:nvSpPr>
        <p:spPr bwMode="auto">
          <a:xfrm>
            <a:off x="4430109" y="4630219"/>
            <a:ext cx="3337939" cy="1081347"/>
          </a:xfrm>
          <a:custGeom>
            <a:avLst/>
            <a:gdLst>
              <a:gd name="connsiteX0" fmla="*/ 0 w 3255580"/>
              <a:gd name="connsiteY0" fmla="*/ 914400 h 997676"/>
              <a:gd name="connsiteX1" fmla="*/ 1623849 w 3255580"/>
              <a:gd name="connsiteY1" fmla="*/ 993227 h 997676"/>
              <a:gd name="connsiteX2" fmla="*/ 2585545 w 3255580"/>
              <a:gd name="connsiteY2" fmla="*/ 796158 h 997676"/>
              <a:gd name="connsiteX3" fmla="*/ 3255580 w 3255580"/>
              <a:gd name="connsiteY3" fmla="*/ 0 h 997676"/>
            </a:gdLst>
            <a:ahLst/>
            <a:cxnLst>
              <a:cxn ang="0">
                <a:pos x="connsiteX0" y="connsiteY0"/>
              </a:cxn>
              <a:cxn ang="0">
                <a:pos x="connsiteX1" y="connsiteY1"/>
              </a:cxn>
              <a:cxn ang="0">
                <a:pos x="connsiteX2" y="connsiteY2"/>
              </a:cxn>
              <a:cxn ang="0">
                <a:pos x="connsiteX3" y="connsiteY3"/>
              </a:cxn>
            </a:cxnLst>
            <a:rect l="l" t="t" r="r" b="b"/>
            <a:pathLst>
              <a:path w="3255580" h="997676">
                <a:moveTo>
                  <a:pt x="0" y="914400"/>
                </a:moveTo>
                <a:cubicBezTo>
                  <a:pt x="596462" y="963667"/>
                  <a:pt x="1192925" y="1012934"/>
                  <a:pt x="1623849" y="993227"/>
                </a:cubicBezTo>
                <a:cubicBezTo>
                  <a:pt x="2054773" y="973520"/>
                  <a:pt x="2313590" y="961696"/>
                  <a:pt x="2585545" y="796158"/>
                </a:cubicBezTo>
                <a:cubicBezTo>
                  <a:pt x="2857500" y="630620"/>
                  <a:pt x="3056540" y="315310"/>
                  <a:pt x="3255580" y="0"/>
                </a:cubicBezTo>
              </a:path>
            </a:pathLst>
          </a:custGeom>
          <a:noFill/>
          <a:ln w="22225">
            <a:solidFill>
              <a:srgbClr val="00B0F0"/>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8" name="Freeform 47"/>
          <p:cNvSpPr/>
          <p:nvPr/>
        </p:nvSpPr>
        <p:spPr bwMode="auto">
          <a:xfrm>
            <a:off x="4708548" y="4636953"/>
            <a:ext cx="3627646" cy="1513778"/>
          </a:xfrm>
          <a:custGeom>
            <a:avLst/>
            <a:gdLst>
              <a:gd name="connsiteX0" fmla="*/ 0 w 3255580"/>
              <a:gd name="connsiteY0" fmla="*/ 914400 h 997676"/>
              <a:gd name="connsiteX1" fmla="*/ 1623849 w 3255580"/>
              <a:gd name="connsiteY1" fmla="*/ 993227 h 997676"/>
              <a:gd name="connsiteX2" fmla="*/ 2585545 w 3255580"/>
              <a:gd name="connsiteY2" fmla="*/ 796158 h 997676"/>
              <a:gd name="connsiteX3" fmla="*/ 3255580 w 3255580"/>
              <a:gd name="connsiteY3" fmla="*/ 0 h 997676"/>
            </a:gdLst>
            <a:ahLst/>
            <a:cxnLst>
              <a:cxn ang="0">
                <a:pos x="connsiteX0" y="connsiteY0"/>
              </a:cxn>
              <a:cxn ang="0">
                <a:pos x="connsiteX1" y="connsiteY1"/>
              </a:cxn>
              <a:cxn ang="0">
                <a:pos x="connsiteX2" y="connsiteY2"/>
              </a:cxn>
              <a:cxn ang="0">
                <a:pos x="connsiteX3" y="connsiteY3"/>
              </a:cxn>
            </a:cxnLst>
            <a:rect l="l" t="t" r="r" b="b"/>
            <a:pathLst>
              <a:path w="3255580" h="997676">
                <a:moveTo>
                  <a:pt x="0" y="914400"/>
                </a:moveTo>
                <a:cubicBezTo>
                  <a:pt x="596462" y="963667"/>
                  <a:pt x="1192925" y="1012934"/>
                  <a:pt x="1623849" y="993227"/>
                </a:cubicBezTo>
                <a:cubicBezTo>
                  <a:pt x="2054773" y="973520"/>
                  <a:pt x="2313590" y="961696"/>
                  <a:pt x="2585545" y="796158"/>
                </a:cubicBezTo>
                <a:cubicBezTo>
                  <a:pt x="2857500" y="630620"/>
                  <a:pt x="3056540" y="315310"/>
                  <a:pt x="3255580" y="0"/>
                </a:cubicBezTo>
              </a:path>
            </a:pathLst>
          </a:custGeom>
          <a:noFill/>
          <a:ln w="22225">
            <a:solidFill>
              <a:srgbClr val="00B0F0"/>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9" name="Freeform 48"/>
          <p:cNvSpPr/>
          <p:nvPr/>
        </p:nvSpPr>
        <p:spPr bwMode="auto">
          <a:xfrm>
            <a:off x="5504361" y="4713890"/>
            <a:ext cx="3357680" cy="1890407"/>
          </a:xfrm>
          <a:custGeom>
            <a:avLst/>
            <a:gdLst>
              <a:gd name="connsiteX0" fmla="*/ 0 w 3255580"/>
              <a:gd name="connsiteY0" fmla="*/ 914400 h 997676"/>
              <a:gd name="connsiteX1" fmla="*/ 1623849 w 3255580"/>
              <a:gd name="connsiteY1" fmla="*/ 993227 h 997676"/>
              <a:gd name="connsiteX2" fmla="*/ 2585545 w 3255580"/>
              <a:gd name="connsiteY2" fmla="*/ 796158 h 997676"/>
              <a:gd name="connsiteX3" fmla="*/ 3255580 w 3255580"/>
              <a:gd name="connsiteY3" fmla="*/ 0 h 997676"/>
            </a:gdLst>
            <a:ahLst/>
            <a:cxnLst>
              <a:cxn ang="0">
                <a:pos x="connsiteX0" y="connsiteY0"/>
              </a:cxn>
              <a:cxn ang="0">
                <a:pos x="connsiteX1" y="connsiteY1"/>
              </a:cxn>
              <a:cxn ang="0">
                <a:pos x="connsiteX2" y="connsiteY2"/>
              </a:cxn>
              <a:cxn ang="0">
                <a:pos x="connsiteX3" y="connsiteY3"/>
              </a:cxn>
            </a:cxnLst>
            <a:rect l="l" t="t" r="r" b="b"/>
            <a:pathLst>
              <a:path w="3255580" h="997676">
                <a:moveTo>
                  <a:pt x="0" y="914400"/>
                </a:moveTo>
                <a:cubicBezTo>
                  <a:pt x="596462" y="963667"/>
                  <a:pt x="1192925" y="1012934"/>
                  <a:pt x="1623849" y="993227"/>
                </a:cubicBezTo>
                <a:cubicBezTo>
                  <a:pt x="2054773" y="973520"/>
                  <a:pt x="2313590" y="961696"/>
                  <a:pt x="2585545" y="796158"/>
                </a:cubicBezTo>
                <a:cubicBezTo>
                  <a:pt x="2857500" y="630620"/>
                  <a:pt x="3056540" y="315310"/>
                  <a:pt x="3255580" y="0"/>
                </a:cubicBezTo>
              </a:path>
            </a:pathLst>
          </a:custGeom>
          <a:noFill/>
          <a:ln w="22225">
            <a:solidFill>
              <a:srgbClr val="00B0F0"/>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44" name="Freeform 43"/>
          <p:cNvSpPr/>
          <p:nvPr/>
        </p:nvSpPr>
        <p:spPr bwMode="auto">
          <a:xfrm>
            <a:off x="1901952" y="4343400"/>
            <a:ext cx="1679448" cy="233350"/>
          </a:xfrm>
          <a:custGeom>
            <a:avLst/>
            <a:gdLst>
              <a:gd name="connsiteX0" fmla="*/ 1558138 w 1558138"/>
              <a:gd name="connsiteY0" fmla="*/ 6579 h 233350"/>
              <a:gd name="connsiteX1" fmla="*/ 1382573 w 1558138"/>
              <a:gd name="connsiteY1" fmla="*/ 196774 h 233350"/>
              <a:gd name="connsiteX2" fmla="*/ 1148486 w 1558138"/>
              <a:gd name="connsiteY2" fmla="*/ 174828 h 233350"/>
              <a:gd name="connsiteX3" fmla="*/ 768096 w 1558138"/>
              <a:gd name="connsiteY3" fmla="*/ 87046 h 233350"/>
              <a:gd name="connsiteX4" fmla="*/ 438912 w 1558138"/>
              <a:gd name="connsiteY4" fmla="*/ 13894 h 233350"/>
              <a:gd name="connsiteX5" fmla="*/ 190195 w 1558138"/>
              <a:gd name="connsiteY5" fmla="*/ 6579 h 233350"/>
              <a:gd name="connsiteX6" fmla="*/ 51206 w 1558138"/>
              <a:gd name="connsiteY6" fmla="*/ 87046 h 233350"/>
              <a:gd name="connsiteX7" fmla="*/ 0 w 1558138"/>
              <a:gd name="connsiteY7" fmla="*/ 233350 h 2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138" h="233350">
                <a:moveTo>
                  <a:pt x="1558138" y="6579"/>
                </a:moveTo>
                <a:cubicBezTo>
                  <a:pt x="1504493" y="87656"/>
                  <a:pt x="1450848" y="168733"/>
                  <a:pt x="1382573" y="196774"/>
                </a:cubicBezTo>
                <a:cubicBezTo>
                  <a:pt x="1314298" y="224815"/>
                  <a:pt x="1250899" y="193116"/>
                  <a:pt x="1148486" y="174828"/>
                </a:cubicBezTo>
                <a:cubicBezTo>
                  <a:pt x="1046073" y="156540"/>
                  <a:pt x="768096" y="87046"/>
                  <a:pt x="768096" y="87046"/>
                </a:cubicBezTo>
                <a:cubicBezTo>
                  <a:pt x="649834" y="60224"/>
                  <a:pt x="535229" y="27305"/>
                  <a:pt x="438912" y="13894"/>
                </a:cubicBezTo>
                <a:cubicBezTo>
                  <a:pt x="342595" y="483"/>
                  <a:pt x="254813" y="-5613"/>
                  <a:pt x="190195" y="6579"/>
                </a:cubicBezTo>
                <a:cubicBezTo>
                  <a:pt x="125577" y="18771"/>
                  <a:pt x="82905" y="49251"/>
                  <a:pt x="51206" y="87046"/>
                </a:cubicBezTo>
                <a:cubicBezTo>
                  <a:pt x="19507" y="124841"/>
                  <a:pt x="9753" y="179095"/>
                  <a:pt x="0" y="233350"/>
                </a:cubicBezTo>
              </a:path>
            </a:pathLst>
          </a:custGeom>
          <a:noFill/>
          <a:ln w="19050">
            <a:solidFill>
              <a:srgbClr val="00B0F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50" name="Freeform 49"/>
          <p:cNvSpPr/>
          <p:nvPr/>
        </p:nvSpPr>
        <p:spPr bwMode="auto">
          <a:xfrm>
            <a:off x="1338682" y="3855110"/>
            <a:ext cx="1859150" cy="256032"/>
          </a:xfrm>
          <a:custGeom>
            <a:avLst/>
            <a:gdLst>
              <a:gd name="connsiteX0" fmla="*/ 0 w 1859150"/>
              <a:gd name="connsiteY0" fmla="*/ 256032 h 256032"/>
              <a:gd name="connsiteX1" fmla="*/ 212140 w 1859150"/>
              <a:gd name="connsiteY1" fmla="*/ 58522 h 256032"/>
              <a:gd name="connsiteX2" fmla="*/ 775411 w 1859150"/>
              <a:gd name="connsiteY2" fmla="*/ 0 h 256032"/>
              <a:gd name="connsiteX3" fmla="*/ 1711756 w 1859150"/>
              <a:gd name="connsiteY3" fmla="*/ 21946 h 256032"/>
              <a:gd name="connsiteX4" fmla="*/ 1843430 w 1859150"/>
              <a:gd name="connsiteY4" fmla="*/ 234087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150" h="256032">
                <a:moveTo>
                  <a:pt x="0" y="256032"/>
                </a:moveTo>
                <a:cubicBezTo>
                  <a:pt x="41452" y="178613"/>
                  <a:pt x="82905" y="101194"/>
                  <a:pt x="212140" y="58522"/>
                </a:cubicBezTo>
                <a:cubicBezTo>
                  <a:pt x="341375" y="15850"/>
                  <a:pt x="525475" y="6096"/>
                  <a:pt x="775411" y="0"/>
                </a:cubicBezTo>
                <a:lnTo>
                  <a:pt x="1711756" y="21946"/>
                </a:lnTo>
                <a:cubicBezTo>
                  <a:pt x="1889759" y="60960"/>
                  <a:pt x="1866594" y="147523"/>
                  <a:pt x="1843430" y="234087"/>
                </a:cubicBezTo>
              </a:path>
            </a:pathLst>
          </a:custGeom>
          <a:noFill/>
          <a:ln w="19050">
            <a:solidFill>
              <a:srgbClr val="00B0F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endParaRPr lang="en-NZ" sz="1800">
              <a:solidFill>
                <a:schemeClr val="tx1"/>
              </a:solidFill>
              <a:latin typeface="Arial" charset="0"/>
            </a:endParaRPr>
          </a:p>
        </p:txBody>
      </p:sp>
      <mc:AlternateContent xmlns:mc="http://schemas.openxmlformats.org/markup-compatibility/2006" xmlns:a14="http://schemas.microsoft.com/office/drawing/2010/main">
        <mc:Choice Requires="a14">
          <p:sp>
            <p:nvSpPr>
              <p:cNvPr id="52" name="TextBox 51"/>
              <p:cNvSpPr txBox="1"/>
              <p:nvPr/>
            </p:nvSpPr>
            <p:spPr>
              <a:xfrm>
                <a:off x="0" y="2514600"/>
                <a:ext cx="5341188" cy="400110"/>
              </a:xfrm>
              <a:prstGeom prst="rect">
                <a:avLst/>
              </a:prstGeom>
              <a:solidFill>
                <a:srgbClr val="C00000"/>
              </a:solidFill>
              <a:ln>
                <a:solidFill>
                  <a:srgbClr val="00B0F0"/>
                </a:solidFill>
              </a:ln>
            </p:spPr>
            <p:txBody>
              <a:bodyPr wrap="square" rtlCol="0">
                <a:spAutoFit/>
              </a:bodyPr>
              <a:lstStyle>
                <a:defPPr>
                  <a:defRPr lang="en-GB"/>
                </a:defPPr>
                <a:lvl1pPr>
                  <a:defRPr sz="2000" b="1"/>
                </a:lvl1pPr>
              </a:lstStyle>
              <a:p>
                <a:r>
                  <a:rPr lang="en-NZ" dirty="0" smtClean="0">
                    <a:solidFill>
                      <a:schemeClr val="bg1">
                        <a:lumMod val="85000"/>
                      </a:schemeClr>
                    </a:solidFill>
                  </a:rPr>
                  <a:t>Example:</a:t>
                </a:r>
                <a:r>
                  <a:rPr lang="en-NZ" dirty="0" smtClean="0"/>
                  <a:t> To </a:t>
                </a:r>
                <a:r>
                  <a:rPr lang="en-NZ" dirty="0"/>
                  <a:t>decrypt</a:t>
                </a:r>
                <a:r>
                  <a:rPr lang="en-NZ" dirty="0" smtClean="0"/>
                  <a:t>: </a:t>
                </a:r>
                <a:r>
                  <a:rPr lang="en-NZ" dirty="0" smtClean="0">
                    <a:solidFill>
                      <a:srgbClr val="FFFF00"/>
                    </a:solidFill>
                    <a:effectLst/>
                  </a:rPr>
                  <a:t> </a:t>
                </a:r>
                <a14:m>
                  <m:oMath xmlns:m="http://schemas.openxmlformats.org/officeDocument/2006/math">
                    <m:r>
                      <m:rPr>
                        <m:nor/>
                      </m:rPr>
                      <a:rPr lang="en-NZ" dirty="0">
                        <a:solidFill>
                          <a:srgbClr val="FFFF00"/>
                        </a:solidFill>
                        <a:effectLst/>
                        <a:latin typeface="Arial" panose="020B0604020202020204" pitchFamily="34" charset="0"/>
                        <a:cs typeface="Arial" panose="020B0604020202020204" pitchFamily="34" charset="0"/>
                      </a:rPr>
                      <m:t>K</m:t>
                    </m:r>
                    <m:r>
                      <m:rPr>
                        <m:nor/>
                      </m:rPr>
                      <a:rPr lang="en-NZ" baseline="-25000" dirty="0">
                        <a:solidFill>
                          <a:srgbClr val="FFFF00"/>
                        </a:solidFill>
                        <a:effectLst/>
                        <a:latin typeface="Arial" panose="020B0604020202020204" pitchFamily="34" charset="0"/>
                        <a:cs typeface="Arial" panose="020B0604020202020204" pitchFamily="34" charset="0"/>
                      </a:rPr>
                      <m:t>s</m:t>
                    </m:r>
                    <m:r>
                      <m:rPr>
                        <m:nor/>
                      </m:rPr>
                      <a:rPr lang="en-NZ" dirty="0">
                        <a:solidFill>
                          <a:srgbClr val="FFFF00"/>
                        </a:solidFill>
                        <a:effectLst/>
                        <a:latin typeface="Arial" panose="020B0604020202020204" pitchFamily="34" charset="0"/>
                        <a:cs typeface="Arial" panose="020B0604020202020204" pitchFamily="34" charset="0"/>
                      </a:rPr>
                      <m:t>(</m:t>
                    </m:r>
                    <m:r>
                      <m:rPr>
                        <m:nor/>
                      </m:rPr>
                      <a:rPr lang="en-NZ" b="1" i="0" dirty="0" smtClean="0">
                        <a:solidFill>
                          <a:srgbClr val="FFFF00"/>
                        </a:solidFill>
                        <a:effectLst/>
                        <a:latin typeface="Arial" panose="020B0604020202020204" pitchFamily="34" charset="0"/>
                        <a:cs typeface="Arial" panose="020B0604020202020204" pitchFamily="34" charset="0"/>
                      </a:rPr>
                      <m:t> </m:t>
                    </m:r>
                    <m:r>
                      <m:rPr>
                        <m:nor/>
                      </m:rPr>
                      <a:rPr lang="en-NZ" b="1" i="0" dirty="0" smtClean="0">
                        <a:solidFill>
                          <a:srgbClr val="FFFF00"/>
                        </a:solidFill>
                        <a:latin typeface="Arial" panose="020B0604020202020204" pitchFamily="34" charset="0"/>
                        <a:cs typeface="Arial" panose="020B0604020202020204" pitchFamily="34" charset="0"/>
                      </a:rPr>
                      <m:t>) </m:t>
                    </m:r>
                  </m:oMath>
                </a14:m>
                <a:r>
                  <a:rPr lang="en-NZ" dirty="0" smtClean="0">
                    <a:solidFill>
                      <a:srgbClr val="FFFF00"/>
                    </a:solidFill>
                    <a:effectLst/>
                  </a:rPr>
                  <a:t> , XOR</a:t>
                </a:r>
                <a:endParaRPr lang="en-NZ" dirty="0"/>
              </a:p>
            </p:txBody>
          </p:sp>
        </mc:Choice>
        <mc:Fallback xmlns="">
          <p:sp>
            <p:nvSpPr>
              <p:cNvPr id="52" name="TextBox 51"/>
              <p:cNvSpPr txBox="1">
                <a:spLocks noRot="1" noChangeAspect="1" noMove="1" noResize="1" noEditPoints="1" noAdjustHandles="1" noChangeArrowheads="1" noChangeShapeType="1" noTextEdit="1"/>
              </p:cNvSpPr>
              <p:nvPr/>
            </p:nvSpPr>
            <p:spPr>
              <a:xfrm>
                <a:off x="0" y="2514600"/>
                <a:ext cx="5341188" cy="400110"/>
              </a:xfrm>
              <a:prstGeom prst="rect">
                <a:avLst/>
              </a:prstGeom>
              <a:blipFill rotWithShape="1">
                <a:blip r:embed="rId4"/>
                <a:stretch>
                  <a:fillRect l="-1025" t="-5970" b="-23881"/>
                </a:stretch>
              </a:blipFill>
              <a:ln>
                <a:solidFill>
                  <a:srgbClr val="00B0F0"/>
                </a:solidFill>
              </a:ln>
            </p:spPr>
            <p:txBody>
              <a:bodyPr/>
              <a:lstStyle/>
              <a:p>
                <a:r>
                  <a:rPr lang="en-NZ">
                    <a:noFill/>
                  </a:rPr>
                  <a:t> </a:t>
                </a:r>
              </a:p>
            </p:txBody>
          </p:sp>
        </mc:Fallback>
      </mc:AlternateContent>
      <p:sp>
        <p:nvSpPr>
          <p:cNvPr id="5" name="Freeform 4"/>
          <p:cNvSpPr/>
          <p:nvPr/>
        </p:nvSpPr>
        <p:spPr bwMode="auto">
          <a:xfrm>
            <a:off x="2399386" y="4740250"/>
            <a:ext cx="352903" cy="738835"/>
          </a:xfrm>
          <a:custGeom>
            <a:avLst/>
            <a:gdLst>
              <a:gd name="connsiteX0" fmla="*/ 0 w 352903"/>
              <a:gd name="connsiteY0" fmla="*/ 0 h 738835"/>
              <a:gd name="connsiteX1" fmla="*/ 299923 w 352903"/>
              <a:gd name="connsiteY1" fmla="*/ 270662 h 738835"/>
              <a:gd name="connsiteX2" fmla="*/ 351129 w 352903"/>
              <a:gd name="connsiteY2" fmla="*/ 738835 h 738835"/>
            </a:gdLst>
            <a:ahLst/>
            <a:cxnLst>
              <a:cxn ang="0">
                <a:pos x="connsiteX0" y="connsiteY0"/>
              </a:cxn>
              <a:cxn ang="0">
                <a:pos x="connsiteX1" y="connsiteY1"/>
              </a:cxn>
              <a:cxn ang="0">
                <a:pos x="connsiteX2" y="connsiteY2"/>
              </a:cxn>
            </a:cxnLst>
            <a:rect l="l" t="t" r="r" b="b"/>
            <a:pathLst>
              <a:path w="352903" h="738835">
                <a:moveTo>
                  <a:pt x="0" y="0"/>
                </a:moveTo>
                <a:cubicBezTo>
                  <a:pt x="120701" y="73761"/>
                  <a:pt x="241402" y="147523"/>
                  <a:pt x="299923" y="270662"/>
                </a:cubicBezTo>
                <a:cubicBezTo>
                  <a:pt x="358445" y="393801"/>
                  <a:pt x="354787" y="566318"/>
                  <a:pt x="351129" y="738835"/>
                </a:cubicBezTo>
              </a:path>
            </a:pathLst>
          </a:custGeom>
          <a:noFill/>
          <a:ln w="19050">
            <a:solidFill>
              <a:srgbClr val="00B0F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endParaRPr lang="en-NZ" sz="1800">
              <a:solidFill>
                <a:schemeClr val="tx1"/>
              </a:solidFill>
              <a:latin typeface="Arial" charset="0"/>
            </a:endParaRPr>
          </a:p>
        </p:txBody>
      </p:sp>
      <p:sp>
        <p:nvSpPr>
          <p:cNvPr id="6" name="Freeform 5"/>
          <p:cNvSpPr/>
          <p:nvPr/>
        </p:nvSpPr>
        <p:spPr bwMode="auto">
          <a:xfrm>
            <a:off x="3240634" y="4754880"/>
            <a:ext cx="1002182" cy="1185062"/>
          </a:xfrm>
          <a:custGeom>
            <a:avLst/>
            <a:gdLst>
              <a:gd name="connsiteX0" fmla="*/ 1002182 w 1002182"/>
              <a:gd name="connsiteY0" fmla="*/ 0 h 1185062"/>
              <a:gd name="connsiteX1" fmla="*/ 855878 w 1002182"/>
              <a:gd name="connsiteY1" fmla="*/ 373075 h 1185062"/>
              <a:gd name="connsiteX2" fmla="*/ 160934 w 1002182"/>
              <a:gd name="connsiteY2" fmla="*/ 651053 h 1185062"/>
              <a:gd name="connsiteX3" fmla="*/ 0 w 1002182"/>
              <a:gd name="connsiteY3" fmla="*/ 1185062 h 1185062"/>
            </a:gdLst>
            <a:ahLst/>
            <a:cxnLst>
              <a:cxn ang="0">
                <a:pos x="connsiteX0" y="connsiteY0"/>
              </a:cxn>
              <a:cxn ang="0">
                <a:pos x="connsiteX1" y="connsiteY1"/>
              </a:cxn>
              <a:cxn ang="0">
                <a:pos x="connsiteX2" y="connsiteY2"/>
              </a:cxn>
              <a:cxn ang="0">
                <a:pos x="connsiteX3" y="connsiteY3"/>
              </a:cxn>
            </a:cxnLst>
            <a:rect l="l" t="t" r="r" b="b"/>
            <a:pathLst>
              <a:path w="1002182" h="1185062">
                <a:moveTo>
                  <a:pt x="1002182" y="0"/>
                </a:moveTo>
                <a:cubicBezTo>
                  <a:pt x="999134" y="132283"/>
                  <a:pt x="996086" y="264566"/>
                  <a:pt x="855878" y="373075"/>
                </a:cubicBezTo>
                <a:cubicBezTo>
                  <a:pt x="715670" y="481584"/>
                  <a:pt x="303580" y="515722"/>
                  <a:pt x="160934" y="651053"/>
                </a:cubicBezTo>
                <a:cubicBezTo>
                  <a:pt x="18288" y="786384"/>
                  <a:pt x="9144" y="985723"/>
                  <a:pt x="0" y="1185062"/>
                </a:cubicBezTo>
              </a:path>
            </a:pathLst>
          </a:custGeom>
          <a:noFill/>
          <a:ln w="19050">
            <a:solidFill>
              <a:srgbClr val="00B0F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endParaRPr lang="en-NZ" sz="1800">
              <a:solidFill>
                <a:schemeClr val="tx1"/>
              </a:solidFill>
              <a:latin typeface="Arial" charset="0"/>
            </a:endParaRPr>
          </a:p>
        </p:txBody>
      </p:sp>
      <p:sp>
        <p:nvSpPr>
          <p:cNvPr id="7" name="Freeform 6"/>
          <p:cNvSpPr/>
          <p:nvPr/>
        </p:nvSpPr>
        <p:spPr bwMode="auto">
          <a:xfrm>
            <a:off x="3948030" y="4740250"/>
            <a:ext cx="1933391" cy="1667865"/>
          </a:xfrm>
          <a:custGeom>
            <a:avLst/>
            <a:gdLst>
              <a:gd name="connsiteX0" fmla="*/ 1933391 w 1933391"/>
              <a:gd name="connsiteY0" fmla="*/ 0 h 1667865"/>
              <a:gd name="connsiteX1" fmla="*/ 1721250 w 1933391"/>
              <a:gd name="connsiteY1" fmla="*/ 248716 h 1667865"/>
              <a:gd name="connsiteX2" fmla="*/ 755644 w 1933391"/>
              <a:gd name="connsiteY2" fmla="*/ 365760 h 1667865"/>
              <a:gd name="connsiteX3" fmla="*/ 104591 w 1933391"/>
              <a:gd name="connsiteY3" fmla="*/ 1192377 h 1667865"/>
              <a:gd name="connsiteX4" fmla="*/ 9493 w 1933391"/>
              <a:gd name="connsiteY4" fmla="*/ 1667865 h 1667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391" h="1667865">
                <a:moveTo>
                  <a:pt x="1933391" y="0"/>
                </a:moveTo>
                <a:cubicBezTo>
                  <a:pt x="1925466" y="93878"/>
                  <a:pt x="1917541" y="187756"/>
                  <a:pt x="1721250" y="248716"/>
                </a:cubicBezTo>
                <a:cubicBezTo>
                  <a:pt x="1524959" y="309676"/>
                  <a:pt x="1025087" y="208483"/>
                  <a:pt x="755644" y="365760"/>
                </a:cubicBezTo>
                <a:cubicBezTo>
                  <a:pt x="486201" y="523037"/>
                  <a:pt x="228949" y="975360"/>
                  <a:pt x="104591" y="1192377"/>
                </a:cubicBezTo>
                <a:cubicBezTo>
                  <a:pt x="-19767" y="1409394"/>
                  <a:pt x="-5137" y="1538629"/>
                  <a:pt x="9493" y="1667865"/>
                </a:cubicBezTo>
              </a:path>
            </a:pathLst>
          </a:custGeom>
          <a:noFill/>
          <a:ln w="19050">
            <a:solidFill>
              <a:srgbClr val="00B0F0"/>
            </a:solidFill>
            <a:prstDash val="sysDash"/>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endParaRPr lang="en-NZ" sz="1800">
              <a:solidFill>
                <a:schemeClr val="tx1"/>
              </a:solidFill>
              <a:latin typeface="Arial" charset="0"/>
            </a:endParaRPr>
          </a:p>
        </p:txBody>
      </p:sp>
    </p:spTree>
    <p:extLst>
      <p:ext uri="{BB962C8B-B14F-4D97-AF65-F5344CB8AC3E}">
        <p14:creationId xmlns:p14="http://schemas.microsoft.com/office/powerpoint/2010/main" val="35065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8" grpId="0" animBg="1"/>
      <p:bldP spid="4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0"/>
            <a:ext cx="9143999" cy="1144383"/>
          </a:xfrm>
          <a:gradFill rotWithShape="0">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algn="ctr" defTabSz="449263">
              <a:buClr>
                <a:srgbClr val="3333CC"/>
              </a:buClr>
              <a:buSzPct val="100000"/>
              <a:buFont typeface="Comic Sans MS" pitchFamily="6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chemeClr val="bg1"/>
                </a:solidFill>
                <a:effectLst>
                  <a:outerShdw blurRad="38100" dist="38100" dir="2700000" algn="tl">
                    <a:srgbClr val="000000">
                      <a:alpha val="43137"/>
                    </a:srgbClr>
                  </a:outerShdw>
                </a:effectLst>
                <a:latin typeface="Arial" charset="0"/>
              </a:rPr>
              <a:t>Symmetric Key</a:t>
            </a:r>
            <a:endParaRPr lang="en-US" b="1" dirty="0">
              <a:solidFill>
                <a:schemeClr val="bg1"/>
              </a:solidFill>
              <a:latin typeface="Arial" charset="0"/>
              <a:ea typeface="+mj-ea"/>
              <a:cs typeface="+mj-cs"/>
            </a:endParaRPr>
          </a:p>
        </p:txBody>
      </p:sp>
      <p:sp>
        <p:nvSpPr>
          <p:cNvPr id="9" name="Text Box 3"/>
          <p:cNvSpPr txBox="1">
            <a:spLocks noChangeArrowheads="1"/>
          </p:cNvSpPr>
          <p:nvPr/>
        </p:nvSpPr>
        <p:spPr bwMode="auto">
          <a:xfrm>
            <a:off x="0" y="1144383"/>
            <a:ext cx="9144000" cy="52322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US" sz="2800" i="1" dirty="0" smtClean="0">
                <a:solidFill>
                  <a:srgbClr val="0000FF"/>
                </a:solidFill>
                <a:latin typeface="Gill Sans MT" charset="0"/>
              </a:rPr>
              <a:t>Block Cipher</a:t>
            </a:r>
            <a:endParaRPr lang="en-US" sz="2800" dirty="0">
              <a:solidFill>
                <a:srgbClr val="0000FF"/>
              </a:solidFill>
              <a:latin typeface="Gill Sans MT" charset="0"/>
            </a:endParaRPr>
          </a:p>
        </p:txBody>
      </p:sp>
      <p:sp>
        <p:nvSpPr>
          <p:cNvPr id="10" name="Rectangle 3"/>
          <p:cNvSpPr txBox="1">
            <a:spLocks noChangeArrowheads="1"/>
          </p:cNvSpPr>
          <p:nvPr/>
        </p:nvSpPr>
        <p:spPr bwMode="auto">
          <a:xfrm>
            <a:off x="76200" y="1869881"/>
            <a:ext cx="8839200" cy="492319"/>
          </a:xfrm>
          <a:prstGeom prst="rect">
            <a:avLst/>
          </a:prstGeom>
          <a:solidFill>
            <a:srgbClr val="C6E6A2"/>
          </a:solidFill>
          <a:ln>
            <a:solidFill>
              <a:srgbClr val="00B0F0"/>
            </a:solidFill>
          </a:ln>
          <a:effectLst>
            <a:outerShdw blurRad="50800" dist="38100" dir="8100000" algn="tr" rotWithShape="0">
              <a:prstClr val="black">
                <a:alpha val="40000"/>
              </a:prstClr>
            </a:outerShdw>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lvl="1" indent="0">
              <a:buFont typeface="Arial"/>
              <a:buNone/>
            </a:pPr>
            <a:r>
              <a:rPr lang="en-US" b="1" kern="0" dirty="0" smtClean="0">
                <a:solidFill>
                  <a:srgbClr val="C00000"/>
                </a:solidFill>
                <a:latin typeface="Gill Sans MT" charset="0"/>
              </a:rPr>
              <a:t>Block cipher</a:t>
            </a:r>
            <a:r>
              <a:rPr lang="en-US" kern="0" dirty="0" smtClean="0">
                <a:latin typeface="Gill Sans MT" charset="0"/>
              </a:rPr>
              <a:t>: the message is encrypted in blocks of </a:t>
            </a:r>
            <a:r>
              <a:rPr lang="en-US" b="1" kern="0" dirty="0" smtClean="0">
                <a:solidFill>
                  <a:srgbClr val="0000FF"/>
                </a:solidFill>
                <a:latin typeface="Gill Sans MT" charset="0"/>
              </a:rPr>
              <a:t>k</a:t>
            </a:r>
            <a:r>
              <a:rPr lang="en-US" kern="0" dirty="0" smtClean="0">
                <a:latin typeface="Gill Sans MT" charset="0"/>
              </a:rPr>
              <a:t> bits.</a:t>
            </a:r>
            <a:endParaRPr lang="en-US" sz="2800" kern="0" dirty="0">
              <a:latin typeface="Gill Sans MT" charset="0"/>
            </a:endParaRPr>
          </a:p>
        </p:txBody>
      </p:sp>
      <p:sp>
        <p:nvSpPr>
          <p:cNvPr id="6" name="TextBox 5"/>
          <p:cNvSpPr txBox="1"/>
          <p:nvPr/>
        </p:nvSpPr>
        <p:spPr>
          <a:xfrm>
            <a:off x="0" y="2438400"/>
            <a:ext cx="1361270" cy="461665"/>
          </a:xfrm>
          <a:prstGeom prst="rect">
            <a:avLst/>
          </a:prstGeom>
          <a:noFill/>
        </p:spPr>
        <p:txBody>
          <a:bodyPr wrap="none" rtlCol="0">
            <a:spAutoFit/>
          </a:bodyPr>
          <a:lstStyle/>
          <a:p>
            <a:r>
              <a:rPr lang="en-NZ" dirty="0" smtClean="0">
                <a:solidFill>
                  <a:srgbClr val="C00000"/>
                </a:solidFill>
              </a:rPr>
              <a:t>Example:</a:t>
            </a:r>
            <a:endParaRPr lang="en-NZ" dirty="0">
              <a:solidFill>
                <a:srgbClr val="C00000"/>
              </a:solidFill>
            </a:endParaRPr>
          </a:p>
        </p:txBody>
      </p:sp>
      <p:sp>
        <p:nvSpPr>
          <p:cNvPr id="15" name="TextBox 14"/>
          <p:cNvSpPr txBox="1"/>
          <p:nvPr/>
        </p:nvSpPr>
        <p:spPr>
          <a:xfrm>
            <a:off x="5943600" y="6127853"/>
            <a:ext cx="2971800" cy="400110"/>
          </a:xfrm>
          <a:prstGeom prst="rect">
            <a:avLst/>
          </a:prstGeom>
          <a:solidFill>
            <a:srgbClr val="FFCCCC">
              <a:alpha val="10980"/>
            </a:srgbClr>
          </a:solidFill>
          <a:ln>
            <a:solidFill>
              <a:srgbClr val="00B0F0"/>
            </a:solidFill>
          </a:ln>
        </p:spPr>
        <p:txBody>
          <a:bodyPr wrap="square" rtlCol="0">
            <a:spAutoFit/>
          </a:bodyPr>
          <a:lstStyle/>
          <a:p>
            <a:r>
              <a:rPr lang="en-NZ" sz="2000" b="1" dirty="0" smtClean="0">
                <a:solidFill>
                  <a:srgbClr val="0000FF"/>
                </a:solidFill>
                <a:latin typeface="Arial" panose="020B0604020202020204" pitchFamily="34" charset="0"/>
                <a:cs typeface="Arial" panose="020B0604020202020204" pitchFamily="34" charset="0"/>
              </a:rPr>
              <a:t>k</a:t>
            </a:r>
            <a:r>
              <a:rPr lang="en-NZ" sz="2000" dirty="0" smtClean="0">
                <a:solidFill>
                  <a:schemeClr val="tx1"/>
                </a:solidFill>
                <a:latin typeface="Arial" panose="020B0604020202020204" pitchFamily="34" charset="0"/>
                <a:cs typeface="Arial" panose="020B0604020202020204" pitchFamily="34" charset="0"/>
              </a:rPr>
              <a:t>=64 bits</a:t>
            </a:r>
            <a:endParaRPr lang="en-NZ" sz="2000" dirty="0">
              <a:solidFill>
                <a:srgbClr val="0000FF"/>
              </a:solidFill>
              <a:latin typeface="Arial" panose="020B0604020202020204" pitchFamily="34" charset="0"/>
              <a:cs typeface="Arial" panose="020B0604020202020204" pitchFamily="34" charset="0"/>
            </a:endParaRPr>
          </a:p>
        </p:txBody>
      </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34" y="2514600"/>
            <a:ext cx="5700713"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0543" y="3579167"/>
            <a:ext cx="780983" cy="461665"/>
          </a:xfrm>
          <a:prstGeom prst="rect">
            <a:avLst/>
          </a:prstGeom>
          <a:noFill/>
        </p:spPr>
        <p:txBody>
          <a:bodyPr wrap="none" rtlCol="0">
            <a:spAutoFit/>
          </a:bodyPr>
          <a:lstStyle/>
          <a:p>
            <a:r>
              <a:rPr lang="en-NZ" dirty="0" smtClean="0">
                <a:solidFill>
                  <a:srgbClr val="008000"/>
                </a:solidFill>
              </a:rPr>
              <a:t>table</a:t>
            </a:r>
            <a:endParaRPr lang="en-NZ" dirty="0">
              <a:solidFill>
                <a:srgbClr val="008000"/>
              </a:solidFill>
            </a:endParaRPr>
          </a:p>
        </p:txBody>
      </p:sp>
      <p:sp>
        <p:nvSpPr>
          <p:cNvPr id="4" name="Freeform 3"/>
          <p:cNvSpPr/>
          <p:nvPr/>
        </p:nvSpPr>
        <p:spPr bwMode="auto">
          <a:xfrm>
            <a:off x="924674" y="3810822"/>
            <a:ext cx="1654139" cy="64356"/>
          </a:xfrm>
          <a:custGeom>
            <a:avLst/>
            <a:gdLst>
              <a:gd name="connsiteX0" fmla="*/ 0 w 1654139"/>
              <a:gd name="connsiteY0" fmla="*/ 31713 h 64356"/>
              <a:gd name="connsiteX1" fmla="*/ 873304 w 1654139"/>
              <a:gd name="connsiteY1" fmla="*/ 890 h 64356"/>
              <a:gd name="connsiteX2" fmla="*/ 1366463 w 1654139"/>
              <a:gd name="connsiteY2" fmla="*/ 62535 h 64356"/>
              <a:gd name="connsiteX3" fmla="*/ 1654139 w 1654139"/>
              <a:gd name="connsiteY3" fmla="*/ 41987 h 64356"/>
            </a:gdLst>
            <a:ahLst/>
            <a:cxnLst>
              <a:cxn ang="0">
                <a:pos x="connsiteX0" y="connsiteY0"/>
              </a:cxn>
              <a:cxn ang="0">
                <a:pos x="connsiteX1" y="connsiteY1"/>
              </a:cxn>
              <a:cxn ang="0">
                <a:pos x="connsiteX2" y="connsiteY2"/>
              </a:cxn>
              <a:cxn ang="0">
                <a:pos x="connsiteX3" y="connsiteY3"/>
              </a:cxn>
            </a:cxnLst>
            <a:rect l="l" t="t" r="r" b="b"/>
            <a:pathLst>
              <a:path w="1654139" h="64356">
                <a:moveTo>
                  <a:pt x="0" y="31713"/>
                </a:moveTo>
                <a:cubicBezTo>
                  <a:pt x="322780" y="13733"/>
                  <a:pt x="645560" y="-4247"/>
                  <a:pt x="873304" y="890"/>
                </a:cubicBezTo>
                <a:cubicBezTo>
                  <a:pt x="1101048" y="6027"/>
                  <a:pt x="1236324" y="55686"/>
                  <a:pt x="1366463" y="62535"/>
                </a:cubicBezTo>
                <a:cubicBezTo>
                  <a:pt x="1496602" y="69384"/>
                  <a:pt x="1575370" y="55685"/>
                  <a:pt x="1654139" y="41987"/>
                </a:cubicBezTo>
              </a:path>
            </a:pathLst>
          </a:custGeom>
          <a:no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404554" y="4097835"/>
            <a:ext cx="1137426" cy="707886"/>
          </a:xfrm>
          <a:prstGeom prst="rect">
            <a:avLst/>
          </a:prstGeom>
          <a:noFill/>
        </p:spPr>
        <p:txBody>
          <a:bodyPr wrap="square" rtlCol="0">
            <a:spAutoFit/>
          </a:bodyPr>
          <a:lstStyle/>
          <a:p>
            <a:r>
              <a:rPr lang="en-NZ" sz="2000" dirty="0" smtClean="0">
                <a:solidFill>
                  <a:srgbClr val="008000"/>
                </a:solidFill>
              </a:rPr>
              <a:t>output chunk</a:t>
            </a:r>
            <a:endParaRPr lang="en-NZ" sz="2000" dirty="0">
              <a:solidFill>
                <a:srgbClr val="008000"/>
              </a:solidFill>
            </a:endParaRPr>
          </a:p>
        </p:txBody>
      </p:sp>
      <p:sp>
        <p:nvSpPr>
          <p:cNvPr id="21" name="Freeform 20"/>
          <p:cNvSpPr/>
          <p:nvPr/>
        </p:nvSpPr>
        <p:spPr bwMode="auto">
          <a:xfrm>
            <a:off x="1195621" y="4419600"/>
            <a:ext cx="1242779" cy="64356"/>
          </a:xfrm>
          <a:custGeom>
            <a:avLst/>
            <a:gdLst>
              <a:gd name="connsiteX0" fmla="*/ 0 w 1654139"/>
              <a:gd name="connsiteY0" fmla="*/ 31713 h 64356"/>
              <a:gd name="connsiteX1" fmla="*/ 873304 w 1654139"/>
              <a:gd name="connsiteY1" fmla="*/ 890 h 64356"/>
              <a:gd name="connsiteX2" fmla="*/ 1366463 w 1654139"/>
              <a:gd name="connsiteY2" fmla="*/ 62535 h 64356"/>
              <a:gd name="connsiteX3" fmla="*/ 1654139 w 1654139"/>
              <a:gd name="connsiteY3" fmla="*/ 41987 h 64356"/>
            </a:gdLst>
            <a:ahLst/>
            <a:cxnLst>
              <a:cxn ang="0">
                <a:pos x="connsiteX0" y="connsiteY0"/>
              </a:cxn>
              <a:cxn ang="0">
                <a:pos x="connsiteX1" y="connsiteY1"/>
              </a:cxn>
              <a:cxn ang="0">
                <a:pos x="connsiteX2" y="connsiteY2"/>
              </a:cxn>
              <a:cxn ang="0">
                <a:pos x="connsiteX3" y="connsiteY3"/>
              </a:cxn>
            </a:cxnLst>
            <a:rect l="l" t="t" r="r" b="b"/>
            <a:pathLst>
              <a:path w="1654139" h="64356">
                <a:moveTo>
                  <a:pt x="0" y="31713"/>
                </a:moveTo>
                <a:cubicBezTo>
                  <a:pt x="322780" y="13733"/>
                  <a:pt x="645560" y="-4247"/>
                  <a:pt x="873304" y="890"/>
                </a:cubicBezTo>
                <a:cubicBezTo>
                  <a:pt x="1101048" y="6027"/>
                  <a:pt x="1236324" y="55686"/>
                  <a:pt x="1366463" y="62535"/>
                </a:cubicBezTo>
                <a:cubicBezTo>
                  <a:pt x="1496602" y="69384"/>
                  <a:pt x="1575370" y="55685"/>
                  <a:pt x="1654139" y="41987"/>
                </a:cubicBezTo>
              </a:path>
            </a:pathLst>
          </a:custGeom>
          <a:no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
        <p:nvSpPr>
          <p:cNvPr id="22" name="TextBox 21"/>
          <p:cNvSpPr txBox="1"/>
          <p:nvPr/>
        </p:nvSpPr>
        <p:spPr>
          <a:xfrm>
            <a:off x="299243" y="5327953"/>
            <a:ext cx="1137426" cy="707886"/>
          </a:xfrm>
          <a:prstGeom prst="rect">
            <a:avLst/>
          </a:prstGeom>
          <a:noFill/>
        </p:spPr>
        <p:txBody>
          <a:bodyPr wrap="square" rtlCol="0">
            <a:spAutoFit/>
          </a:bodyPr>
          <a:lstStyle/>
          <a:p>
            <a:r>
              <a:rPr lang="en-NZ" sz="2000" dirty="0" smtClean="0">
                <a:solidFill>
                  <a:srgbClr val="008000"/>
                </a:solidFill>
              </a:rPr>
              <a:t>Publicly known</a:t>
            </a:r>
            <a:endParaRPr lang="en-NZ" sz="2000" dirty="0">
              <a:solidFill>
                <a:srgbClr val="008000"/>
              </a:solidFill>
            </a:endParaRPr>
          </a:p>
        </p:txBody>
      </p:sp>
      <p:sp>
        <p:nvSpPr>
          <p:cNvPr id="23" name="Freeform 22"/>
          <p:cNvSpPr/>
          <p:nvPr/>
        </p:nvSpPr>
        <p:spPr bwMode="auto">
          <a:xfrm rot="19975721">
            <a:off x="1253853" y="5297246"/>
            <a:ext cx="1636588" cy="78077"/>
          </a:xfrm>
          <a:custGeom>
            <a:avLst/>
            <a:gdLst>
              <a:gd name="connsiteX0" fmla="*/ 0 w 1654139"/>
              <a:gd name="connsiteY0" fmla="*/ 31713 h 64356"/>
              <a:gd name="connsiteX1" fmla="*/ 873304 w 1654139"/>
              <a:gd name="connsiteY1" fmla="*/ 890 h 64356"/>
              <a:gd name="connsiteX2" fmla="*/ 1366463 w 1654139"/>
              <a:gd name="connsiteY2" fmla="*/ 62535 h 64356"/>
              <a:gd name="connsiteX3" fmla="*/ 1654139 w 1654139"/>
              <a:gd name="connsiteY3" fmla="*/ 41987 h 64356"/>
            </a:gdLst>
            <a:ahLst/>
            <a:cxnLst>
              <a:cxn ang="0">
                <a:pos x="connsiteX0" y="connsiteY0"/>
              </a:cxn>
              <a:cxn ang="0">
                <a:pos x="connsiteX1" y="connsiteY1"/>
              </a:cxn>
              <a:cxn ang="0">
                <a:pos x="connsiteX2" y="connsiteY2"/>
              </a:cxn>
              <a:cxn ang="0">
                <a:pos x="connsiteX3" y="connsiteY3"/>
              </a:cxn>
            </a:cxnLst>
            <a:rect l="l" t="t" r="r" b="b"/>
            <a:pathLst>
              <a:path w="1654139" h="64356">
                <a:moveTo>
                  <a:pt x="0" y="31713"/>
                </a:moveTo>
                <a:cubicBezTo>
                  <a:pt x="322780" y="13733"/>
                  <a:pt x="645560" y="-4247"/>
                  <a:pt x="873304" y="890"/>
                </a:cubicBezTo>
                <a:cubicBezTo>
                  <a:pt x="1101048" y="6027"/>
                  <a:pt x="1236324" y="55686"/>
                  <a:pt x="1366463" y="62535"/>
                </a:cubicBezTo>
                <a:cubicBezTo>
                  <a:pt x="1496602" y="69384"/>
                  <a:pt x="1575370" y="55685"/>
                  <a:pt x="1654139" y="41987"/>
                </a:cubicBezTo>
              </a:path>
            </a:pathLst>
          </a:custGeom>
          <a:no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9815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0" y="0"/>
            <a:ext cx="9144000" cy="1143000"/>
          </a:xfrm>
          <a:gradFill>
            <a:gsLst>
              <a:gs pos="0">
                <a:srgbClr val="000000"/>
              </a:gs>
              <a:gs pos="39999">
                <a:srgbClr val="0A128C"/>
              </a:gs>
              <a:gs pos="70000">
                <a:srgbClr val="181CC7"/>
              </a:gs>
              <a:gs pos="88000">
                <a:srgbClr val="7005D4"/>
              </a:gs>
              <a:gs pos="100000">
                <a:srgbClr val="8C3D91"/>
              </a:gs>
            </a:gsLst>
            <a:lin ang="5400000" scaled="0"/>
          </a:gradFill>
        </p:spPr>
        <p:txBody>
          <a:bodyPr lIns="91440" tIns="45720" rIns="91440" bIns="45720" rtlCol="0">
            <a:normAutofit/>
          </a:bodyPr>
          <a:lstStyle/>
          <a:p>
            <a:pPr algn="ctr" defTabSz="914400"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800" b="1" u="none" kern="12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Symmetric key crypto: DES</a:t>
            </a:r>
          </a:p>
        </p:txBody>
      </p:sp>
      <p:sp>
        <p:nvSpPr>
          <p:cNvPr id="20483" name="Rectangle 2"/>
          <p:cNvSpPr>
            <a:spLocks noGrp="1" noChangeArrowheads="1"/>
          </p:cNvSpPr>
          <p:nvPr>
            <p:ph type="body" idx="1"/>
          </p:nvPr>
        </p:nvSpPr>
        <p:spPr>
          <a:xfrm>
            <a:off x="296863" y="1295400"/>
            <a:ext cx="8847137" cy="4645025"/>
          </a:xfrm>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DES: Data Encryption Standard</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US encryption standard [NBS 1977, NIST 1993]</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itchFamily="34" charset="0"/>
                <a:cs typeface="Arial" pitchFamily="34" charset="0"/>
              </a:rPr>
              <a:t>Designed by </a:t>
            </a:r>
            <a:r>
              <a:rPr lang="en-GB" b="1" dirty="0" smtClean="0">
                <a:effectLst>
                  <a:outerShdw blurRad="38100" dist="38100" dir="2700000" algn="tl">
                    <a:srgbClr val="000000">
                      <a:alpha val="43137"/>
                    </a:srgbClr>
                  </a:outerShdw>
                </a:effectLst>
                <a:latin typeface="Arial" pitchFamily="34" charset="0"/>
                <a:cs typeface="Arial" pitchFamily="34" charset="0"/>
              </a:rPr>
              <a:t>IBM</a:t>
            </a:r>
            <a:r>
              <a:rPr lang="en-GB" dirty="0" smtClean="0">
                <a:latin typeface="Arial" pitchFamily="34" charset="0"/>
                <a:cs typeface="Arial" pitchFamily="34" charset="0"/>
              </a:rPr>
              <a:t>; adopted by the U.S. Government for non-military and non-classified use</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effectLst>
                  <a:outerShdw blurRad="38100" dist="38100" dir="2700000" algn="tl">
                    <a:srgbClr val="000000">
                      <a:alpha val="43137"/>
                    </a:srgbClr>
                  </a:outerShdw>
                </a:effectLst>
                <a:latin typeface="Arial" pitchFamily="34" charset="0"/>
                <a:cs typeface="Arial" pitchFamily="34" charset="0"/>
              </a:rPr>
              <a:t>56-bit</a:t>
            </a:r>
            <a:r>
              <a:rPr lang="en-GB" dirty="0" smtClean="0">
                <a:latin typeface="Arial" pitchFamily="34" charset="0"/>
                <a:cs typeface="Arial" pitchFamily="34" charset="0"/>
              </a:rPr>
              <a:t> </a:t>
            </a:r>
            <a:r>
              <a:rPr lang="en-GB"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symmetric key</a:t>
            </a:r>
            <a:r>
              <a:rPr lang="en-GB" dirty="0" smtClean="0">
                <a:latin typeface="Arial" pitchFamily="34" charset="0"/>
                <a:cs typeface="Arial" pitchFamily="34" charset="0"/>
              </a:rPr>
              <a:t>, </a:t>
            </a:r>
            <a:r>
              <a:rPr lang="en-GB"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64-bit </a:t>
            </a:r>
            <a:r>
              <a:rPr lang="en-GB" b="1" dirty="0" smtClean="0">
                <a:solidFill>
                  <a:srgbClr val="0000FF"/>
                </a:solidFill>
                <a:effectLst>
                  <a:outerShdw blurRad="38100" dist="38100" dir="2700000" algn="tl">
                    <a:srgbClr val="000000">
                      <a:alpha val="43137"/>
                    </a:srgbClr>
                  </a:outerShdw>
                </a:effectLst>
                <a:latin typeface="Arial" pitchFamily="34" charset="0"/>
                <a:cs typeface="Arial" pitchFamily="34" charset="0"/>
              </a:rPr>
              <a:t>plain text input</a:t>
            </a:r>
          </a:p>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dirty="0" smtClean="0">
              <a:latin typeface="Arial" pitchFamily="34" charset="0"/>
              <a:cs typeface="Arial" pitchFamily="34" charset="0"/>
            </a:endParaRPr>
          </a:p>
        </p:txBody>
      </p:sp>
      <p:sp>
        <p:nvSpPr>
          <p:cNvPr id="11268" name="AutoShape 4"/>
          <p:cNvSpPr>
            <a:spLocks noChangeArrowheads="1"/>
          </p:cNvSpPr>
          <p:nvPr/>
        </p:nvSpPr>
        <p:spPr bwMode="auto">
          <a:xfrm>
            <a:off x="0" y="4038600"/>
            <a:ext cx="2362200" cy="415925"/>
          </a:xfrm>
          <a:prstGeom prst="roundRect">
            <a:avLst>
              <a:gd name="adj" fmla="val 347"/>
            </a:avLst>
          </a:prstGeom>
          <a:gradFill rotWithShape="1">
            <a:gsLst>
              <a:gs pos="0">
                <a:srgbClr val="8D8DE3"/>
              </a:gs>
              <a:gs pos="50000">
                <a:schemeClr val="bg1"/>
              </a:gs>
              <a:gs pos="100000">
                <a:srgbClr val="8D8DE3"/>
              </a:gs>
            </a:gsLst>
            <a:lin ang="5400000" scaled="1"/>
          </a:gradFill>
          <a:ln w="9525">
            <a:noFill/>
            <a:round/>
            <a:headEnd/>
            <a:tailEnd/>
          </a:ln>
        </p:spPr>
        <p:txBody>
          <a:bodyPr lIns="90000" tIns="46800" rIns="90000" bIns="46800">
            <a:spAutoFit/>
          </a:bodyPr>
          <a:lstStyle/>
          <a:p>
            <a:pPr algn="ctr">
              <a:lnSpc>
                <a:spcPct val="88000"/>
              </a:lnSpc>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a:solidFill>
                  <a:srgbClr val="000000"/>
                </a:solidFill>
                <a:latin typeface="Courier New" pitchFamily="49" charset="0"/>
              </a:rPr>
              <a:t>GOAL:</a:t>
            </a:r>
          </a:p>
        </p:txBody>
      </p:sp>
      <p:sp>
        <p:nvSpPr>
          <p:cNvPr id="11269" name="AutoShape 5"/>
          <p:cNvSpPr>
            <a:spLocks noChangeArrowheads="1"/>
          </p:cNvSpPr>
          <p:nvPr/>
        </p:nvSpPr>
        <p:spPr bwMode="auto">
          <a:xfrm>
            <a:off x="0" y="4546600"/>
            <a:ext cx="9144000" cy="1393825"/>
          </a:xfrm>
          <a:prstGeom prst="roundRect">
            <a:avLst>
              <a:gd name="adj" fmla="val 347"/>
            </a:avLst>
          </a:prstGeom>
          <a:solidFill>
            <a:schemeClr val="bg1">
              <a:lumMod val="75000"/>
            </a:schemeClr>
          </a:solidFill>
          <a:ln w="9525">
            <a:solidFill>
              <a:srgbClr val="00B0F0"/>
            </a:solidFill>
            <a:round/>
            <a:headEnd/>
            <a:tailEnd/>
          </a:ln>
        </p:spPr>
        <p:txBody>
          <a:bodyPr lIns="90000" tIns="46800" rIns="90000" bIns="46800">
            <a:spAutoFit/>
          </a:bodyPr>
          <a:lstStyle/>
          <a:p>
            <a:pPr>
              <a:lnSpc>
                <a:spcPct val="88000"/>
              </a:lnSpc>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a:solidFill>
                  <a:srgbClr val="000000"/>
                </a:solidFill>
                <a:effectLst>
                  <a:outerShdw blurRad="38100" dist="38100" dir="2700000" algn="tl">
                    <a:srgbClr val="000000">
                      <a:alpha val="43137"/>
                    </a:srgbClr>
                  </a:outerShdw>
                </a:effectLst>
                <a:latin typeface="Arial" charset="0"/>
              </a:rPr>
              <a:t>Completely scramble data and key so that every bit of </a:t>
            </a:r>
            <a:r>
              <a:rPr lang="en-GB" dirty="0" err="1">
                <a:solidFill>
                  <a:srgbClr val="000000"/>
                </a:solidFill>
                <a:effectLst>
                  <a:outerShdw blurRad="38100" dist="38100" dir="2700000" algn="tl">
                    <a:srgbClr val="000000">
                      <a:alpha val="43137"/>
                    </a:srgbClr>
                  </a:outerShdw>
                </a:effectLst>
                <a:latin typeface="Arial" charset="0"/>
              </a:rPr>
              <a:t>ciphertext</a:t>
            </a:r>
            <a:r>
              <a:rPr lang="en-GB" dirty="0">
                <a:solidFill>
                  <a:srgbClr val="000000"/>
                </a:solidFill>
                <a:effectLst>
                  <a:outerShdw blurRad="38100" dist="38100" dir="2700000" algn="tl">
                    <a:srgbClr val="000000">
                      <a:alpha val="43137"/>
                    </a:srgbClr>
                  </a:outerShdw>
                </a:effectLst>
                <a:latin typeface="Arial" charset="0"/>
              </a:rPr>
              <a:t> depends on every bit of data and every bit of the key.. With a good algorithm, </a:t>
            </a:r>
            <a:r>
              <a:rPr lang="en-GB" dirty="0">
                <a:solidFill>
                  <a:srgbClr val="FF3300"/>
                </a:solidFill>
                <a:effectLst>
                  <a:outerShdw blurRad="38100" dist="38100" dir="2700000" algn="tl">
                    <a:srgbClr val="000000">
                      <a:alpha val="43137"/>
                    </a:srgbClr>
                  </a:outerShdw>
                </a:effectLst>
                <a:latin typeface="Arial" charset="0"/>
              </a:rPr>
              <a:t>there should be no correlation between the </a:t>
            </a:r>
            <a:r>
              <a:rPr lang="en-GB" dirty="0" err="1">
                <a:solidFill>
                  <a:srgbClr val="FF3300"/>
                </a:solidFill>
                <a:effectLst>
                  <a:outerShdw blurRad="38100" dist="38100" dir="2700000" algn="tl">
                    <a:srgbClr val="000000">
                      <a:alpha val="43137"/>
                    </a:srgbClr>
                  </a:outerShdw>
                </a:effectLst>
                <a:latin typeface="Arial" charset="0"/>
              </a:rPr>
              <a:t>ciphertext</a:t>
            </a:r>
            <a:r>
              <a:rPr lang="en-GB" dirty="0">
                <a:solidFill>
                  <a:srgbClr val="FF3300"/>
                </a:solidFill>
                <a:effectLst>
                  <a:outerShdw blurRad="38100" dist="38100" dir="2700000" algn="tl">
                    <a:srgbClr val="000000">
                      <a:alpha val="43137"/>
                    </a:srgbClr>
                  </a:outerShdw>
                </a:effectLst>
                <a:latin typeface="Arial" charset="0"/>
              </a:rPr>
              <a:t> and either the original data or key</a:t>
            </a:r>
            <a:r>
              <a:rPr lang="en-GB" dirty="0">
                <a:solidFill>
                  <a:srgbClr val="000000"/>
                </a:solidFill>
                <a:effectLst>
                  <a:outerShdw blurRad="38100" dist="38100" dir="2700000" algn="tl">
                    <a:srgbClr val="000000">
                      <a:alpha val="43137"/>
                    </a:srgbClr>
                  </a:outerShdw>
                </a:effectLst>
                <a:latin typeface="Arial" charset="0"/>
              </a:rPr>
              <a:t>.</a:t>
            </a:r>
          </a:p>
        </p:txBody>
      </p:sp>
      <p:sp>
        <p:nvSpPr>
          <p:cNvPr id="2" name="TextBox 1"/>
          <p:cNvSpPr txBox="1"/>
          <p:nvPr/>
        </p:nvSpPr>
        <p:spPr>
          <a:xfrm>
            <a:off x="914400" y="6415038"/>
            <a:ext cx="4191000" cy="276999"/>
          </a:xfrm>
          <a:prstGeom prst="rect">
            <a:avLst/>
          </a:prstGeom>
          <a:noFill/>
        </p:spPr>
        <p:txBody>
          <a:bodyPr wrap="square" rtlCol="0">
            <a:spAutoFit/>
          </a:bodyPr>
          <a:lstStyle/>
          <a:p>
            <a:r>
              <a:rPr lang="en-NZ" sz="1200" dirty="0">
                <a:solidFill>
                  <a:srgbClr val="008000"/>
                </a:solidFill>
                <a:latin typeface="Arial" pitchFamily="34" charset="0"/>
                <a:cs typeface="Arial" pitchFamily="34" charset="0"/>
              </a:rPr>
              <a:t>http://csrc.nist.gov/publications/fips/fips46-3/fips46-3.pdf</a:t>
            </a:r>
          </a:p>
        </p:txBody>
      </p:sp>
      <p:sp>
        <p:nvSpPr>
          <p:cNvPr id="7" name="TextBox 6"/>
          <p:cNvSpPr txBox="1"/>
          <p:nvPr/>
        </p:nvSpPr>
        <p:spPr>
          <a:xfrm>
            <a:off x="128752" y="6108033"/>
            <a:ext cx="5357648" cy="338554"/>
          </a:xfrm>
          <a:prstGeom prst="rect">
            <a:avLst/>
          </a:prstGeom>
          <a:noFill/>
        </p:spPr>
        <p:txBody>
          <a:bodyPr wrap="square" rtlCol="0">
            <a:spAutoFit/>
          </a:bodyPr>
          <a:lstStyle/>
          <a:p>
            <a:r>
              <a:rPr lang="en-NZ" sz="1600" dirty="0" smtClean="0">
                <a:solidFill>
                  <a:schemeClr val="tx1"/>
                </a:solidFill>
                <a:latin typeface="Arial" pitchFamily="34" charset="0"/>
                <a:cs typeface="Arial" pitchFamily="34" charset="0"/>
              </a:rPr>
              <a:t>Complete documentation of DES (from NIST):</a:t>
            </a:r>
            <a:endParaRPr lang="en-NZ" sz="1600" dirty="0">
              <a:solidFill>
                <a:schemeClr val="tx1"/>
              </a:solidFill>
              <a:latin typeface="Arial" pitchFamily="34" charset="0"/>
              <a:cs typeface="Arial" pitchFamily="34" charset="0"/>
            </a:endParaRPr>
          </a:p>
        </p:txBody>
      </p:sp>
      <p:sp>
        <p:nvSpPr>
          <p:cNvPr id="8" name="Rectangle 7"/>
          <p:cNvSpPr/>
          <p:nvPr/>
        </p:nvSpPr>
        <p:spPr>
          <a:xfrm>
            <a:off x="5791198" y="6188911"/>
            <a:ext cx="3329473" cy="261610"/>
          </a:xfrm>
          <a:prstGeom prst="rect">
            <a:avLst/>
          </a:prstGeom>
        </p:spPr>
        <p:txBody>
          <a:bodyPr wrap="square">
            <a:spAutoFit/>
          </a:bodyPr>
          <a:lstStyle/>
          <a:p>
            <a:r>
              <a:rPr lang="en-NZ" sz="1100" dirty="0">
                <a:solidFill>
                  <a:schemeClr val="tx1"/>
                </a:solidFill>
              </a:rPr>
              <a:t> NIST (National Institute of Standards and Technology)</a:t>
            </a:r>
          </a:p>
        </p:txBody>
      </p:sp>
    </p:spTree>
    <p:extLst>
      <p:ext uri="{BB962C8B-B14F-4D97-AF65-F5344CB8AC3E}">
        <p14:creationId xmlns:p14="http://schemas.microsoft.com/office/powerpoint/2010/main" val="1343350611"/>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AutoShape 1"/>
          <p:cNvSpPr>
            <a:spLocks noChangeArrowheads="1"/>
          </p:cNvSpPr>
          <p:nvPr/>
        </p:nvSpPr>
        <p:spPr bwMode="auto">
          <a:xfrm>
            <a:off x="376238" y="1754188"/>
            <a:ext cx="3717925" cy="2208212"/>
          </a:xfrm>
          <a:prstGeom prst="roundRect">
            <a:avLst>
              <a:gd name="adj" fmla="val 46"/>
            </a:avLst>
          </a:prstGeom>
          <a:solidFill>
            <a:srgbClr val="FFFFFF"/>
          </a:solidFill>
          <a:ln w="19080">
            <a:solidFill>
              <a:srgbClr val="FF0000"/>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1800">
              <a:solidFill>
                <a:srgbClr val="FFFFFF"/>
              </a:solidFill>
              <a:latin typeface="Times New Roman" pitchFamily="18" charset="0"/>
            </a:endParaRPr>
          </a:p>
        </p:txBody>
      </p:sp>
      <p:sp>
        <p:nvSpPr>
          <p:cNvPr id="12290" name="Rectangle 2"/>
          <p:cNvSpPr>
            <a:spLocks noGrp="1" noChangeArrowheads="1"/>
          </p:cNvSpPr>
          <p:nvPr>
            <p:ph type="title"/>
          </p:nvPr>
        </p:nvSpPr>
        <p:spPr>
          <a:xfrm>
            <a:off x="304800" y="228600"/>
            <a:ext cx="3927475" cy="1281113"/>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dirty="0" smtClean="0">
                <a:effectLst>
                  <a:outerShdw blurRad="38100" dist="38100" dir="2700000" algn="tl">
                    <a:srgbClr val="000000"/>
                  </a:outerShdw>
                </a:effectLst>
                <a:latin typeface="Arial" pitchFamily="34" charset="0"/>
                <a:cs typeface="Arial" pitchFamily="34" charset="0"/>
              </a:rPr>
              <a:t>Symmetric key </a:t>
            </a:r>
            <a:br>
              <a:rPr lang="en-GB" sz="3600" b="1" dirty="0" smtClean="0">
                <a:effectLst>
                  <a:outerShdw blurRad="38100" dist="38100" dir="2700000" algn="tl">
                    <a:srgbClr val="000000"/>
                  </a:outerShdw>
                </a:effectLst>
                <a:latin typeface="Arial" pitchFamily="34" charset="0"/>
                <a:cs typeface="Arial" pitchFamily="34" charset="0"/>
              </a:rPr>
            </a:br>
            <a:r>
              <a:rPr lang="en-GB" sz="3600" b="1" dirty="0" smtClean="0">
                <a:effectLst>
                  <a:outerShdw blurRad="38100" dist="38100" dir="2700000" algn="tl">
                    <a:srgbClr val="000000"/>
                  </a:outerShdw>
                </a:effectLst>
                <a:latin typeface="Arial" pitchFamily="34" charset="0"/>
                <a:cs typeface="Arial" pitchFamily="34" charset="0"/>
              </a:rPr>
              <a:t>crypto: DES</a:t>
            </a:r>
          </a:p>
        </p:txBody>
      </p:sp>
      <p:sp>
        <p:nvSpPr>
          <p:cNvPr id="36868" name="Rectangle 3"/>
          <p:cNvSpPr>
            <a:spLocks noGrp="1" noChangeArrowheads="1"/>
          </p:cNvSpPr>
          <p:nvPr>
            <p:ph type="body" idx="1"/>
          </p:nvPr>
        </p:nvSpPr>
        <p:spPr>
          <a:xfrm>
            <a:off x="509588" y="2049463"/>
            <a:ext cx="3527425" cy="1836737"/>
          </a:xfrm>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smtClean="0">
                <a:solidFill>
                  <a:srgbClr val="0000FF"/>
                </a:solidFill>
                <a:latin typeface="Arial" charset="0"/>
                <a:cs typeface="Arial" charset="0"/>
              </a:rPr>
              <a:t>initial permutation </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smtClean="0">
                <a:latin typeface="Arial" charset="0"/>
                <a:cs typeface="Arial" charset="0"/>
              </a:rPr>
              <a:t>16 identical 'rounds' of function application, each using different 48 bits of key</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smtClean="0">
                <a:solidFill>
                  <a:srgbClr val="0000FF"/>
                </a:solidFill>
                <a:latin typeface="Arial" charset="0"/>
                <a:cs typeface="Arial" charset="0"/>
              </a:rPr>
              <a:t>final permutation</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smtClean="0">
              <a:latin typeface="Arial" charset="0"/>
              <a:cs typeface="Arial" charset="0"/>
            </a:endParaRPr>
          </a:p>
        </p:txBody>
      </p:sp>
      <p:grpSp>
        <p:nvGrpSpPr>
          <p:cNvPr id="36869" name="Group 4"/>
          <p:cNvGrpSpPr>
            <a:grpSpLocks/>
          </p:cNvGrpSpPr>
          <p:nvPr/>
        </p:nvGrpSpPr>
        <p:grpSpPr bwMode="auto">
          <a:xfrm>
            <a:off x="533400" y="1549400"/>
            <a:ext cx="2236788" cy="455613"/>
            <a:chOff x="336" y="1271"/>
            <a:chExt cx="1409" cy="287"/>
          </a:xfrm>
        </p:grpSpPr>
        <p:sp>
          <p:nvSpPr>
            <p:cNvPr id="36873" name="AutoShape 5"/>
            <p:cNvSpPr>
              <a:spLocks noChangeArrowheads="1"/>
            </p:cNvSpPr>
            <p:nvPr/>
          </p:nvSpPr>
          <p:spPr bwMode="auto">
            <a:xfrm>
              <a:off x="371" y="1275"/>
              <a:ext cx="1370" cy="266"/>
            </a:xfrm>
            <a:prstGeom prst="roundRect">
              <a:avLst>
                <a:gd name="adj" fmla="val 37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36874" name="AutoShape 6"/>
            <p:cNvSpPr>
              <a:spLocks noChangeArrowheads="1"/>
            </p:cNvSpPr>
            <p:nvPr/>
          </p:nvSpPr>
          <p:spPr bwMode="auto">
            <a:xfrm>
              <a:off x="336" y="1271"/>
              <a:ext cx="1410"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a:solidFill>
                    <a:srgbClr val="FF0000"/>
                  </a:solidFill>
                </a:rPr>
                <a:t>DES operation</a:t>
              </a:r>
            </a:p>
          </p:txBody>
        </p:sp>
      </p:grpSp>
      <p:pic>
        <p:nvPicPr>
          <p:cNvPr id="368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52400"/>
            <a:ext cx="40433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Rectangle 9"/>
          <p:cNvSpPr>
            <a:spLocks noChangeArrowheads="1"/>
          </p:cNvSpPr>
          <p:nvPr/>
        </p:nvSpPr>
        <p:spPr bwMode="auto">
          <a:xfrm>
            <a:off x="0" y="6400800"/>
            <a:ext cx="9144000" cy="457200"/>
          </a:xfrm>
          <a:prstGeom prst="rect">
            <a:avLst/>
          </a:prstGeom>
          <a:gradFill rotWithShape="1">
            <a:gsLst>
              <a:gs pos="0">
                <a:srgbClr val="00B8FF"/>
              </a:gs>
              <a:gs pos="50000">
                <a:schemeClr val="bg1"/>
              </a:gs>
              <a:gs pos="100000">
                <a:srgbClr val="00B8FF"/>
              </a:gs>
            </a:gsLst>
            <a:lin ang="5400000" scaled="1"/>
          </a:gradFill>
          <a:ln w="9525">
            <a:noFill/>
            <a:miter lim="800000"/>
            <a:headEnd/>
            <a:tailEnd/>
          </a:ln>
          <a:effectLst/>
        </p:spPr>
        <p:txBody>
          <a:bodyPr>
            <a:spAutoFit/>
          </a:bodyPr>
          <a:lstStyle/>
          <a:p>
            <a:pPr lvl="1">
              <a:spcBef>
                <a:spcPts val="600"/>
              </a:spcBef>
              <a:buClr>
                <a:srgbClr val="3333CC"/>
              </a:buClr>
              <a:buSzPct val="75000"/>
              <a:buFont typeface="ZapfDingbats" pitchFamily="80" charset="2"/>
              <a:buChar char=""/>
              <a:defRPr/>
            </a:pPr>
            <a:r>
              <a:rPr lang="en-GB">
                <a:solidFill>
                  <a:srgbClr val="000000"/>
                </a:solidFill>
              </a:rPr>
              <a:t> For encrypting longer messages: use cipher-block chaining</a:t>
            </a:r>
          </a:p>
        </p:txBody>
      </p:sp>
      <p:sp>
        <p:nvSpPr>
          <p:cNvPr id="36872" name="TextBox 9"/>
          <p:cNvSpPr txBox="1">
            <a:spLocks noChangeArrowheads="1"/>
          </p:cNvSpPr>
          <p:nvPr/>
        </p:nvSpPr>
        <p:spPr bwMode="auto">
          <a:xfrm>
            <a:off x="228600" y="4114800"/>
            <a:ext cx="4267200" cy="1323975"/>
          </a:xfrm>
          <a:prstGeom prst="rect">
            <a:avLst/>
          </a:prstGeom>
          <a:solidFill>
            <a:schemeClr val="bg1"/>
          </a:solidFill>
          <a:ln w="9525">
            <a:solidFill>
              <a:srgbClr val="FF0000"/>
            </a:solidFill>
            <a:miter lim="800000"/>
            <a:headEnd/>
            <a:tailEnd/>
          </a:ln>
        </p:spPr>
        <p:txBody>
          <a:bodyPr>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 typeface="Arial" charset="0"/>
              <a:buChar char="•"/>
            </a:pPr>
            <a:r>
              <a:rPr lang="en-US" altLang="en-US" sz="2000">
                <a:latin typeface="Arial" charset="0"/>
                <a:cs typeface="Arial" charset="0"/>
              </a:rPr>
              <a:t> involve multiple rounds</a:t>
            </a:r>
          </a:p>
          <a:p>
            <a:pPr>
              <a:spcBef>
                <a:spcPct val="0"/>
              </a:spcBef>
              <a:buClrTx/>
              <a:buSzTx/>
              <a:buFont typeface="Arial" charset="0"/>
              <a:buChar char="•"/>
            </a:pPr>
            <a:r>
              <a:rPr lang="en-US" altLang="en-US" sz="2000">
                <a:latin typeface="Arial" charset="0"/>
                <a:cs typeface="Arial" charset="0"/>
              </a:rPr>
              <a:t> block cipher - plaintext is </a:t>
            </a:r>
            <a:r>
              <a:rPr lang="en-US" altLang="en-US" sz="2000" b="1">
                <a:latin typeface="Arial" charset="0"/>
                <a:cs typeface="Arial" charset="0"/>
              </a:rPr>
              <a:t>divided</a:t>
            </a:r>
            <a:r>
              <a:rPr lang="en-US" altLang="en-US" sz="2000">
                <a:latin typeface="Arial" charset="0"/>
                <a:cs typeface="Arial" charset="0"/>
              </a:rPr>
              <a:t>   into </a:t>
            </a:r>
            <a:r>
              <a:rPr lang="en-US" altLang="en-US" sz="2000" b="1">
                <a:latin typeface="Arial" charset="0"/>
                <a:cs typeface="Arial" charset="0"/>
              </a:rPr>
              <a:t>blocks</a:t>
            </a:r>
            <a:r>
              <a:rPr lang="en-US" altLang="en-US" sz="2000">
                <a:latin typeface="Arial" charset="0"/>
                <a:cs typeface="Arial" charset="0"/>
              </a:rPr>
              <a:t> and use the same key to encrypt and decrypt the blocks</a:t>
            </a:r>
          </a:p>
        </p:txBody>
      </p:sp>
      <p:sp>
        <p:nvSpPr>
          <p:cNvPr id="2" name="Line Callout 1 1"/>
          <p:cNvSpPr/>
          <p:nvPr/>
        </p:nvSpPr>
        <p:spPr bwMode="auto">
          <a:xfrm>
            <a:off x="6656742" y="685800"/>
            <a:ext cx="1858963" cy="533400"/>
          </a:xfrm>
          <a:prstGeom prst="borderCallout1">
            <a:avLst>
              <a:gd name="adj1" fmla="val 22691"/>
              <a:gd name="adj2" fmla="val 713"/>
              <a:gd name="adj3" fmla="val -76663"/>
              <a:gd name="adj4" fmla="val -53598"/>
            </a:avLst>
          </a:prstGeom>
          <a:solidFill>
            <a:srgbClr val="FFFFC5"/>
          </a:solidFill>
          <a:ln w="95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NZ" sz="1400" dirty="0">
                <a:solidFill>
                  <a:schemeClr val="tx1"/>
                </a:solidFill>
                <a:latin typeface="Arial" pitchFamily="34" charset="0"/>
                <a:cs typeface="Arial" pitchFamily="34" charset="0"/>
              </a:rPr>
              <a:t> blocks of data consisting of 64 bits </a:t>
            </a:r>
            <a:endParaRPr kumimoji="0" lang="en-NZ" sz="1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98384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NZ" sz="3600" b="1" dirty="0" smtClean="0">
                <a:effectLst>
                  <a:outerShdw blurRad="38100" dist="38100" dir="2700000" algn="tl">
                    <a:srgbClr val="000000">
                      <a:alpha val="43137"/>
                    </a:srgbClr>
                  </a:outerShdw>
                </a:effectLst>
                <a:latin typeface="Arial" pitchFamily="34" charset="0"/>
                <a:cs typeface="Arial" pitchFamily="34" charset="0"/>
              </a:rPr>
              <a:t>DES vs. RSA </a:t>
            </a:r>
            <a:r>
              <a:rPr lang="en-NZ" sz="3200" dirty="0" smtClean="0">
                <a:latin typeface="Arial" pitchFamily="34" charset="0"/>
                <a:cs typeface="Arial" pitchFamily="34" charset="0"/>
              </a:rPr>
              <a:t>(Speed of Computation)</a:t>
            </a:r>
            <a:endParaRPr lang="en-NZ" sz="3200" dirty="0">
              <a:latin typeface="Arial" pitchFamily="34" charset="0"/>
              <a:cs typeface="Arial" pitchFamily="34" charset="0"/>
            </a:endParaRPr>
          </a:p>
        </p:txBody>
      </p:sp>
      <p:sp>
        <p:nvSpPr>
          <p:cNvPr id="3" name="Content Placeholder 2"/>
          <p:cNvSpPr>
            <a:spLocks noGrp="1"/>
          </p:cNvSpPr>
          <p:nvPr>
            <p:ph idx="1"/>
          </p:nvPr>
        </p:nvSpPr>
        <p:spPr>
          <a:xfrm>
            <a:off x="533400" y="1752600"/>
            <a:ext cx="7770813" cy="4037013"/>
          </a:xfrm>
          <a:ln>
            <a:solidFill>
              <a:srgbClr val="FF0000"/>
            </a:solidFill>
          </a:ln>
        </p:spPr>
        <p:txBody>
          <a:bodyPr/>
          <a:lstStyle/>
          <a:p>
            <a:pPr>
              <a:defRPr/>
            </a:pPr>
            <a:r>
              <a:rPr lang="en-NZ" dirty="0" smtClean="0">
                <a:latin typeface="Arial" pitchFamily="34" charset="0"/>
                <a:cs typeface="Arial" pitchFamily="34" charset="0"/>
              </a:rPr>
              <a:t>The exponentiation required by </a:t>
            </a:r>
            <a:r>
              <a:rPr lang="en-NZ" b="1" dirty="0" smtClean="0">
                <a:effectLst>
                  <a:outerShdw blurRad="38100" dist="38100" dir="2700000" algn="tl">
                    <a:srgbClr val="000000">
                      <a:alpha val="43137"/>
                    </a:srgbClr>
                  </a:outerShdw>
                </a:effectLst>
                <a:latin typeface="Arial" pitchFamily="34" charset="0"/>
                <a:cs typeface="Arial" pitchFamily="34" charset="0"/>
              </a:rPr>
              <a:t>RSA</a:t>
            </a:r>
            <a:r>
              <a:rPr lang="en-NZ" dirty="0" smtClean="0">
                <a:effectLst>
                  <a:outerShdw blurRad="38100" dist="38100" dir="2700000" algn="tl">
                    <a:srgbClr val="000000">
                      <a:alpha val="43137"/>
                    </a:srgbClr>
                  </a:outerShdw>
                </a:effectLst>
                <a:latin typeface="Arial" pitchFamily="34" charset="0"/>
                <a:cs typeface="Arial" pitchFamily="34" charset="0"/>
              </a:rPr>
              <a:t> </a:t>
            </a:r>
            <a:r>
              <a:rPr lang="en-NZ" dirty="0" smtClean="0">
                <a:latin typeface="Arial" pitchFamily="34" charset="0"/>
                <a:cs typeface="Arial" pitchFamily="34" charset="0"/>
              </a:rPr>
              <a:t>is a very time-consuming operation.</a:t>
            </a:r>
          </a:p>
          <a:p>
            <a:pPr>
              <a:defRPr/>
            </a:pPr>
            <a:r>
              <a:rPr lang="en-NZ" b="1" dirty="0" smtClean="0">
                <a:effectLst>
                  <a:outerShdw blurRad="38100" dist="38100" dir="2700000" algn="tl">
                    <a:srgbClr val="000000">
                      <a:alpha val="43137"/>
                    </a:srgbClr>
                  </a:outerShdw>
                </a:effectLst>
                <a:latin typeface="Arial" pitchFamily="34" charset="0"/>
                <a:cs typeface="Arial" pitchFamily="34" charset="0"/>
              </a:rPr>
              <a:t>DES</a:t>
            </a:r>
            <a:r>
              <a:rPr lang="en-NZ" dirty="0" smtClean="0">
                <a:effectLst>
                  <a:outerShdw blurRad="38100" dist="38100" dir="2700000" algn="tl">
                    <a:srgbClr val="000000">
                      <a:alpha val="43137"/>
                    </a:srgbClr>
                  </a:outerShdw>
                </a:effectLst>
                <a:latin typeface="Arial" pitchFamily="34" charset="0"/>
                <a:cs typeface="Arial" pitchFamily="34" charset="0"/>
              </a:rPr>
              <a:t> </a:t>
            </a:r>
            <a:r>
              <a:rPr lang="en-NZ" dirty="0" smtClean="0">
                <a:latin typeface="Arial" pitchFamily="34" charset="0"/>
                <a:cs typeface="Arial" pitchFamily="34" charset="0"/>
              </a:rPr>
              <a:t>is at least 100 times faster than RSA in software and between 1,000 and 10,000 times faster in hardware.</a:t>
            </a:r>
            <a:endParaRPr lang="en-NZ" dirty="0">
              <a:latin typeface="Arial" pitchFamily="34" charset="0"/>
              <a:cs typeface="Arial" pitchFamily="34" charset="0"/>
            </a:endParaRPr>
          </a:p>
        </p:txBody>
      </p:sp>
    </p:spTree>
    <p:extLst>
      <p:ext uri="{BB962C8B-B14F-4D97-AF65-F5344CB8AC3E}">
        <p14:creationId xmlns:p14="http://schemas.microsoft.com/office/powerpoint/2010/main" val="2177453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NZ" altLang="en-US"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WARNING!</a:t>
            </a:r>
          </a:p>
        </p:txBody>
      </p:sp>
      <p:sp>
        <p:nvSpPr>
          <p:cNvPr id="36867" name="Content Placeholder 2"/>
          <p:cNvSpPr>
            <a:spLocks noGrp="1"/>
          </p:cNvSpPr>
          <p:nvPr>
            <p:ph idx="1"/>
          </p:nvPr>
        </p:nvSpPr>
        <p:spPr>
          <a:xfrm>
            <a:off x="533400" y="1600201"/>
            <a:ext cx="7770813" cy="2667000"/>
          </a:xfrm>
        </p:spPr>
        <p:txBody>
          <a:bodyPr/>
          <a:lstStyle/>
          <a:p>
            <a:pPr>
              <a:defRPr/>
            </a:pPr>
            <a:r>
              <a:rPr lang="en-NZ" altLang="en-US" b="1" dirty="0" smtClean="0">
                <a:solidFill>
                  <a:srgbClr val="0000FF"/>
                </a:solidFill>
                <a:latin typeface="Arial" charset="0"/>
                <a:cs typeface="Arial" charset="0"/>
              </a:rPr>
              <a:t>DES</a:t>
            </a:r>
            <a:r>
              <a:rPr lang="en-NZ" altLang="en-US" dirty="0" smtClean="0">
                <a:latin typeface="Arial" charset="0"/>
                <a:cs typeface="Arial" charset="0"/>
              </a:rPr>
              <a:t> is now considered </a:t>
            </a:r>
            <a:r>
              <a:rPr lang="en-NZ" altLang="en-US" b="1" u="sng" dirty="0" smtClean="0">
                <a:solidFill>
                  <a:srgbClr val="FF0000"/>
                </a:solidFill>
                <a:effectLst>
                  <a:outerShdw blurRad="38100" dist="38100" dir="2700000" algn="tl">
                    <a:srgbClr val="000000">
                      <a:alpha val="43137"/>
                    </a:srgbClr>
                  </a:outerShdw>
                </a:effectLst>
                <a:latin typeface="Arial" charset="0"/>
                <a:cs typeface="Arial" charset="0"/>
              </a:rPr>
              <a:t>insecure</a:t>
            </a:r>
            <a:r>
              <a:rPr lang="en-NZ" altLang="en-US" dirty="0" smtClean="0">
                <a:latin typeface="Arial" charset="0"/>
                <a:cs typeface="Arial" charset="0"/>
              </a:rPr>
              <a:t> because a brute force attack is possible (see EFF DES cracker). As of 2008, the best analytical attack is </a:t>
            </a:r>
            <a:r>
              <a:rPr lang="en-NZ" altLang="en-US" dirty="0" smtClean="0">
                <a:solidFill>
                  <a:srgbClr val="008000"/>
                </a:solidFill>
                <a:latin typeface="Arial" charset="0"/>
                <a:cs typeface="Arial" charset="0"/>
              </a:rPr>
              <a:t>linear cryptanalysis</a:t>
            </a:r>
            <a:r>
              <a:rPr lang="en-NZ" altLang="en-US" dirty="0" smtClean="0">
                <a:latin typeface="Arial" charset="0"/>
                <a:cs typeface="Arial" charset="0"/>
              </a:rPr>
              <a:t>, which requires 243 known plaintexts and has a time complexity of 2</a:t>
            </a:r>
            <a:r>
              <a:rPr lang="en-NZ" altLang="en-US" baseline="30000" dirty="0" smtClean="0">
                <a:latin typeface="Arial" charset="0"/>
                <a:cs typeface="Arial" charset="0"/>
              </a:rPr>
              <a:t>39–43</a:t>
            </a:r>
            <a:r>
              <a:rPr lang="en-NZ" altLang="en-US" dirty="0" smtClean="0">
                <a:latin typeface="Arial" charset="0"/>
                <a:cs typeface="Arial" charset="0"/>
              </a:rPr>
              <a:t>.</a:t>
            </a:r>
          </a:p>
        </p:txBody>
      </p:sp>
      <p:sp>
        <p:nvSpPr>
          <p:cNvPr id="38916" name="TextBox 3"/>
          <p:cNvSpPr txBox="1">
            <a:spLocks noChangeArrowheads="1"/>
          </p:cNvSpPr>
          <p:nvPr/>
        </p:nvSpPr>
        <p:spPr bwMode="auto">
          <a:xfrm>
            <a:off x="304800" y="6488668"/>
            <a:ext cx="36453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r>
              <a:rPr lang="en-NZ" altLang="en-US" sz="1200" i="1" dirty="0">
                <a:solidFill>
                  <a:srgbClr val="0000FF"/>
                </a:solidFill>
                <a:latin typeface="Times New Roman" pitchFamily="18" charset="0"/>
              </a:rPr>
              <a:t>http://en.wikipedia.org/wiki/Data_Encryption_Standard</a:t>
            </a:r>
          </a:p>
        </p:txBody>
      </p:sp>
      <p:sp>
        <p:nvSpPr>
          <p:cNvPr id="2" name="Rectangle 1"/>
          <p:cNvSpPr/>
          <p:nvPr/>
        </p:nvSpPr>
        <p:spPr>
          <a:xfrm>
            <a:off x="2667000" y="6027003"/>
            <a:ext cx="6172200" cy="461665"/>
          </a:xfrm>
          <a:prstGeom prst="rect">
            <a:avLst/>
          </a:prstGeom>
        </p:spPr>
        <p:txBody>
          <a:bodyPr wrap="square">
            <a:spAutoFit/>
          </a:bodyPr>
          <a:lstStyle/>
          <a:p>
            <a:r>
              <a:rPr lang="en-NZ" sz="1200" dirty="0">
                <a:solidFill>
                  <a:schemeClr val="tx1"/>
                </a:solidFill>
              </a:rPr>
              <a:t>The Electronic Frontier Foundation (EFF) is an international non-profit digital rights group based in San Francisco, California.</a:t>
            </a:r>
          </a:p>
        </p:txBody>
      </p:sp>
      <p:pic>
        <p:nvPicPr>
          <p:cNvPr id="89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4140" y="4038600"/>
            <a:ext cx="1486789" cy="155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295400" y="4691456"/>
            <a:ext cx="4332511" cy="830997"/>
          </a:xfrm>
          <a:prstGeom prst="rect">
            <a:avLst/>
          </a:prstGeom>
          <a:solidFill>
            <a:srgbClr val="C6E6A2"/>
          </a:solidFill>
          <a:ln>
            <a:solidFill>
              <a:srgbClr val="00B0F0"/>
            </a:solidFill>
          </a:ln>
        </p:spPr>
        <p:txBody>
          <a:bodyPr wrap="square">
            <a:spAutoFit/>
          </a:bodyPr>
          <a:lstStyle/>
          <a:p>
            <a:r>
              <a:rPr lang="en-NZ" dirty="0" smtClean="0">
                <a:solidFill>
                  <a:schemeClr val="tx1"/>
                </a:solidFill>
              </a:rPr>
              <a:t>(1998) The </a:t>
            </a:r>
            <a:r>
              <a:rPr lang="en-NZ" dirty="0">
                <a:solidFill>
                  <a:schemeClr val="tx1"/>
                </a:solidFill>
              </a:rPr>
              <a:t>EFF's US$250,000 DES cracking machine </a:t>
            </a:r>
          </a:p>
        </p:txBody>
      </p:sp>
    </p:spTree>
    <p:extLst>
      <p:ext uri="{BB962C8B-B14F-4D97-AF65-F5344CB8AC3E}">
        <p14:creationId xmlns:p14="http://schemas.microsoft.com/office/powerpoint/2010/main" val="58571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533400" y="193675"/>
            <a:ext cx="8207375" cy="1212850"/>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a:latin typeface="Arial" pitchFamily="34" charset="0"/>
                <a:cs typeface="Arial" pitchFamily="34" charset="0"/>
              </a:rPr>
              <a:t>AES: Advanced Encryption Standard</a:t>
            </a:r>
          </a:p>
        </p:txBody>
      </p:sp>
      <p:sp>
        <p:nvSpPr>
          <p:cNvPr id="19458" name="Rectangle 2"/>
          <p:cNvSpPr>
            <a:spLocks noGrp="1" noChangeArrowheads="1"/>
          </p:cNvSpPr>
          <p:nvPr>
            <p:ph type="body" idx="1"/>
          </p:nvPr>
        </p:nvSpPr>
        <p:spPr>
          <a:xfrm>
            <a:off x="533400" y="1600200"/>
            <a:ext cx="7772400" cy="4648200"/>
          </a:xfrm>
          <a:ln/>
        </p:spPr>
        <p:txBody>
          <a:bodyPr/>
          <a:lstStyle/>
          <a:p>
            <a:pPr marL="320675" indent="-320675">
              <a:buClr>
                <a:srgbClr val="3333CC"/>
              </a:buClr>
              <a:buSzPct val="85000"/>
              <a:buFont typeface="ZapfDingbats" pitchFamily="82" charset="2"/>
              <a:buChar char=""/>
              <a:tabLst>
                <a:tab pos="320675" algn="l"/>
                <a:tab pos="425450"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Lst>
            </a:pPr>
            <a:r>
              <a:rPr lang="en-GB" dirty="0">
                <a:latin typeface="Arial" pitchFamily="34" charset="0"/>
                <a:cs typeface="Arial" pitchFamily="34" charset="0"/>
              </a:rPr>
              <a:t>new (Nov. 2001) symmetric-key NIST standard, replacing DES</a:t>
            </a:r>
          </a:p>
          <a:p>
            <a:pPr marL="320675" indent="-320675">
              <a:buClr>
                <a:srgbClr val="3333CC"/>
              </a:buClr>
              <a:buSzPct val="85000"/>
              <a:buFont typeface="ZapfDingbats" pitchFamily="82" charset="2"/>
              <a:buChar char=""/>
              <a:tabLst>
                <a:tab pos="320675" algn="l"/>
                <a:tab pos="425450"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Lst>
            </a:pPr>
            <a:r>
              <a:rPr lang="en-GB" dirty="0">
                <a:latin typeface="Arial" pitchFamily="34" charset="0"/>
                <a:cs typeface="Arial" pitchFamily="34" charset="0"/>
              </a:rPr>
              <a:t>processes data in </a:t>
            </a:r>
            <a:r>
              <a:rPr lang="en-GB" b="1" dirty="0">
                <a:solidFill>
                  <a:srgbClr val="008000"/>
                </a:solidFill>
                <a:effectLst>
                  <a:outerShdw blurRad="38100" dist="38100" dir="2700000" algn="tl">
                    <a:srgbClr val="000000">
                      <a:alpha val="43137"/>
                    </a:srgbClr>
                  </a:outerShdw>
                </a:effectLst>
                <a:latin typeface="Arial" pitchFamily="34" charset="0"/>
                <a:cs typeface="Arial" pitchFamily="34" charset="0"/>
              </a:rPr>
              <a:t>128 bit blocks</a:t>
            </a:r>
          </a:p>
          <a:p>
            <a:pPr marL="320675" indent="-320675">
              <a:buClr>
                <a:srgbClr val="3333CC"/>
              </a:buClr>
              <a:buSzPct val="85000"/>
              <a:buFont typeface="ZapfDingbats" pitchFamily="82" charset="2"/>
              <a:buChar char=""/>
              <a:tabLst>
                <a:tab pos="320675" algn="l"/>
                <a:tab pos="425450"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Lst>
            </a:pPr>
            <a:r>
              <a:rPr lang="en-GB" dirty="0">
                <a:latin typeface="Arial" pitchFamily="34" charset="0"/>
                <a:cs typeface="Arial" pitchFamily="34" charset="0"/>
              </a:rPr>
              <a:t>128, 192, or 256 bit keys</a:t>
            </a:r>
          </a:p>
          <a:p>
            <a:pPr marL="320675" indent="-320675">
              <a:buClr>
                <a:srgbClr val="3333CC"/>
              </a:buClr>
              <a:buSzPct val="85000"/>
              <a:buFont typeface="ZapfDingbats" pitchFamily="82" charset="2"/>
              <a:buChar char=""/>
              <a:tabLst>
                <a:tab pos="320675" algn="l"/>
                <a:tab pos="425450"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Lst>
            </a:pPr>
            <a:endParaRPr lang="en-GB" dirty="0" smtClean="0">
              <a:latin typeface="Arial" pitchFamily="34" charset="0"/>
              <a:cs typeface="Arial" pitchFamily="34" charset="0"/>
            </a:endParaRPr>
          </a:p>
          <a:p>
            <a:pPr marL="320675" indent="-320675">
              <a:buClr>
                <a:srgbClr val="3333CC"/>
              </a:buClr>
              <a:buSzPct val="85000"/>
              <a:buFont typeface="ZapfDingbats" pitchFamily="82" charset="2"/>
              <a:buChar char=""/>
              <a:tabLst>
                <a:tab pos="320675" algn="l"/>
                <a:tab pos="425450"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Lst>
            </a:pPr>
            <a:r>
              <a:rPr lang="en-GB" dirty="0" smtClean="0">
                <a:latin typeface="Arial" pitchFamily="34" charset="0"/>
                <a:cs typeface="Arial" pitchFamily="34" charset="0"/>
              </a:rPr>
              <a:t>Assuming that one can break </a:t>
            </a:r>
            <a:r>
              <a:rPr lang="en-GB" b="1" dirty="0" smtClean="0">
                <a:latin typeface="Arial" pitchFamily="34" charset="0"/>
                <a:cs typeface="Arial" pitchFamily="34" charset="0"/>
              </a:rPr>
              <a:t>DES</a:t>
            </a:r>
            <a:r>
              <a:rPr lang="en-GB" dirty="0" smtClean="0">
                <a:latin typeface="Arial" pitchFamily="34" charset="0"/>
                <a:cs typeface="Arial" pitchFamily="34" charset="0"/>
              </a:rPr>
              <a:t> in </a:t>
            </a:r>
            <a:r>
              <a:rPr lang="en-GB" dirty="0" smtClean="0">
                <a:solidFill>
                  <a:srgbClr val="FF0000"/>
                </a:solidFill>
                <a:latin typeface="Arial" pitchFamily="34" charset="0"/>
                <a:cs typeface="Arial" pitchFamily="34" charset="0"/>
              </a:rPr>
              <a:t>one second</a:t>
            </a:r>
            <a:r>
              <a:rPr lang="en-GB" dirty="0" smtClean="0">
                <a:latin typeface="Arial" pitchFamily="34" charset="0"/>
                <a:cs typeface="Arial" pitchFamily="34" charset="0"/>
              </a:rPr>
              <a:t> (</a:t>
            </a:r>
            <a:r>
              <a:rPr lang="en-NZ" dirty="0" smtClean="0">
                <a:latin typeface="Arial" pitchFamily="34" charset="0"/>
                <a:cs typeface="Arial" pitchFamily="34" charset="0"/>
              </a:rPr>
              <a:t>trying 2^56 keys in one second)</a:t>
            </a:r>
            <a:r>
              <a:rPr lang="en-GB" dirty="0" smtClean="0">
                <a:latin typeface="Arial" pitchFamily="34" charset="0"/>
                <a:cs typeface="Arial" pitchFamily="34" charset="0"/>
              </a:rPr>
              <a:t>), then,</a:t>
            </a:r>
            <a:r>
              <a:rPr lang="en-NZ" dirty="0" smtClean="0">
                <a:latin typeface="Arial" pitchFamily="34" charset="0"/>
                <a:cs typeface="Arial" pitchFamily="34" charset="0"/>
              </a:rPr>
              <a:t> trying 2^128 keys requires </a:t>
            </a:r>
            <a:r>
              <a:rPr lang="en-GB" dirty="0" smtClean="0">
                <a:latin typeface="Arial" pitchFamily="34" charset="0"/>
                <a:cs typeface="Arial" pitchFamily="34" charset="0"/>
              </a:rPr>
              <a:t>would take </a:t>
            </a:r>
            <a:r>
              <a:rPr lang="en-GB" dirty="0">
                <a:solidFill>
                  <a:srgbClr val="FF0000"/>
                </a:solidFill>
                <a:latin typeface="Arial" pitchFamily="34" charset="0"/>
                <a:cs typeface="Arial" pitchFamily="34" charset="0"/>
              </a:rPr>
              <a:t>149 trillion years </a:t>
            </a:r>
            <a:r>
              <a:rPr lang="en-GB" dirty="0">
                <a:latin typeface="Arial" pitchFamily="34" charset="0"/>
                <a:cs typeface="Arial" pitchFamily="34" charset="0"/>
              </a:rPr>
              <a:t>for </a:t>
            </a:r>
            <a:r>
              <a:rPr lang="en-GB" b="1" dirty="0">
                <a:latin typeface="Arial" pitchFamily="34" charset="0"/>
                <a:cs typeface="Arial" pitchFamily="34" charset="0"/>
              </a:rPr>
              <a:t>AES</a:t>
            </a:r>
          </a:p>
        </p:txBody>
      </p:sp>
      <p:sp>
        <p:nvSpPr>
          <p:cNvPr id="5" name="Line Callout 1 4"/>
          <p:cNvSpPr/>
          <p:nvPr/>
        </p:nvSpPr>
        <p:spPr bwMode="auto">
          <a:xfrm>
            <a:off x="6858000" y="3124200"/>
            <a:ext cx="2087563" cy="990600"/>
          </a:xfrm>
          <a:prstGeom prst="borderCallout1">
            <a:avLst>
              <a:gd name="adj1" fmla="val 22691"/>
              <a:gd name="adj2" fmla="val 713"/>
              <a:gd name="adj3" fmla="val 22254"/>
              <a:gd name="adj4" fmla="val -80324"/>
            </a:avLst>
          </a:prstGeom>
          <a:solidFill>
            <a:srgbClr val="FFFFC5"/>
          </a:solidFill>
          <a:ln w="95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NZ" sz="1400" dirty="0">
                <a:solidFill>
                  <a:schemeClr val="tx1"/>
                </a:solidFill>
                <a:latin typeface="Arial" pitchFamily="34" charset="0"/>
                <a:cs typeface="Arial" pitchFamily="34" charset="0"/>
              </a:rPr>
              <a:t> TOP SECRET information will require use of either the 192 or 256 key lengths.</a:t>
            </a:r>
          </a:p>
        </p:txBody>
      </p:sp>
    </p:spTree>
    <p:extLst>
      <p:ext uri="{BB962C8B-B14F-4D97-AF65-F5344CB8AC3E}">
        <p14:creationId xmlns:p14="http://schemas.microsoft.com/office/powerpoint/2010/main" val="1899214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50175" cy="960437"/>
          </a:xfrm>
        </p:spPr>
        <p:txBody>
          <a:bodyPr/>
          <a:lstStyle/>
          <a:p>
            <a:r>
              <a:rPr lang="en-NZ" dirty="0" smtClean="0">
                <a:latin typeface="Arial" panose="020B0604020202020204" pitchFamily="34" charset="0"/>
                <a:cs typeface="Arial" panose="020B0604020202020204" pitchFamily="34" charset="0"/>
              </a:rPr>
              <a:t>Bank securely online</a:t>
            </a:r>
            <a:endParaRPr lang="en-NZ"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33400" y="1066800"/>
            <a:ext cx="8001000" cy="1981199"/>
          </a:xfrm>
          <a:solidFill>
            <a:schemeClr val="accent1">
              <a:lumMod val="20000"/>
              <a:lumOff val="80000"/>
            </a:schemeClr>
          </a:solidFill>
          <a:ln>
            <a:solidFill>
              <a:srgbClr val="00B0F0"/>
            </a:solidFill>
          </a:ln>
        </p:spPr>
        <p:txBody>
          <a:bodyPr/>
          <a:lstStyle/>
          <a:p>
            <a:r>
              <a:rPr lang="en-NZ" sz="2400" dirty="0">
                <a:solidFill>
                  <a:srgbClr val="FF0000"/>
                </a:solidFill>
                <a:latin typeface="Arial" panose="020B0604020202020204" pitchFamily="34" charset="0"/>
                <a:cs typeface="Arial" panose="020B0604020202020204" pitchFamily="34" charset="0"/>
              </a:rPr>
              <a:t>Two-Level Authentication</a:t>
            </a:r>
          </a:p>
          <a:p>
            <a:pPr>
              <a:buFont typeface="Arial" panose="020B0604020202020204" pitchFamily="34" charset="0"/>
              <a:buChar char="•"/>
            </a:pPr>
            <a:r>
              <a:rPr lang="en-NZ" sz="1800" dirty="0" smtClean="0">
                <a:latin typeface="Arial" panose="020B0604020202020204" pitchFamily="34" charset="0"/>
                <a:cs typeface="Arial" panose="020B0604020202020204" pitchFamily="34" charset="0"/>
              </a:rPr>
              <a:t>In </a:t>
            </a:r>
            <a:r>
              <a:rPr lang="en-NZ" sz="1800" dirty="0">
                <a:latin typeface="Arial" panose="020B0604020202020204" pitchFamily="34" charset="0"/>
                <a:cs typeface="Arial" panose="020B0604020202020204" pitchFamily="34" charset="0"/>
              </a:rPr>
              <a:t>order to transact on ANZ Digital Banking, users are required to be authenticated twice. The first level authentication is performed through the use of the Username and Password, while the second level is through One-time Password generated with your Security Device or sent to your mobile number registered with ANZ.</a:t>
            </a:r>
          </a:p>
        </p:txBody>
      </p:sp>
      <p:sp>
        <p:nvSpPr>
          <p:cNvPr id="4" name="Content Placeholder 2"/>
          <p:cNvSpPr txBox="1">
            <a:spLocks/>
          </p:cNvSpPr>
          <p:nvPr/>
        </p:nvSpPr>
        <p:spPr bwMode="auto">
          <a:xfrm>
            <a:off x="533400" y="3124200"/>
            <a:ext cx="8001000" cy="3505200"/>
          </a:xfrm>
          <a:prstGeom prst="rect">
            <a:avLst/>
          </a:prstGeom>
          <a:solidFill>
            <a:schemeClr val="accent1">
              <a:lumMod val="20000"/>
              <a:lumOff val="80000"/>
            </a:schemeClr>
          </a:solidFill>
          <a:ln>
            <a:solidFill>
              <a:srgbClr val="00B0F0"/>
            </a:solidFill>
          </a:ln>
          <a:effectLs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lnSpc>
                <a:spcPct val="102000"/>
              </a:lnSpc>
              <a:spcBef>
                <a:spcPts val="700"/>
              </a:spcBef>
              <a:spcAft>
                <a:spcPct val="0"/>
              </a:spcAft>
              <a:buClr>
                <a:srgbClr val="000000"/>
              </a:buClr>
              <a:buSzPct val="100000"/>
              <a:buFont typeface="Times New Roman" pitchFamily="18" charset="0"/>
              <a:defRPr sz="2800">
                <a:solidFill>
                  <a:srgbClr val="000000"/>
                </a:solidFill>
                <a:latin typeface="+mn-lt"/>
                <a:ea typeface="+mn-ea"/>
                <a:cs typeface="+mn-cs"/>
              </a:defRPr>
            </a:lvl1pPr>
            <a:lvl2pPr marL="742950" indent="-285750" algn="l" defTabSz="449263" rtl="0" eaLnBrk="0" fontAlgn="base" hangingPunct="0">
              <a:lnSpc>
                <a:spcPct val="102000"/>
              </a:lnSpc>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2pPr>
            <a:lvl3pPr marL="1143000" indent="-228600" algn="l" defTabSz="449263" rtl="0" eaLnBrk="0" fontAlgn="base" hangingPunct="0">
              <a:lnSpc>
                <a:spcPct val="102000"/>
              </a:lnSpc>
              <a:spcBef>
                <a:spcPts val="500"/>
              </a:spcBef>
              <a:spcAft>
                <a:spcPct val="0"/>
              </a:spcAft>
              <a:buClr>
                <a:srgbClr val="000000"/>
              </a:buClr>
              <a:buSzPct val="100000"/>
              <a:buFont typeface="Times New Roman" pitchFamily="18" charset="0"/>
              <a:defRPr sz="2000">
                <a:solidFill>
                  <a:srgbClr val="000000"/>
                </a:solidFill>
                <a:latin typeface="+mn-lt"/>
                <a:ea typeface="+mn-ea"/>
                <a:cs typeface="+mn-cs"/>
              </a:defRPr>
            </a:lvl3pPr>
            <a:lvl4pPr marL="16002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4pPr>
            <a:lvl5pPr marL="20574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5pPr>
            <a:lvl6pPr marL="25146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6pPr>
            <a:lvl7pPr marL="29718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7pPr>
            <a:lvl8pPr marL="34290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8pPr>
            <a:lvl9pPr marL="3886200" indent="-228600" algn="l" defTabSz="449263" rtl="0" eaLnBrk="0" fontAlgn="base" hangingPunct="0">
              <a:lnSpc>
                <a:spcPct val="116000"/>
              </a:lnSpc>
              <a:spcBef>
                <a:spcPts val="500"/>
              </a:spcBef>
              <a:spcAft>
                <a:spcPct val="0"/>
              </a:spcAft>
              <a:buClr>
                <a:srgbClr val="000000"/>
              </a:buClr>
              <a:buSzPct val="100000"/>
              <a:buFont typeface="Times New Roman" pitchFamily="18" charset="0"/>
              <a:defRPr sz="2000">
                <a:solidFill>
                  <a:srgbClr val="000000"/>
                </a:solidFill>
                <a:latin typeface="Times New Roman" pitchFamily="18" charset="0"/>
                <a:ea typeface="+mn-ea"/>
                <a:cs typeface="+mn-cs"/>
              </a:defRPr>
            </a:lvl9pPr>
          </a:lstStyle>
          <a:p>
            <a:r>
              <a:rPr lang="en-NZ" sz="2400" kern="0" dirty="0">
                <a:solidFill>
                  <a:srgbClr val="FF0000"/>
                </a:solidFill>
                <a:latin typeface="Arial" panose="020B0604020202020204" pitchFamily="34" charset="0"/>
                <a:cs typeface="Arial" panose="020B0604020202020204" pitchFamily="34" charset="0"/>
              </a:rPr>
              <a:t>128-bit Secure Socket Layer (SSL) encryption</a:t>
            </a:r>
          </a:p>
          <a:p>
            <a:pPr>
              <a:buFont typeface="Arial" panose="020B0604020202020204" pitchFamily="34" charset="0"/>
              <a:buChar char="•"/>
            </a:pPr>
            <a:r>
              <a:rPr lang="en-NZ" sz="1800" kern="0" dirty="0" smtClean="0">
                <a:latin typeface="Arial" panose="020B0604020202020204" pitchFamily="34" charset="0"/>
                <a:cs typeface="Arial" panose="020B0604020202020204" pitchFamily="34" charset="0"/>
              </a:rPr>
              <a:t>The </a:t>
            </a:r>
            <a:r>
              <a:rPr lang="en-NZ" sz="1800" kern="0" dirty="0">
                <a:latin typeface="Arial" panose="020B0604020202020204" pitchFamily="34" charset="0"/>
                <a:cs typeface="Arial" panose="020B0604020202020204" pitchFamily="34" charset="0"/>
              </a:rPr>
              <a:t>128-bit Secure Socket Layer (SSL) encryption is an international standard that other Financial Centres in the world uses for securing data communication between the browser and websites. Digital certificate technology is used to ensure transaction privacy, message integrity and server-side authentication. This serves as an assurance that the website runs legitimately under the care of the Bank.</a:t>
            </a:r>
          </a:p>
          <a:p>
            <a:pPr>
              <a:buFont typeface="Arial" panose="020B0604020202020204" pitchFamily="34" charset="0"/>
              <a:buChar char="•"/>
            </a:pPr>
            <a:endParaRPr lang="en-NZ" sz="1050" kern="0" dirty="0">
              <a:latin typeface="Arial" panose="020B0604020202020204" pitchFamily="34" charset="0"/>
              <a:cs typeface="Arial" panose="020B0604020202020204" pitchFamily="34" charset="0"/>
            </a:endParaRPr>
          </a:p>
          <a:p>
            <a:pPr>
              <a:buFont typeface="Arial" panose="020B0604020202020204" pitchFamily="34" charset="0"/>
              <a:buChar char="•"/>
            </a:pPr>
            <a:r>
              <a:rPr lang="en-NZ" sz="1800" kern="0" dirty="0">
                <a:latin typeface="Arial" panose="020B0604020202020204" pitchFamily="34" charset="0"/>
                <a:cs typeface="Arial" panose="020B0604020202020204" pitchFamily="34" charset="0"/>
              </a:rPr>
              <a:t>All data sent to and from ANZ is "scrambled" and "reassembled" between ANZ and your personal computer using </a:t>
            </a:r>
            <a:r>
              <a:rPr lang="en-NZ" sz="1800" b="1" kern="0" dirty="0">
                <a:solidFill>
                  <a:srgbClr val="0000FF"/>
                </a:solidFill>
                <a:latin typeface="Arial" panose="020B0604020202020204" pitchFamily="34" charset="0"/>
                <a:cs typeface="Arial" panose="020B0604020202020204" pitchFamily="34" charset="0"/>
              </a:rPr>
              <a:t>128-bit encryption</a:t>
            </a:r>
            <a:r>
              <a:rPr lang="en-NZ" sz="1800" kern="0" dirty="0">
                <a:latin typeface="Arial" panose="020B0604020202020204" pitchFamily="34" charset="0"/>
                <a:cs typeface="Arial" panose="020B0604020202020204" pitchFamily="34" charset="0"/>
              </a:rPr>
              <a:t>, the highest level of encryption commercially available.</a:t>
            </a:r>
          </a:p>
        </p:txBody>
      </p:sp>
    </p:spTree>
    <p:extLst>
      <p:ext uri="{BB962C8B-B14F-4D97-AF65-F5344CB8AC3E}">
        <p14:creationId xmlns:p14="http://schemas.microsoft.com/office/powerpoint/2010/main" val="905039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8382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What is network security?</a:t>
            </a:r>
          </a:p>
        </p:txBody>
      </p:sp>
      <p:sp>
        <p:nvSpPr>
          <p:cNvPr id="123907" name="Rectangle 3"/>
          <p:cNvSpPr>
            <a:spLocks noGrp="1" noChangeArrowheads="1"/>
          </p:cNvSpPr>
          <p:nvPr>
            <p:ph type="body" idx="1"/>
          </p:nvPr>
        </p:nvSpPr>
        <p:spPr>
          <a:xfrm>
            <a:off x="533400" y="1600200"/>
            <a:ext cx="7772400" cy="4648200"/>
          </a:xfrm>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Operational Security</a:t>
            </a:r>
            <a:r>
              <a:rPr lang="en-GB" b="1" dirty="0" smtClean="0">
                <a:solidFill>
                  <a:srgbClr val="FF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en-GB" b="1" dirty="0" smtClean="0">
                <a:effectLst>
                  <a:outerShdw blurRad="38100" dist="38100" dir="2700000" algn="tl">
                    <a:srgbClr val="C0C0C0"/>
                  </a:outerShdw>
                </a:effectLst>
                <a:latin typeface="Arial" panose="020B0604020202020204" pitchFamily="34" charset="0"/>
                <a:cs typeface="Arial" panose="020B0604020202020204" pitchFamily="34" charset="0"/>
              </a:rPr>
              <a:t> </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anose="020B0604020202020204" pitchFamily="34" charset="0"/>
                <a:cs typeface="Arial" panose="020B0604020202020204" pitchFamily="34" charset="0"/>
              </a:rPr>
              <a:t>communication can occur in the first place</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anose="020B0604020202020204" pitchFamily="34" charset="0"/>
                <a:cs typeface="Arial" panose="020B0604020202020204" pitchFamily="34" charset="0"/>
              </a:rPr>
              <a:t>Prevent Denial-of-Service attacks (</a:t>
            </a:r>
            <a:r>
              <a:rPr lang="en-GB" dirty="0" err="1" smtClean="0">
                <a:latin typeface="Arial" panose="020B0604020202020204" pitchFamily="34" charset="0"/>
                <a:cs typeface="Arial" panose="020B0604020202020204" pitchFamily="34" charset="0"/>
              </a:rPr>
              <a:t>DoS</a:t>
            </a:r>
            <a:r>
              <a:rPr lang="en-GB" dirty="0" smtClean="0">
                <a:latin typeface="Arial" panose="020B0604020202020204" pitchFamily="34" charset="0"/>
                <a:cs typeface="Arial" panose="020B0604020202020204" pitchFamily="34" charset="0"/>
              </a:rPr>
              <a:t>)</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anose="020B0604020202020204" pitchFamily="34" charset="0"/>
                <a:cs typeface="Arial" panose="020B0604020202020204" pitchFamily="34" charset="0"/>
              </a:rPr>
              <a:t>ensures network entities can gain access to resources if they have access rights and perform accesses in a well-defined manner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smtClean="0">
                <a:latin typeface="Arial" panose="020B0604020202020204" pitchFamily="34" charset="0"/>
                <a:cs typeface="Arial" panose="020B0604020202020204" pitchFamily="34" charset="0"/>
              </a:rPr>
              <a:t>Firewall – controls packet access to and from the network by regulating which packet can pass into and out of the network</a:t>
            </a:r>
          </a:p>
        </p:txBody>
      </p:sp>
      <p:sp>
        <p:nvSpPr>
          <p:cNvPr id="123908" name="Rectangle 4"/>
          <p:cNvSpPr>
            <a:spLocks noChangeArrowheads="1"/>
          </p:cNvSpPr>
          <p:nvPr/>
        </p:nvSpPr>
        <p:spPr bwMode="auto">
          <a:xfrm>
            <a:off x="0" y="1676400"/>
            <a:ext cx="431800" cy="420688"/>
          </a:xfrm>
          <a:prstGeom prst="rect">
            <a:avLst/>
          </a:prstGeom>
          <a:solidFill>
            <a:srgbClr val="00B8FF"/>
          </a:soli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000">
                <a:solidFill>
                  <a:schemeClr val="bg1"/>
                </a:solidFill>
                <a:latin typeface="Times New Roman" pitchFamily="18" charset="0"/>
              </a:rPr>
              <a:t>4</a:t>
            </a:r>
          </a:p>
        </p:txBody>
      </p:sp>
      <p:sp>
        <p:nvSpPr>
          <p:cNvPr id="123911" name="Text Box 7"/>
          <p:cNvSpPr txBox="1">
            <a:spLocks noChangeArrowheads="1"/>
          </p:cNvSpPr>
          <p:nvPr/>
        </p:nvSpPr>
        <p:spPr bwMode="auto">
          <a:xfrm>
            <a:off x="0" y="838200"/>
            <a:ext cx="9144000" cy="457200"/>
          </a:xfrm>
          <a:prstGeom prst="rect">
            <a:avLst/>
          </a:prstGeom>
          <a:gradFill rotWithShape="1">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spAutoFit/>
          </a:bodyPr>
          <a:lstStyle/>
          <a:p>
            <a:pPr>
              <a:defRPr/>
            </a:pPr>
            <a:r>
              <a:rPr lang="en-NZ" b="1">
                <a:solidFill>
                  <a:srgbClr val="252593"/>
                </a:solidFill>
              </a:rPr>
              <a:t>DESIRABLE PROPERTIES OF SECURE CONNECTION</a:t>
            </a:r>
            <a:endParaRPr lang="en-GB" sz="2800" b="1">
              <a:solidFill>
                <a:srgbClr val="252593"/>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23911"/>
                                        </p:tgtEl>
                                        <p:attrNameLst>
                                          <p:attrName>style.visibility</p:attrName>
                                        </p:attrNameLst>
                                      </p:cBhvr>
                                      <p:to>
                                        <p:strVal val="visible"/>
                                      </p:to>
                                    </p:set>
                                    <p:anim calcmode="lin" valueType="num">
                                      <p:cBhvr>
                                        <p:cTn id="7" dur="500" fill="hold"/>
                                        <p:tgtEl>
                                          <p:spTgt spid="123911"/>
                                        </p:tgtEl>
                                        <p:attrNameLst>
                                          <p:attrName>ppt_w</p:attrName>
                                        </p:attrNameLst>
                                      </p:cBhvr>
                                      <p:tavLst>
                                        <p:tav tm="0">
                                          <p:val>
                                            <p:fltVal val="0"/>
                                          </p:val>
                                        </p:tav>
                                        <p:tav tm="100000">
                                          <p:val>
                                            <p:strVal val="#ppt_w"/>
                                          </p:val>
                                        </p:tav>
                                      </p:tavLst>
                                    </p:anim>
                                    <p:anim calcmode="lin" valueType="num">
                                      <p:cBhvr>
                                        <p:cTn id="8" dur="500" fill="hold"/>
                                        <p:tgtEl>
                                          <p:spTgt spid="123911"/>
                                        </p:tgtEl>
                                        <p:attrNameLst>
                                          <p:attrName>ppt_h</p:attrName>
                                        </p:attrNameLst>
                                      </p:cBhvr>
                                      <p:tavLst>
                                        <p:tav tm="0">
                                          <p:val>
                                            <p:fltVal val="0"/>
                                          </p:val>
                                        </p:tav>
                                        <p:tav tm="100000">
                                          <p:val>
                                            <p:strVal val="#ppt_h"/>
                                          </p:val>
                                        </p:tav>
                                      </p:tavLst>
                                    </p:anim>
                                    <p:animEffect transition="in" filter="fade">
                                      <p:cBhvr>
                                        <p:cTn id="9" dur="500"/>
                                        <p:tgtEl>
                                          <p:spTgt spid="12391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mph" presetSubtype="0" fill="hold" grpId="0" nodeType="clickEffect">
                                  <p:stCondLst>
                                    <p:cond delay="0"/>
                                  </p:stCondLst>
                                  <p:childTnLst>
                                    <p:animEffect transition="out" filter="fade">
                                      <p:cBhvr>
                                        <p:cTn id="13" dur="500" tmFilter="0, 0; .2, .5; .8, .5; 1, 0"/>
                                        <p:tgtEl>
                                          <p:spTgt spid="123908"/>
                                        </p:tgtEl>
                                      </p:cBhvr>
                                    </p:animEffect>
                                    <p:animScale>
                                      <p:cBhvr>
                                        <p:cTn id="14" dur="250" autoRev="1" fill="hold"/>
                                        <p:tgtEl>
                                          <p:spTgt spid="12390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nimBg="1"/>
      <p:bldP spid="1239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Arial" panose="020B0604020202020204" pitchFamily="34" charset="0"/>
                <a:cs typeface="Arial" panose="020B0604020202020204" pitchFamily="34" charset="0"/>
              </a:rPr>
              <a:t>Bank securely online</a:t>
            </a:r>
            <a:endParaRPr lang="en-NZ"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NZ" sz="1800" b="1" u="sng" dirty="0" smtClean="0">
                <a:solidFill>
                  <a:srgbClr val="008000"/>
                </a:solidFill>
                <a:latin typeface="Arial" panose="020B0604020202020204" pitchFamily="34" charset="0"/>
                <a:cs typeface="Arial" panose="020B0604020202020204" pitchFamily="34" charset="0"/>
              </a:rPr>
              <a:t>Reference</a:t>
            </a:r>
            <a:r>
              <a:rPr lang="en-NZ" sz="1800" dirty="0" smtClean="0">
                <a:latin typeface="Arial" panose="020B0604020202020204" pitchFamily="34" charset="0"/>
                <a:cs typeface="Arial" panose="020B0604020202020204" pitchFamily="34" charset="0"/>
              </a:rPr>
              <a:t>: </a:t>
            </a:r>
          </a:p>
          <a:p>
            <a:r>
              <a:rPr lang="en-NZ" sz="1400" dirty="0" smtClean="0">
                <a:latin typeface="Arial" panose="020B0604020202020204" pitchFamily="34" charset="0"/>
                <a:cs typeface="Arial" panose="020B0604020202020204" pitchFamily="34" charset="0"/>
              </a:rPr>
              <a:t>http</a:t>
            </a:r>
            <a:r>
              <a:rPr lang="en-NZ" sz="1400" dirty="0">
                <a:latin typeface="Arial" panose="020B0604020202020204" pitchFamily="34" charset="0"/>
                <a:cs typeface="Arial" panose="020B0604020202020204" pitchFamily="34" charset="0"/>
              </a:rPr>
              <a:t>://www.anz.com/singapore/en/personal/Ways-Bank/banking-security/online-banking-security/</a:t>
            </a:r>
          </a:p>
        </p:txBody>
      </p:sp>
    </p:spTree>
    <p:extLst>
      <p:ext uri="{BB962C8B-B14F-4D97-AF65-F5344CB8AC3E}">
        <p14:creationId xmlns:p14="http://schemas.microsoft.com/office/powerpoint/2010/main" val="14906093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1981200" y="3019909"/>
            <a:ext cx="49125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000" b="1" dirty="0" err="1"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WanaCry</a:t>
            </a:r>
            <a:r>
              <a:rPr lang="en-NZ"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NZ" sz="4000" b="1" dirty="0" err="1"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Ransomware</a:t>
            </a:r>
            <a:endParaRPr lang="en-NZ"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nip Diagonal Corner Rectangle 2"/>
          <p:cNvSpPr/>
          <p:nvPr/>
        </p:nvSpPr>
        <p:spPr>
          <a:xfrm>
            <a:off x="2093169" y="1447800"/>
            <a:ext cx="4612712" cy="1526205"/>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Special Topic: Network </a:t>
            </a: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Security</a:t>
            </a:r>
          </a:p>
        </p:txBody>
      </p:sp>
      <p:sp>
        <p:nvSpPr>
          <p:cNvPr id="4" name="TextBox 3"/>
          <p:cNvSpPr txBox="1"/>
          <p:nvPr/>
        </p:nvSpPr>
        <p:spPr>
          <a:xfrm>
            <a:off x="1371600" y="4572000"/>
            <a:ext cx="6260112" cy="461665"/>
          </a:xfrm>
          <a:prstGeom prst="rect">
            <a:avLst/>
          </a:prstGeom>
          <a:noFill/>
        </p:spPr>
        <p:txBody>
          <a:bodyPr wrap="none" rtlCol="0">
            <a:spAutoFit/>
          </a:bodyPr>
          <a:lstStyle/>
          <a:p>
            <a:r>
              <a:rPr lang="en-AU" b="1" dirty="0" smtClean="0">
                <a:solidFill>
                  <a:srgbClr val="008000"/>
                </a:solidFill>
              </a:rPr>
              <a:t>a malicious computer virus, spread by a worm</a:t>
            </a:r>
            <a:endParaRPr lang="en-AU" b="1" dirty="0">
              <a:solidFill>
                <a:srgbClr val="008000"/>
              </a:solidFill>
            </a:endParaRPr>
          </a:p>
        </p:txBody>
      </p:sp>
    </p:spTree>
    <p:extLst>
      <p:ext uri="{BB962C8B-B14F-4D97-AF65-F5344CB8AC3E}">
        <p14:creationId xmlns:p14="http://schemas.microsoft.com/office/powerpoint/2010/main" val="8921420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139" y="6604084"/>
            <a:ext cx="8959504" cy="253916"/>
          </a:xfrm>
          <a:prstGeom prst="rect">
            <a:avLst/>
          </a:prstGeom>
          <a:noFill/>
        </p:spPr>
        <p:txBody>
          <a:bodyPr wrap="none" rtlCol="0">
            <a:spAutoFit/>
          </a:bodyPr>
          <a:lstStyle/>
          <a:p>
            <a:r>
              <a:rPr lang="en-AU" sz="1050" dirty="0">
                <a:solidFill>
                  <a:schemeClr val="tx1"/>
                </a:solidFill>
                <a:latin typeface="Arial" pitchFamily="34" charset="0"/>
                <a:cs typeface="Arial" pitchFamily="34" charset="0"/>
              </a:rPr>
              <a:t>Ref: https://www.bleepingcomputer.com/news/security/wana-decrypt0r-ransomware-using-nsa-exploit-leaked-by-shadow-brokers-is-on-a-rampage/</a:t>
            </a:r>
          </a:p>
        </p:txBody>
      </p:sp>
      <p:sp>
        <p:nvSpPr>
          <p:cNvPr id="2" name="TextBox 1"/>
          <p:cNvSpPr txBox="1"/>
          <p:nvPr/>
        </p:nvSpPr>
        <p:spPr>
          <a:xfrm>
            <a:off x="302691" y="152400"/>
            <a:ext cx="8534400" cy="461665"/>
          </a:xfrm>
          <a:prstGeom prst="rect">
            <a:avLst/>
          </a:prstGeom>
          <a:noFill/>
        </p:spPr>
        <p:txBody>
          <a:bodyPr wrap="square" rtlCol="0">
            <a:spAutoFit/>
          </a:bodyPr>
          <a:lstStyle/>
          <a:p>
            <a:r>
              <a:rPr lang="en-AU" b="1" dirty="0" err="1">
                <a:solidFill>
                  <a:srgbClr val="FF0000"/>
                </a:solidFill>
              </a:rPr>
              <a:t>Wana</a:t>
            </a:r>
            <a:r>
              <a:rPr lang="en-AU" b="1" dirty="0">
                <a:solidFill>
                  <a:srgbClr val="FF0000"/>
                </a:solidFill>
              </a:rPr>
              <a:t> </a:t>
            </a:r>
            <a:r>
              <a:rPr lang="en-AU" b="1" dirty="0" err="1" smtClean="0">
                <a:solidFill>
                  <a:srgbClr val="FF0000"/>
                </a:solidFill>
              </a:rPr>
              <a:t>Decryptor</a:t>
            </a:r>
            <a:r>
              <a:rPr lang="en-AU" b="1" dirty="0" smtClean="0">
                <a:solidFill>
                  <a:srgbClr val="FF0000"/>
                </a:solidFill>
              </a:rPr>
              <a:t> </a:t>
            </a:r>
            <a:r>
              <a:rPr lang="en-AU" b="1" dirty="0" err="1" smtClean="0">
                <a:solidFill>
                  <a:srgbClr val="FF0000"/>
                </a:solidFill>
              </a:rPr>
              <a:t>Ransomware</a:t>
            </a:r>
            <a:endParaRPr lang="en-AU" b="1" dirty="0">
              <a:solidFill>
                <a:schemeClr val="tx1"/>
              </a:solidFill>
            </a:endParaRPr>
          </a:p>
        </p:txBody>
      </p:sp>
      <p:sp>
        <p:nvSpPr>
          <p:cNvPr id="5" name="TextBox 4"/>
          <p:cNvSpPr txBox="1"/>
          <p:nvPr/>
        </p:nvSpPr>
        <p:spPr>
          <a:xfrm>
            <a:off x="287822" y="4495800"/>
            <a:ext cx="8382000" cy="1200329"/>
          </a:xfrm>
          <a:prstGeom prst="rect">
            <a:avLst/>
          </a:prstGeom>
          <a:solidFill>
            <a:srgbClr val="FFFFC5"/>
          </a:solidFill>
          <a:ln>
            <a:solidFill>
              <a:srgbClr val="00B0F0"/>
            </a:solidFill>
          </a:ln>
        </p:spPr>
        <p:txBody>
          <a:bodyPr wrap="square" rtlCol="0">
            <a:spAutoFit/>
          </a:bodyPr>
          <a:lstStyle>
            <a:defPPr>
              <a:defRPr lang="en-GB"/>
            </a:defPPr>
            <a:lvl1pPr>
              <a:defRPr sz="1800" b="1">
                <a:solidFill>
                  <a:srgbClr val="FF0000"/>
                </a:solidFill>
                <a:latin typeface="Arial" pitchFamily="34" charset="0"/>
                <a:cs typeface="Arial" pitchFamily="34" charset="0"/>
              </a:defRPr>
            </a:lvl1pPr>
          </a:lstStyle>
          <a:p>
            <a:r>
              <a:rPr lang="en-AU" b="0" dirty="0">
                <a:solidFill>
                  <a:schemeClr val="tx1"/>
                </a:solidFill>
              </a:rPr>
              <a:t>The </a:t>
            </a:r>
            <a:r>
              <a:rPr lang="en-AU" dirty="0" err="1"/>
              <a:t>WannaCry</a:t>
            </a:r>
            <a:r>
              <a:rPr lang="en-AU" dirty="0"/>
              <a:t> </a:t>
            </a:r>
            <a:r>
              <a:rPr lang="en-AU" dirty="0" err="1"/>
              <a:t>Ransomware</a:t>
            </a:r>
            <a:r>
              <a:rPr lang="en-AU" b="0" dirty="0">
                <a:solidFill>
                  <a:schemeClr val="tx1"/>
                </a:solidFill>
              </a:rPr>
              <a:t> is a computer infection that is designed to encrypt your files so that you are unable to open them and then demand a ransom in </a:t>
            </a:r>
            <a:r>
              <a:rPr lang="en-AU" b="0" dirty="0" err="1">
                <a:solidFill>
                  <a:schemeClr val="tx1"/>
                </a:solidFill>
              </a:rPr>
              <a:t>bitcoins</a:t>
            </a:r>
            <a:r>
              <a:rPr lang="en-AU" b="0" dirty="0">
                <a:solidFill>
                  <a:schemeClr val="tx1"/>
                </a:solidFill>
              </a:rPr>
              <a:t> to get the decryption key</a:t>
            </a:r>
            <a:r>
              <a:rPr lang="en-AU" b="0" dirty="0" smtClean="0">
                <a:solidFill>
                  <a:schemeClr val="tx1"/>
                </a:solidFill>
              </a:rPr>
              <a:t>.  (</a:t>
            </a:r>
            <a:r>
              <a:rPr lang="en-AU" b="0" dirty="0" smtClean="0"/>
              <a:t>heavily </a:t>
            </a:r>
            <a:r>
              <a:rPr lang="en-AU" b="0" dirty="0"/>
              <a:t>distributed on </a:t>
            </a:r>
            <a:r>
              <a:rPr lang="en-AU" b="0" dirty="0" smtClean="0"/>
              <a:t>12</a:t>
            </a:r>
            <a:r>
              <a:rPr lang="en-AU" b="0" baseline="30000" dirty="0" smtClean="0"/>
              <a:t>th</a:t>
            </a:r>
            <a:r>
              <a:rPr lang="en-AU" b="0" dirty="0" smtClean="0"/>
              <a:t> of </a:t>
            </a:r>
            <a:r>
              <a:rPr lang="en-AU" b="0" dirty="0"/>
              <a:t>May 2017, </a:t>
            </a:r>
            <a:r>
              <a:rPr lang="en-AU" b="0" dirty="0" smtClean="0"/>
              <a:t>more </a:t>
            </a:r>
            <a:r>
              <a:rPr lang="en-AU" b="0" dirty="0"/>
              <a:t>than 200,000 </a:t>
            </a:r>
            <a:r>
              <a:rPr lang="en-AU" b="0" dirty="0" smtClean="0"/>
              <a:t>computers, in 150 countries </a:t>
            </a:r>
            <a:r>
              <a:rPr lang="en-AU" b="0" dirty="0"/>
              <a:t>have been affected so far.</a:t>
            </a:r>
            <a:r>
              <a:rPr lang="en-AU" b="0" dirty="0" smtClean="0">
                <a:solidFill>
                  <a:schemeClr val="tx1"/>
                </a:solidFill>
              </a:rPr>
              <a:t>)</a:t>
            </a:r>
            <a:endParaRPr lang="en-AU" b="0" dirty="0">
              <a:solidFill>
                <a:schemeClr val="tx1"/>
              </a:solidFill>
            </a:endParaRPr>
          </a:p>
        </p:txBody>
      </p:sp>
      <p:pic>
        <p:nvPicPr>
          <p:cNvPr id="90114" name="Picture 2" descr="Wana Decrypt0r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578" y="623611"/>
            <a:ext cx="5087700" cy="38220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1276" y="5791200"/>
            <a:ext cx="8348546" cy="738664"/>
          </a:xfrm>
          <a:prstGeom prst="rect">
            <a:avLst/>
          </a:prstGeom>
          <a:noFill/>
        </p:spPr>
        <p:txBody>
          <a:bodyPr wrap="square" rtlCol="0">
            <a:spAutoFit/>
          </a:bodyPr>
          <a:lstStyle/>
          <a:p>
            <a:r>
              <a:rPr lang="en-AU" sz="1400" b="1" dirty="0" err="1" smtClean="0">
                <a:solidFill>
                  <a:srgbClr val="FF0000"/>
                </a:solidFill>
                <a:latin typeface="Arial" pitchFamily="34" charset="0"/>
                <a:cs typeface="Arial" pitchFamily="34" charset="0"/>
              </a:rPr>
              <a:t>Bitcoin</a:t>
            </a:r>
            <a:r>
              <a:rPr lang="en-AU" sz="1400" dirty="0" smtClean="0">
                <a:solidFill>
                  <a:schemeClr val="tx1"/>
                </a:solidFill>
                <a:latin typeface="Arial" pitchFamily="34" charset="0"/>
                <a:cs typeface="Arial" pitchFamily="34" charset="0"/>
              </a:rPr>
              <a:t>:  People </a:t>
            </a:r>
            <a:r>
              <a:rPr lang="en-AU" sz="1400" dirty="0">
                <a:solidFill>
                  <a:schemeClr val="tx1"/>
                </a:solidFill>
                <a:latin typeface="Arial" pitchFamily="34" charset="0"/>
                <a:cs typeface="Arial" pitchFamily="34" charset="0"/>
              </a:rPr>
              <a:t>can </a:t>
            </a:r>
            <a:r>
              <a:rPr lang="en-AU" sz="1400" dirty="0" smtClean="0">
                <a:solidFill>
                  <a:schemeClr val="tx1"/>
                </a:solidFill>
                <a:latin typeface="Arial" pitchFamily="34" charset="0"/>
                <a:cs typeface="Arial" pitchFamily="34" charset="0"/>
              </a:rPr>
              <a:t>spend </a:t>
            </a:r>
            <a:r>
              <a:rPr lang="en-AU" sz="1400" dirty="0">
                <a:solidFill>
                  <a:schemeClr val="tx1"/>
                </a:solidFill>
                <a:latin typeface="Arial" pitchFamily="34" charset="0"/>
                <a:cs typeface="Arial" pitchFamily="34" charset="0"/>
              </a:rPr>
              <a:t>their </a:t>
            </a:r>
            <a:r>
              <a:rPr lang="en-AU" sz="1400" dirty="0" err="1">
                <a:solidFill>
                  <a:schemeClr val="tx1"/>
                </a:solidFill>
                <a:latin typeface="Arial" pitchFamily="34" charset="0"/>
                <a:cs typeface="Arial" pitchFamily="34" charset="0"/>
              </a:rPr>
              <a:t>Bitcoins</a:t>
            </a:r>
            <a:r>
              <a:rPr lang="en-AU" sz="1400" dirty="0">
                <a:solidFill>
                  <a:schemeClr val="tx1"/>
                </a:solidFill>
                <a:latin typeface="Arial" pitchFamily="34" charset="0"/>
                <a:cs typeface="Arial" pitchFamily="34" charset="0"/>
              </a:rPr>
              <a:t> fairly anonymously. Although all transactions are recorded, nobody would know which 'account number' was yours unless you told </a:t>
            </a:r>
            <a:r>
              <a:rPr lang="en-AU" sz="1400" dirty="0" smtClean="0">
                <a:solidFill>
                  <a:schemeClr val="tx1"/>
                </a:solidFill>
                <a:latin typeface="Arial" pitchFamily="34" charset="0"/>
                <a:cs typeface="Arial" pitchFamily="34" charset="0"/>
              </a:rPr>
              <a:t>them. Every </a:t>
            </a:r>
            <a:r>
              <a:rPr lang="en-AU" sz="1400" dirty="0">
                <a:solidFill>
                  <a:schemeClr val="tx1"/>
                </a:solidFill>
                <a:latin typeface="Arial" pitchFamily="34" charset="0"/>
                <a:cs typeface="Arial" pitchFamily="34" charset="0"/>
              </a:rPr>
              <a:t>transaction is recorded publicly so it's very difficult to copy </a:t>
            </a:r>
            <a:r>
              <a:rPr lang="en-AU" sz="1400" dirty="0" err="1">
                <a:solidFill>
                  <a:schemeClr val="tx1"/>
                </a:solidFill>
                <a:latin typeface="Arial" pitchFamily="34" charset="0"/>
                <a:cs typeface="Arial" pitchFamily="34" charset="0"/>
              </a:rPr>
              <a:t>Bitcoins</a:t>
            </a:r>
            <a:r>
              <a:rPr lang="en-AU" sz="1400" dirty="0">
                <a:solidFill>
                  <a:schemeClr val="tx1"/>
                </a:solidFill>
                <a:latin typeface="Arial" pitchFamily="34" charset="0"/>
                <a:cs typeface="Arial" pitchFamily="34" charset="0"/>
              </a:rPr>
              <a:t>, make fake ones or spend ones you don't own.</a:t>
            </a:r>
          </a:p>
        </p:txBody>
      </p:sp>
    </p:spTree>
    <p:extLst>
      <p:ext uri="{BB962C8B-B14F-4D97-AF65-F5344CB8AC3E}">
        <p14:creationId xmlns:p14="http://schemas.microsoft.com/office/powerpoint/2010/main" val="17690303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randombar(horizontal)">
                                      <p:cBhvr>
                                        <p:cTn id="7" dur="500"/>
                                        <p:tgtEl>
                                          <p:spTgt spid="90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6200" y="6604084"/>
            <a:ext cx="8959504" cy="253916"/>
          </a:xfrm>
          <a:prstGeom prst="rect">
            <a:avLst/>
          </a:prstGeom>
          <a:noFill/>
        </p:spPr>
        <p:txBody>
          <a:bodyPr wrap="none" rtlCol="0">
            <a:spAutoFit/>
          </a:bodyPr>
          <a:lstStyle/>
          <a:p>
            <a:r>
              <a:rPr lang="en-AU" sz="1050" dirty="0">
                <a:solidFill>
                  <a:schemeClr val="tx1"/>
                </a:solidFill>
                <a:latin typeface="Arial" pitchFamily="34" charset="0"/>
                <a:cs typeface="Arial" pitchFamily="34" charset="0"/>
              </a:rPr>
              <a:t>Ref: https://www.bleepingcomputer.com/news/security/wana-decrypt0r-ransomware-using-nsa-exploit-leaked-by-shadow-brokers-is-on-a-rampage/</a:t>
            </a:r>
          </a:p>
        </p:txBody>
      </p:sp>
      <p:pic>
        <p:nvPicPr>
          <p:cNvPr id="89090" name="Picture 2" descr="https://www.bleepstatic.com/content/posts/2017/05/12/WannaCry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214" y="1219201"/>
            <a:ext cx="4633783"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1276" y="288324"/>
            <a:ext cx="8534400" cy="830997"/>
          </a:xfrm>
          <a:prstGeom prst="rect">
            <a:avLst/>
          </a:prstGeom>
          <a:noFill/>
        </p:spPr>
        <p:txBody>
          <a:bodyPr wrap="square" rtlCol="0">
            <a:spAutoFit/>
          </a:bodyPr>
          <a:lstStyle/>
          <a:p>
            <a:r>
              <a:rPr lang="en-AU" b="1" dirty="0" err="1">
                <a:solidFill>
                  <a:srgbClr val="FF0000"/>
                </a:solidFill>
              </a:rPr>
              <a:t>Wana</a:t>
            </a:r>
            <a:r>
              <a:rPr lang="en-AU" b="1" dirty="0">
                <a:solidFill>
                  <a:srgbClr val="FF0000"/>
                </a:solidFill>
              </a:rPr>
              <a:t> </a:t>
            </a:r>
            <a:r>
              <a:rPr lang="en-AU" b="1" dirty="0" err="1" smtClean="0">
                <a:solidFill>
                  <a:srgbClr val="FF0000"/>
                </a:solidFill>
              </a:rPr>
              <a:t>Decryptor</a:t>
            </a:r>
            <a:r>
              <a:rPr lang="en-AU" b="1" dirty="0" smtClean="0">
                <a:solidFill>
                  <a:srgbClr val="FF0000"/>
                </a:solidFill>
              </a:rPr>
              <a:t> </a:t>
            </a:r>
            <a:r>
              <a:rPr lang="en-AU" b="1" dirty="0" err="1">
                <a:solidFill>
                  <a:srgbClr val="FF0000"/>
                </a:solidFill>
              </a:rPr>
              <a:t>Ransomware</a:t>
            </a:r>
            <a:r>
              <a:rPr lang="en-AU" b="1" dirty="0">
                <a:solidFill>
                  <a:srgbClr val="FF0000"/>
                </a:solidFill>
              </a:rPr>
              <a:t> </a:t>
            </a:r>
            <a:r>
              <a:rPr lang="en-AU" b="1" dirty="0">
                <a:solidFill>
                  <a:schemeClr val="tx1"/>
                </a:solidFill>
              </a:rPr>
              <a:t>Using NSA Exploit Leaked by Shadow Brokers Is on a Rampage</a:t>
            </a:r>
          </a:p>
        </p:txBody>
      </p:sp>
      <p:sp>
        <p:nvSpPr>
          <p:cNvPr id="5" name="TextBox 4"/>
          <p:cNvSpPr txBox="1"/>
          <p:nvPr/>
        </p:nvSpPr>
        <p:spPr>
          <a:xfrm>
            <a:off x="364951" y="5680754"/>
            <a:ext cx="8382000" cy="646331"/>
          </a:xfrm>
          <a:prstGeom prst="rect">
            <a:avLst/>
          </a:prstGeom>
          <a:solidFill>
            <a:srgbClr val="FFFFC5"/>
          </a:solidFill>
          <a:ln>
            <a:solidFill>
              <a:srgbClr val="00B0F0"/>
            </a:solidFill>
          </a:ln>
        </p:spPr>
        <p:txBody>
          <a:bodyPr wrap="square" rtlCol="0">
            <a:spAutoFit/>
          </a:bodyPr>
          <a:lstStyle>
            <a:defPPr>
              <a:defRPr lang="en-GB"/>
            </a:defPPr>
            <a:lvl1pPr>
              <a:defRPr sz="1800" b="1">
                <a:solidFill>
                  <a:srgbClr val="FF0000"/>
                </a:solidFill>
                <a:latin typeface="Arial" pitchFamily="34" charset="0"/>
                <a:cs typeface="Arial" pitchFamily="34" charset="0"/>
              </a:defRPr>
            </a:lvl1pPr>
          </a:lstStyle>
          <a:p>
            <a:r>
              <a:rPr lang="en-AU" dirty="0" smtClean="0">
                <a:solidFill>
                  <a:srgbClr val="0000FF"/>
                </a:solidFill>
              </a:rPr>
              <a:t>ETERNALBLUE</a:t>
            </a:r>
            <a:r>
              <a:rPr lang="en-AU" b="0" dirty="0">
                <a:solidFill>
                  <a:schemeClr val="tx1"/>
                </a:solidFill>
              </a:rPr>
              <a:t> </a:t>
            </a:r>
            <a:r>
              <a:rPr lang="en-AU" b="0" dirty="0" smtClean="0">
                <a:solidFill>
                  <a:schemeClr val="tx1"/>
                </a:solidFill>
              </a:rPr>
              <a:t>is </a:t>
            </a:r>
            <a:r>
              <a:rPr lang="en-AU" b="0" dirty="0">
                <a:solidFill>
                  <a:schemeClr val="tx1"/>
                </a:solidFill>
              </a:rPr>
              <a:t>an alleged NSA exploit leaked online last month by a nefarious group known as </a:t>
            </a:r>
            <a:r>
              <a:rPr lang="en-AU" dirty="0">
                <a:solidFill>
                  <a:schemeClr val="tx1"/>
                </a:solidFill>
              </a:rPr>
              <a:t>The Shadow Brokers</a:t>
            </a:r>
            <a:r>
              <a:rPr lang="en-AU" b="0" dirty="0">
                <a:solidFill>
                  <a:schemeClr val="tx1"/>
                </a:solidFill>
              </a:rPr>
              <a:t>.</a:t>
            </a:r>
          </a:p>
        </p:txBody>
      </p:sp>
      <p:sp>
        <p:nvSpPr>
          <p:cNvPr id="13" name="TextBox 12"/>
          <p:cNvSpPr txBox="1"/>
          <p:nvPr/>
        </p:nvSpPr>
        <p:spPr>
          <a:xfrm>
            <a:off x="364951" y="4038600"/>
            <a:ext cx="8382000" cy="1477328"/>
          </a:xfrm>
          <a:prstGeom prst="rect">
            <a:avLst/>
          </a:prstGeom>
          <a:solidFill>
            <a:srgbClr val="FFFFC5"/>
          </a:solidFill>
          <a:ln>
            <a:solidFill>
              <a:srgbClr val="00B0F0"/>
            </a:solidFill>
          </a:ln>
        </p:spPr>
        <p:txBody>
          <a:bodyPr wrap="square" rtlCol="0">
            <a:spAutoFit/>
          </a:bodyPr>
          <a:lstStyle>
            <a:defPPr>
              <a:defRPr lang="en-GB"/>
            </a:defPPr>
            <a:lvl1pPr>
              <a:defRPr sz="1800" b="0">
                <a:solidFill>
                  <a:schemeClr val="tx1"/>
                </a:solidFill>
                <a:latin typeface="Arial" pitchFamily="34" charset="0"/>
                <a:cs typeface="Arial" pitchFamily="34" charset="0"/>
              </a:defRPr>
            </a:lvl1pPr>
          </a:lstStyle>
          <a:p>
            <a:r>
              <a:rPr lang="en-AU" b="1" dirty="0" err="1">
                <a:solidFill>
                  <a:srgbClr val="008000"/>
                </a:solidFill>
              </a:rPr>
              <a:t>MalwareHunterTeam</a:t>
            </a:r>
            <a:r>
              <a:rPr lang="en-AU" dirty="0"/>
              <a:t> first spotted WanaCrypt0r a few weeks ago, but the </a:t>
            </a:r>
            <a:r>
              <a:rPr lang="en-AU" dirty="0" err="1"/>
              <a:t>ransomware</a:t>
            </a:r>
            <a:r>
              <a:rPr lang="en-AU" dirty="0"/>
              <a:t> for the most part was hardly distributed. </a:t>
            </a:r>
            <a:endParaRPr lang="en-AU" dirty="0" smtClean="0"/>
          </a:p>
          <a:p>
            <a:endParaRPr lang="en-AU" dirty="0"/>
          </a:p>
          <a:p>
            <a:r>
              <a:rPr lang="en-AU" dirty="0" smtClean="0"/>
              <a:t>Suddenly</a:t>
            </a:r>
            <a:r>
              <a:rPr lang="en-AU" dirty="0"/>
              <a:t>, </a:t>
            </a:r>
            <a:r>
              <a:rPr lang="en-AU" dirty="0" err="1"/>
              <a:t>WannaCry</a:t>
            </a:r>
            <a:r>
              <a:rPr lang="en-AU" dirty="0"/>
              <a:t> exploded and began spreading like wild fire through an exploit called </a:t>
            </a:r>
            <a:r>
              <a:rPr lang="en-AU" b="1" dirty="0" smtClean="0">
                <a:solidFill>
                  <a:srgbClr val="0000FF"/>
                </a:solidFill>
              </a:rPr>
              <a:t>ETERNALBLUE.</a:t>
            </a:r>
            <a:endParaRPr lang="en-AU" b="1" dirty="0">
              <a:solidFill>
                <a:srgbClr val="0000FF"/>
              </a:solidFill>
            </a:endParaRPr>
          </a:p>
        </p:txBody>
      </p:sp>
      <p:sp>
        <p:nvSpPr>
          <p:cNvPr id="11" name="TextBox 10"/>
          <p:cNvSpPr txBox="1"/>
          <p:nvPr/>
        </p:nvSpPr>
        <p:spPr>
          <a:xfrm>
            <a:off x="364951" y="1295400"/>
            <a:ext cx="3368849" cy="2554545"/>
          </a:xfrm>
          <a:prstGeom prst="rect">
            <a:avLst/>
          </a:prstGeom>
          <a:noFill/>
        </p:spPr>
        <p:txBody>
          <a:bodyPr wrap="square" rtlCol="0">
            <a:spAutoFit/>
          </a:bodyPr>
          <a:lstStyle/>
          <a:p>
            <a:r>
              <a:rPr lang="en-AU" sz="1600" dirty="0">
                <a:solidFill>
                  <a:schemeClr val="tx1"/>
                </a:solidFill>
              </a:rPr>
              <a:t>England, 48 National Health Service (NHS) trusts reported problems at hospitals, doctor surgeries or pharmacies, and 13 NHS organisations in </a:t>
            </a:r>
            <a:r>
              <a:rPr lang="en-AU" sz="1600" dirty="0" smtClean="0">
                <a:solidFill>
                  <a:schemeClr val="tx1"/>
                </a:solidFill>
              </a:rPr>
              <a:t>Scotland,</a:t>
            </a:r>
            <a:endParaRPr lang="en-AU" sz="1600" dirty="0">
              <a:solidFill>
                <a:schemeClr val="tx1"/>
              </a:solidFill>
            </a:endParaRPr>
          </a:p>
          <a:p>
            <a:r>
              <a:rPr lang="en-AU" sz="1600" dirty="0" smtClean="0">
                <a:solidFill>
                  <a:schemeClr val="tx1"/>
                </a:solidFill>
              </a:rPr>
              <a:t>Germany's </a:t>
            </a:r>
            <a:r>
              <a:rPr lang="en-AU" sz="1600" dirty="0">
                <a:solidFill>
                  <a:schemeClr val="tx1"/>
                </a:solidFill>
              </a:rPr>
              <a:t>rail network Deutsche </a:t>
            </a:r>
            <a:r>
              <a:rPr lang="en-AU" sz="1600" dirty="0" err="1">
                <a:solidFill>
                  <a:schemeClr val="tx1"/>
                </a:solidFill>
              </a:rPr>
              <a:t>Bahn</a:t>
            </a:r>
            <a:r>
              <a:rPr lang="en-AU" sz="1600" dirty="0">
                <a:solidFill>
                  <a:schemeClr val="tx1"/>
                </a:solidFill>
              </a:rPr>
              <a:t>, Spanish telecommunications operator </a:t>
            </a:r>
            <a:r>
              <a:rPr lang="en-AU" sz="1600" dirty="0" err="1">
                <a:solidFill>
                  <a:schemeClr val="tx1"/>
                </a:solidFill>
              </a:rPr>
              <a:t>Telefonica</a:t>
            </a:r>
            <a:r>
              <a:rPr lang="en-AU" sz="1600" dirty="0">
                <a:solidFill>
                  <a:schemeClr val="tx1"/>
                </a:solidFill>
              </a:rPr>
              <a:t>, French carmaker Renault, US logistics giant FedEx and Russia's Interior Ministry.</a:t>
            </a:r>
          </a:p>
        </p:txBody>
      </p:sp>
    </p:spTree>
    <p:extLst>
      <p:ext uri="{BB962C8B-B14F-4D97-AF65-F5344CB8AC3E}">
        <p14:creationId xmlns:p14="http://schemas.microsoft.com/office/powerpoint/2010/main" val="15176952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8600" y="6559771"/>
            <a:ext cx="7042312" cy="253916"/>
          </a:xfrm>
          <a:prstGeom prst="rect">
            <a:avLst/>
          </a:prstGeom>
          <a:noFill/>
        </p:spPr>
        <p:txBody>
          <a:bodyPr wrap="none" rtlCol="0">
            <a:spAutoFit/>
          </a:bodyPr>
          <a:lstStyle/>
          <a:p>
            <a:r>
              <a:rPr lang="en-AU" sz="1050" dirty="0" smtClean="0">
                <a:solidFill>
                  <a:schemeClr val="tx1"/>
                </a:solidFill>
                <a:latin typeface="Arial" pitchFamily="34" charset="0"/>
                <a:cs typeface="Arial" pitchFamily="34" charset="0"/>
              </a:rPr>
              <a:t>Ref: https</a:t>
            </a:r>
            <a:r>
              <a:rPr lang="en-AU" sz="1050" dirty="0">
                <a:solidFill>
                  <a:schemeClr val="tx1"/>
                </a:solidFill>
                <a:latin typeface="Arial" pitchFamily="34" charset="0"/>
                <a:cs typeface="Arial" pitchFamily="34" charset="0"/>
              </a:rPr>
              <a:t>://www.bleepingcomputer.com/news/security/wannacry-wana-decryptor-wanacrypt0r-technical-nose-dive/</a:t>
            </a:r>
          </a:p>
        </p:txBody>
      </p:sp>
      <p:sp>
        <p:nvSpPr>
          <p:cNvPr id="2" name="TextBox 1"/>
          <p:cNvSpPr txBox="1"/>
          <p:nvPr/>
        </p:nvSpPr>
        <p:spPr>
          <a:xfrm>
            <a:off x="381000" y="304800"/>
            <a:ext cx="8534400" cy="461665"/>
          </a:xfrm>
          <a:prstGeom prst="rect">
            <a:avLst/>
          </a:prstGeom>
          <a:noFill/>
        </p:spPr>
        <p:txBody>
          <a:bodyPr wrap="square" rtlCol="0">
            <a:spAutoFit/>
          </a:bodyPr>
          <a:lstStyle/>
          <a:p>
            <a:r>
              <a:rPr lang="en-AU" b="1" dirty="0">
                <a:solidFill>
                  <a:schemeClr val="tx1"/>
                </a:solidFill>
              </a:rPr>
              <a:t>How does </a:t>
            </a:r>
            <a:r>
              <a:rPr lang="en-AU" b="1" dirty="0" err="1">
                <a:solidFill>
                  <a:schemeClr val="tx1"/>
                </a:solidFill>
              </a:rPr>
              <a:t>WannaCry</a:t>
            </a:r>
            <a:r>
              <a:rPr lang="en-AU" b="1" dirty="0">
                <a:solidFill>
                  <a:schemeClr val="tx1"/>
                </a:solidFill>
              </a:rPr>
              <a:t> Spread?</a:t>
            </a:r>
          </a:p>
        </p:txBody>
      </p:sp>
      <p:sp>
        <p:nvSpPr>
          <p:cNvPr id="4" name="TextBox 3"/>
          <p:cNvSpPr txBox="1"/>
          <p:nvPr/>
        </p:nvSpPr>
        <p:spPr>
          <a:xfrm>
            <a:off x="609601" y="914400"/>
            <a:ext cx="7772399" cy="923330"/>
          </a:xfrm>
          <a:prstGeom prst="rect">
            <a:avLst/>
          </a:prstGeom>
          <a:solidFill>
            <a:srgbClr val="FFFFC5"/>
          </a:solidFill>
          <a:ln>
            <a:solidFill>
              <a:srgbClr val="00B0F0"/>
            </a:solidFill>
          </a:ln>
        </p:spPr>
        <p:txBody>
          <a:bodyPr wrap="square" rtlCol="0">
            <a:spAutoFit/>
          </a:bodyPr>
          <a:lstStyle>
            <a:defPPr>
              <a:defRPr lang="en-GB"/>
            </a:defPPr>
            <a:lvl1pPr>
              <a:defRPr sz="1800" b="1">
                <a:solidFill>
                  <a:srgbClr val="FF0000"/>
                </a:solidFill>
                <a:latin typeface="Arial" pitchFamily="34" charset="0"/>
                <a:cs typeface="Arial" pitchFamily="34" charset="0"/>
              </a:defRPr>
            </a:lvl1pPr>
          </a:lstStyle>
          <a:p>
            <a:r>
              <a:rPr lang="en-AU" b="0" dirty="0">
                <a:solidFill>
                  <a:schemeClr val="tx1"/>
                </a:solidFill>
              </a:rPr>
              <a:t>This </a:t>
            </a:r>
            <a:r>
              <a:rPr lang="en-AU" b="0" dirty="0" err="1">
                <a:solidFill>
                  <a:schemeClr val="tx1"/>
                </a:solidFill>
              </a:rPr>
              <a:t>ransomware</a:t>
            </a:r>
            <a:r>
              <a:rPr lang="en-AU" b="0" dirty="0">
                <a:solidFill>
                  <a:schemeClr val="tx1"/>
                </a:solidFill>
              </a:rPr>
              <a:t> is spreads through a </a:t>
            </a:r>
            <a:r>
              <a:rPr lang="en-AU" dirty="0">
                <a:solidFill>
                  <a:srgbClr val="0000FF"/>
                </a:solidFill>
              </a:rPr>
              <a:t>Worm</a:t>
            </a:r>
            <a:r>
              <a:rPr lang="en-AU" b="0" dirty="0">
                <a:solidFill>
                  <a:srgbClr val="0000FF"/>
                </a:solidFill>
              </a:rPr>
              <a:t> </a:t>
            </a:r>
            <a:r>
              <a:rPr lang="en-AU" b="0" dirty="0">
                <a:solidFill>
                  <a:schemeClr val="tx1"/>
                </a:solidFill>
              </a:rPr>
              <a:t>executable that scans the Internet for </a:t>
            </a:r>
            <a:r>
              <a:rPr lang="en-AU" dirty="0">
                <a:solidFill>
                  <a:srgbClr val="0000FF"/>
                </a:solidFill>
              </a:rPr>
              <a:t>Windows servers </a:t>
            </a:r>
            <a:r>
              <a:rPr lang="en-AU" b="0" dirty="0">
                <a:solidFill>
                  <a:schemeClr val="tx1"/>
                </a:solidFill>
              </a:rPr>
              <a:t>that have the </a:t>
            </a:r>
            <a:r>
              <a:rPr lang="en-AU" dirty="0"/>
              <a:t>Samba TCP</a:t>
            </a:r>
            <a:r>
              <a:rPr lang="en-AU" b="0" dirty="0">
                <a:solidFill>
                  <a:schemeClr val="tx1"/>
                </a:solidFill>
              </a:rPr>
              <a:t> </a:t>
            </a:r>
            <a:r>
              <a:rPr lang="en-AU" dirty="0"/>
              <a:t>port 445 accessible</a:t>
            </a:r>
            <a:r>
              <a:rPr lang="en-AU" b="0" dirty="0">
                <a:solidFill>
                  <a:schemeClr val="tx1"/>
                </a:solidFill>
              </a:rPr>
              <a:t>. </a:t>
            </a:r>
          </a:p>
        </p:txBody>
      </p:sp>
      <p:sp>
        <p:nvSpPr>
          <p:cNvPr id="10" name="TextBox 9"/>
          <p:cNvSpPr txBox="1"/>
          <p:nvPr/>
        </p:nvSpPr>
        <p:spPr>
          <a:xfrm>
            <a:off x="595186" y="2024448"/>
            <a:ext cx="7772399" cy="646331"/>
          </a:xfrm>
          <a:prstGeom prst="rect">
            <a:avLst/>
          </a:prstGeom>
          <a:solidFill>
            <a:srgbClr val="FFFFC5"/>
          </a:solidFill>
          <a:ln>
            <a:solidFill>
              <a:srgbClr val="00B0F0"/>
            </a:solidFill>
          </a:ln>
        </p:spPr>
        <p:txBody>
          <a:bodyPr wrap="square" rtlCol="0">
            <a:spAutoFit/>
          </a:bodyPr>
          <a:lstStyle>
            <a:defPPr>
              <a:defRPr lang="en-GB"/>
            </a:defPPr>
            <a:lvl1pPr>
              <a:defRPr sz="1800" b="1">
                <a:solidFill>
                  <a:srgbClr val="FF0000"/>
                </a:solidFill>
                <a:latin typeface="Arial" pitchFamily="34" charset="0"/>
                <a:cs typeface="Arial" pitchFamily="34" charset="0"/>
              </a:defRPr>
            </a:lvl1pPr>
          </a:lstStyle>
          <a:p>
            <a:r>
              <a:rPr lang="en-AU" b="0" dirty="0" smtClean="0">
                <a:solidFill>
                  <a:schemeClr val="tx1"/>
                </a:solidFill>
              </a:rPr>
              <a:t>This </a:t>
            </a:r>
            <a:r>
              <a:rPr lang="en-AU" b="0" dirty="0">
                <a:solidFill>
                  <a:schemeClr val="tx1"/>
                </a:solidFill>
              </a:rPr>
              <a:t>port is the </a:t>
            </a:r>
            <a:r>
              <a:rPr lang="en-AU" dirty="0"/>
              <a:t>SMB port </a:t>
            </a:r>
            <a:r>
              <a:rPr lang="en-AU" b="0" dirty="0">
                <a:solidFill>
                  <a:schemeClr val="tx1"/>
                </a:solidFill>
              </a:rPr>
              <a:t>that the </a:t>
            </a:r>
            <a:r>
              <a:rPr lang="en-AU" dirty="0">
                <a:solidFill>
                  <a:srgbClr val="0000FF"/>
                </a:solidFill>
              </a:rPr>
              <a:t>ETERNALBLUE</a:t>
            </a:r>
            <a:r>
              <a:rPr lang="en-AU" b="0" dirty="0">
                <a:solidFill>
                  <a:schemeClr val="tx1"/>
                </a:solidFill>
              </a:rPr>
              <a:t> exploit uses to gain access to a computer. </a:t>
            </a:r>
          </a:p>
        </p:txBody>
      </p:sp>
      <p:sp>
        <p:nvSpPr>
          <p:cNvPr id="11" name="TextBox 10"/>
          <p:cNvSpPr txBox="1"/>
          <p:nvPr/>
        </p:nvSpPr>
        <p:spPr>
          <a:xfrm>
            <a:off x="595185" y="3700848"/>
            <a:ext cx="7772399" cy="1477328"/>
          </a:xfrm>
          <a:prstGeom prst="rect">
            <a:avLst/>
          </a:prstGeom>
          <a:solidFill>
            <a:srgbClr val="FFFFC5"/>
          </a:solidFill>
          <a:ln>
            <a:solidFill>
              <a:srgbClr val="00B0F0"/>
            </a:solidFill>
          </a:ln>
        </p:spPr>
        <p:txBody>
          <a:bodyPr wrap="square" rtlCol="0">
            <a:spAutoFit/>
          </a:bodyPr>
          <a:lstStyle>
            <a:defPPr>
              <a:defRPr lang="en-GB"/>
            </a:defPPr>
            <a:lvl1pPr>
              <a:defRPr sz="1800" b="1">
                <a:solidFill>
                  <a:srgbClr val="FF0000"/>
                </a:solidFill>
                <a:latin typeface="Arial" pitchFamily="34" charset="0"/>
                <a:cs typeface="Arial" pitchFamily="34" charset="0"/>
              </a:defRPr>
            </a:lvl1pPr>
          </a:lstStyle>
          <a:p>
            <a:r>
              <a:rPr lang="en-AU" b="0" dirty="0">
                <a:solidFill>
                  <a:schemeClr val="tx1"/>
                </a:solidFill>
              </a:rPr>
              <a:t>Once the Worm is running on the computer, it connects to the </a:t>
            </a:r>
            <a:r>
              <a:rPr lang="en-AU" dirty="0">
                <a:solidFill>
                  <a:srgbClr val="0000FF"/>
                </a:solidFill>
              </a:rPr>
              <a:t>iuqerfsodp9ifjaposdfjhgosurijfaewrwergwea.com</a:t>
            </a:r>
            <a:r>
              <a:rPr lang="en-AU" b="0" dirty="0">
                <a:solidFill>
                  <a:schemeClr val="tx1"/>
                </a:solidFill>
              </a:rPr>
              <a:t> </a:t>
            </a:r>
            <a:r>
              <a:rPr lang="en-AU" dirty="0"/>
              <a:t>domain</a:t>
            </a:r>
            <a:r>
              <a:rPr lang="en-AU" b="0" dirty="0">
                <a:solidFill>
                  <a:schemeClr val="tx1"/>
                </a:solidFill>
              </a:rPr>
              <a:t>. </a:t>
            </a:r>
            <a:endParaRPr lang="en-AU" b="0" dirty="0" smtClean="0">
              <a:solidFill>
                <a:schemeClr val="tx1"/>
              </a:solidFill>
            </a:endParaRPr>
          </a:p>
          <a:p>
            <a:r>
              <a:rPr lang="en-AU" b="0" dirty="0" smtClean="0">
                <a:solidFill>
                  <a:schemeClr val="tx1"/>
                </a:solidFill>
              </a:rPr>
              <a:t>If able to connect, exit program. (a </a:t>
            </a:r>
            <a:r>
              <a:rPr lang="en-AU" dirty="0"/>
              <a:t>kill switch </a:t>
            </a:r>
            <a:r>
              <a:rPr lang="en-AU" b="0" dirty="0">
                <a:solidFill>
                  <a:schemeClr val="tx1"/>
                </a:solidFill>
              </a:rPr>
              <a:t>for the spreading of the </a:t>
            </a:r>
            <a:r>
              <a:rPr lang="en-AU" b="0" dirty="0" err="1">
                <a:solidFill>
                  <a:schemeClr val="tx1"/>
                </a:solidFill>
              </a:rPr>
              <a:t>ransomware</a:t>
            </a:r>
            <a:r>
              <a:rPr lang="en-AU" b="0" dirty="0">
                <a:solidFill>
                  <a:schemeClr val="tx1"/>
                </a:solidFill>
              </a:rPr>
              <a:t> and was discovered accidentally when a security researcher registered the domain to get statistics on </a:t>
            </a:r>
            <a:r>
              <a:rPr lang="en-AU" b="0" dirty="0" smtClean="0">
                <a:solidFill>
                  <a:schemeClr val="tx1"/>
                </a:solidFill>
              </a:rPr>
              <a:t>infections.) </a:t>
            </a:r>
            <a:endParaRPr lang="en-AU" b="0" dirty="0">
              <a:solidFill>
                <a:schemeClr val="tx1"/>
              </a:solidFill>
            </a:endParaRPr>
          </a:p>
        </p:txBody>
      </p:sp>
      <p:sp>
        <p:nvSpPr>
          <p:cNvPr id="12" name="TextBox 11"/>
          <p:cNvSpPr txBox="1"/>
          <p:nvPr/>
        </p:nvSpPr>
        <p:spPr>
          <a:xfrm>
            <a:off x="595185" y="2879124"/>
            <a:ext cx="7772399" cy="646331"/>
          </a:xfrm>
          <a:prstGeom prst="rect">
            <a:avLst/>
          </a:prstGeom>
          <a:solidFill>
            <a:srgbClr val="FFFFC5"/>
          </a:solidFill>
          <a:ln>
            <a:solidFill>
              <a:srgbClr val="00B0F0"/>
            </a:solidFill>
          </a:ln>
        </p:spPr>
        <p:txBody>
          <a:bodyPr wrap="square" rtlCol="0">
            <a:spAutoFit/>
          </a:bodyPr>
          <a:lstStyle>
            <a:defPPr>
              <a:defRPr lang="en-GB"/>
            </a:defPPr>
            <a:lvl1pPr>
              <a:defRPr sz="1800" b="1">
                <a:solidFill>
                  <a:srgbClr val="FF0000"/>
                </a:solidFill>
                <a:latin typeface="Arial" pitchFamily="34" charset="0"/>
                <a:cs typeface="Arial" pitchFamily="34" charset="0"/>
              </a:defRPr>
            </a:lvl1pPr>
          </a:lstStyle>
          <a:p>
            <a:r>
              <a:rPr lang="en-AU" b="0" dirty="0" smtClean="0">
                <a:solidFill>
                  <a:schemeClr val="tx1"/>
                </a:solidFill>
              </a:rPr>
              <a:t>When </a:t>
            </a:r>
            <a:r>
              <a:rPr lang="en-AU" b="0" dirty="0">
                <a:solidFill>
                  <a:schemeClr val="tx1"/>
                </a:solidFill>
              </a:rPr>
              <a:t>the </a:t>
            </a:r>
            <a:r>
              <a:rPr lang="en-AU" dirty="0">
                <a:solidFill>
                  <a:schemeClr val="tx1"/>
                </a:solidFill>
              </a:rPr>
              <a:t>Worm</a:t>
            </a:r>
            <a:r>
              <a:rPr lang="en-AU" b="0" dirty="0">
                <a:solidFill>
                  <a:schemeClr val="tx1"/>
                </a:solidFill>
              </a:rPr>
              <a:t> gains access to a computer it will create a copy of itself and execute the program on the infected computer.</a:t>
            </a:r>
          </a:p>
        </p:txBody>
      </p:sp>
      <p:sp>
        <p:nvSpPr>
          <p:cNvPr id="6" name="TextBox 5"/>
          <p:cNvSpPr txBox="1"/>
          <p:nvPr/>
        </p:nvSpPr>
        <p:spPr>
          <a:xfrm>
            <a:off x="609600" y="5334000"/>
            <a:ext cx="7757983" cy="1200329"/>
          </a:xfrm>
          <a:prstGeom prst="rect">
            <a:avLst/>
          </a:prstGeom>
          <a:solidFill>
            <a:srgbClr val="FFFFC5"/>
          </a:solidFill>
          <a:ln>
            <a:solidFill>
              <a:srgbClr val="00B0F0"/>
            </a:solidFill>
          </a:ln>
        </p:spPr>
        <p:txBody>
          <a:bodyPr wrap="square" rtlCol="0">
            <a:spAutoFit/>
          </a:bodyPr>
          <a:lstStyle>
            <a:defPPr>
              <a:defRPr lang="en-GB"/>
            </a:defPPr>
            <a:lvl1pPr>
              <a:defRPr sz="1800" b="0">
                <a:solidFill>
                  <a:schemeClr val="tx1"/>
                </a:solidFill>
                <a:latin typeface="Arial" pitchFamily="34" charset="0"/>
                <a:cs typeface="Arial" pitchFamily="34" charset="0"/>
              </a:defRPr>
            </a:lvl1pPr>
          </a:lstStyle>
          <a:p>
            <a:r>
              <a:rPr lang="en-AU" dirty="0" smtClean="0"/>
              <a:t>If unable </a:t>
            </a:r>
            <a:r>
              <a:rPr lang="en-AU" dirty="0"/>
              <a:t>to connect to the above domain, it </a:t>
            </a:r>
            <a:r>
              <a:rPr lang="en-AU" dirty="0">
                <a:solidFill>
                  <a:srgbClr val="0000FF"/>
                </a:solidFill>
              </a:rPr>
              <a:t>extracts</a:t>
            </a:r>
            <a:r>
              <a:rPr lang="en-AU" dirty="0"/>
              <a:t> a </a:t>
            </a:r>
            <a:r>
              <a:rPr lang="en-AU" dirty="0">
                <a:solidFill>
                  <a:srgbClr val="0000FF"/>
                </a:solidFill>
              </a:rPr>
              <a:t>password protected ZIP file </a:t>
            </a:r>
            <a:r>
              <a:rPr lang="en-AU" dirty="0"/>
              <a:t>to the same folder as the Worm program. </a:t>
            </a:r>
            <a:r>
              <a:rPr lang="en-AU" dirty="0"/>
              <a:t>This zip file contains the </a:t>
            </a:r>
            <a:r>
              <a:rPr lang="en-AU" b="1" dirty="0" err="1">
                <a:solidFill>
                  <a:srgbClr val="FF0000"/>
                </a:solidFill>
              </a:rPr>
              <a:t>ransomware</a:t>
            </a:r>
            <a:r>
              <a:rPr lang="en-AU" dirty="0"/>
              <a:t>, which is then executed and encrypts the files on the victim's computer. </a:t>
            </a:r>
          </a:p>
        </p:txBody>
      </p:sp>
    </p:spTree>
    <p:extLst>
      <p:ext uri="{BB962C8B-B14F-4D97-AF65-F5344CB8AC3E}">
        <p14:creationId xmlns:p14="http://schemas.microsoft.com/office/powerpoint/2010/main" val="3188832722"/>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Embedded Password Protected Zip F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399" y="2286000"/>
            <a:ext cx="4644781"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4291" y="1219200"/>
            <a:ext cx="7757983" cy="923330"/>
          </a:xfrm>
          <a:prstGeom prst="rect">
            <a:avLst/>
          </a:prstGeom>
          <a:solidFill>
            <a:srgbClr val="FFFFC5"/>
          </a:solidFill>
          <a:ln>
            <a:solidFill>
              <a:srgbClr val="00B0F0"/>
            </a:solidFill>
          </a:ln>
        </p:spPr>
        <p:txBody>
          <a:bodyPr wrap="square" rtlCol="0">
            <a:spAutoFit/>
          </a:bodyPr>
          <a:lstStyle>
            <a:defPPr>
              <a:defRPr lang="en-GB"/>
            </a:defPPr>
            <a:lvl1pPr>
              <a:defRPr sz="1800" b="0">
                <a:solidFill>
                  <a:schemeClr val="tx1"/>
                </a:solidFill>
                <a:latin typeface="Arial" pitchFamily="34" charset="0"/>
                <a:cs typeface="Arial" pitchFamily="34" charset="0"/>
              </a:defRPr>
            </a:lvl1pPr>
          </a:lstStyle>
          <a:p>
            <a:r>
              <a:rPr lang="en-AU" dirty="0" smtClean="0"/>
              <a:t>The worm extracts </a:t>
            </a:r>
            <a:r>
              <a:rPr lang="en-AU" dirty="0"/>
              <a:t>an embedded file </a:t>
            </a:r>
            <a:r>
              <a:rPr lang="en-AU" dirty="0" smtClean="0"/>
              <a:t>(password-protected zip file) into </a:t>
            </a:r>
            <a:r>
              <a:rPr lang="en-AU" dirty="0"/>
              <a:t>the same folder that the </a:t>
            </a:r>
            <a:r>
              <a:rPr lang="en-AU" dirty="0" smtClean="0"/>
              <a:t>worm </a:t>
            </a:r>
            <a:r>
              <a:rPr lang="en-AU" dirty="0"/>
              <a:t>is located in. </a:t>
            </a:r>
            <a:r>
              <a:rPr lang="en-AU" dirty="0" smtClean="0"/>
              <a:t>Then, it performs </a:t>
            </a:r>
            <a:r>
              <a:rPr lang="en-AU" dirty="0"/>
              <a:t>some </a:t>
            </a:r>
            <a:r>
              <a:rPr lang="en-AU" dirty="0" err="1"/>
              <a:t>startup</a:t>
            </a:r>
            <a:r>
              <a:rPr lang="en-AU" dirty="0"/>
              <a:t> tasks. </a:t>
            </a:r>
          </a:p>
        </p:txBody>
      </p:sp>
      <p:sp>
        <p:nvSpPr>
          <p:cNvPr id="4" name="Rectangle 3"/>
          <p:cNvSpPr/>
          <p:nvPr/>
        </p:nvSpPr>
        <p:spPr>
          <a:xfrm>
            <a:off x="945291" y="5334000"/>
            <a:ext cx="7239000" cy="400110"/>
          </a:xfrm>
          <a:prstGeom prst="rect">
            <a:avLst/>
          </a:prstGeom>
        </p:spPr>
        <p:txBody>
          <a:bodyPr wrap="square">
            <a:spAutoFit/>
          </a:bodyPr>
          <a:lstStyle/>
          <a:p>
            <a:pPr marL="342900" indent="-342900">
              <a:buFont typeface="Arial" pitchFamily="34" charset="0"/>
              <a:buChar char="•"/>
            </a:pPr>
            <a:r>
              <a:rPr lang="en-AU" sz="2000" dirty="0">
                <a:solidFill>
                  <a:schemeClr val="tx1"/>
                </a:solidFill>
              </a:rPr>
              <a:t>extract localized version of the </a:t>
            </a:r>
            <a:r>
              <a:rPr lang="en-AU" sz="2000" b="1" dirty="0">
                <a:solidFill>
                  <a:srgbClr val="0000FF"/>
                </a:solidFill>
              </a:rPr>
              <a:t>ransom notes</a:t>
            </a:r>
            <a:r>
              <a:rPr lang="en-AU" sz="2000" dirty="0">
                <a:solidFill>
                  <a:schemeClr val="tx1"/>
                </a:solidFill>
              </a:rPr>
              <a:t> into the </a:t>
            </a:r>
            <a:r>
              <a:rPr lang="en-AU" sz="2000" dirty="0" err="1">
                <a:solidFill>
                  <a:schemeClr val="tx1"/>
                </a:solidFill>
              </a:rPr>
              <a:t>msg</a:t>
            </a:r>
            <a:r>
              <a:rPr lang="en-AU" sz="2000" dirty="0">
                <a:solidFill>
                  <a:schemeClr val="tx1"/>
                </a:solidFill>
              </a:rPr>
              <a:t> folder</a:t>
            </a:r>
          </a:p>
        </p:txBody>
      </p:sp>
      <p:sp>
        <p:nvSpPr>
          <p:cNvPr id="6" name="Rectangle 3"/>
          <p:cNvSpPr>
            <a:spLocks noChangeArrowheads="1"/>
          </p:cNvSpPr>
          <p:nvPr/>
        </p:nvSpPr>
        <p:spPr bwMode="auto">
          <a:xfrm>
            <a:off x="442783" y="6019800"/>
            <a:ext cx="8001000" cy="50974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3333"/>
                </a:solidFill>
                <a:effectLst/>
                <a:latin typeface="Menlo"/>
                <a:cs typeface="Arial" pitchFamily="34" charset="0"/>
              </a:rPr>
              <a:t>Bulgarian, Chinese (simplified), Chinese (traditional), Croatian, Czech, Danish, Dutch, English, Filipino, Finnish, French, German, Greek, Indonesian, Italian, Japanese, Korean, Latvian, Norwegian, Polish, Portuguese, Romanian, Russian, Slovak, Spanish, Swedish, Turkish, Vietnamese,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Title 1"/>
          <p:cNvSpPr>
            <a:spLocks noGrp="1"/>
          </p:cNvSpPr>
          <p:nvPr>
            <p:ph type="title"/>
          </p:nvPr>
        </p:nvSpPr>
        <p:spPr>
          <a:xfrm>
            <a:off x="533400" y="106363"/>
            <a:ext cx="7770813" cy="960437"/>
          </a:xfrm>
        </p:spPr>
        <p:txBody>
          <a:bodyPr/>
          <a:lstStyle/>
          <a:p>
            <a:r>
              <a:rPr lang="en-AU" sz="3600" b="1" dirty="0" err="1">
                <a:solidFill>
                  <a:schemeClr val="tx1"/>
                </a:solidFill>
                <a:latin typeface="Arial" pitchFamily="34" charset="0"/>
                <a:cs typeface="Arial" pitchFamily="34" charset="0"/>
              </a:rPr>
              <a:t>WannaCry</a:t>
            </a:r>
            <a:r>
              <a:rPr lang="en-AU" sz="3600" b="1" dirty="0">
                <a:solidFill>
                  <a:schemeClr val="tx1"/>
                </a:solidFill>
                <a:latin typeface="Arial" pitchFamily="34" charset="0"/>
                <a:cs typeface="Arial" pitchFamily="34" charset="0"/>
              </a:rPr>
              <a:t>: Details of Operations </a:t>
            </a:r>
            <a:endParaRPr lang="en-AU" sz="3600" dirty="0">
              <a:latin typeface="Arial" pitchFamily="34" charset="0"/>
              <a:cs typeface="Arial" pitchFamily="34" charset="0"/>
            </a:endParaRPr>
          </a:p>
        </p:txBody>
      </p:sp>
    </p:spTree>
    <p:extLst>
      <p:ext uri="{BB962C8B-B14F-4D97-AF65-F5344CB8AC3E}">
        <p14:creationId xmlns:p14="http://schemas.microsoft.com/office/powerpoint/2010/main" val="13122529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Arial" pitchFamily="34" charset="0"/>
                <a:cs typeface="Arial" pitchFamily="34" charset="0"/>
              </a:rPr>
              <a:t>Tor Client and Server</a:t>
            </a:r>
            <a:endParaRPr lang="en-AU" dirty="0">
              <a:latin typeface="Arial" pitchFamily="34" charset="0"/>
              <a:cs typeface="Arial" pitchFamily="34" charset="0"/>
            </a:endParaRPr>
          </a:p>
        </p:txBody>
      </p:sp>
      <p:sp>
        <p:nvSpPr>
          <p:cNvPr id="4" name="TextBox 3"/>
          <p:cNvSpPr txBox="1"/>
          <p:nvPr/>
        </p:nvSpPr>
        <p:spPr>
          <a:xfrm>
            <a:off x="685800" y="1981200"/>
            <a:ext cx="7848600" cy="1015663"/>
          </a:xfrm>
          <a:prstGeom prst="rect">
            <a:avLst/>
          </a:prstGeom>
          <a:noFill/>
        </p:spPr>
        <p:txBody>
          <a:bodyPr wrap="square" rtlCol="0">
            <a:spAutoFit/>
          </a:bodyPr>
          <a:lstStyle/>
          <a:p>
            <a:r>
              <a:rPr lang="en-AU" sz="2000" dirty="0">
                <a:solidFill>
                  <a:schemeClr val="tx1"/>
                </a:solidFill>
                <a:latin typeface="Arial" pitchFamily="34" charset="0"/>
                <a:cs typeface="Arial" pitchFamily="34" charset="0"/>
              </a:rPr>
              <a:t>download a </a:t>
            </a:r>
            <a:r>
              <a:rPr lang="en-AU" sz="2000" b="1" dirty="0">
                <a:solidFill>
                  <a:srgbClr val="0000FF"/>
                </a:solidFill>
                <a:latin typeface="Arial" pitchFamily="34" charset="0"/>
                <a:cs typeface="Arial" pitchFamily="34" charset="0"/>
              </a:rPr>
              <a:t>TOR client </a:t>
            </a:r>
            <a:r>
              <a:rPr lang="en-AU" sz="2000" dirty="0">
                <a:solidFill>
                  <a:schemeClr val="tx1"/>
                </a:solidFill>
                <a:latin typeface="Arial" pitchFamily="34" charset="0"/>
                <a:cs typeface="Arial" pitchFamily="34" charset="0"/>
              </a:rPr>
              <a:t>from https://dist.torproject.org/torbrowser/6.5.1/tor-win32-0.2.9.10.zip and extract it into the </a:t>
            </a:r>
            <a:r>
              <a:rPr lang="en-AU" sz="2000" dirty="0" err="1">
                <a:solidFill>
                  <a:schemeClr val="tx1"/>
                </a:solidFill>
                <a:latin typeface="Arial" pitchFamily="34" charset="0"/>
                <a:cs typeface="Arial" pitchFamily="34" charset="0"/>
              </a:rPr>
              <a:t>TaskData</a:t>
            </a:r>
            <a:r>
              <a:rPr lang="en-AU" sz="2000" dirty="0">
                <a:solidFill>
                  <a:schemeClr val="tx1"/>
                </a:solidFill>
                <a:latin typeface="Arial" pitchFamily="34" charset="0"/>
                <a:cs typeface="Arial" pitchFamily="34" charset="0"/>
              </a:rPr>
              <a:t> folder.</a:t>
            </a:r>
          </a:p>
        </p:txBody>
      </p:sp>
      <p:sp>
        <p:nvSpPr>
          <p:cNvPr id="5" name="Rectangle 4"/>
          <p:cNvSpPr/>
          <p:nvPr/>
        </p:nvSpPr>
        <p:spPr>
          <a:xfrm>
            <a:off x="685800" y="3657600"/>
            <a:ext cx="7467600" cy="2246769"/>
          </a:xfrm>
          <a:prstGeom prst="rect">
            <a:avLst/>
          </a:prstGeom>
          <a:noFill/>
        </p:spPr>
        <p:txBody>
          <a:bodyPr wrap="square" rtlCol="0">
            <a:spAutoFit/>
          </a:bodyPr>
          <a:lstStyle/>
          <a:p>
            <a:r>
              <a:rPr lang="en-AU" sz="2000" dirty="0">
                <a:solidFill>
                  <a:schemeClr val="tx1"/>
                </a:solidFill>
                <a:latin typeface="Arial" pitchFamily="34" charset="0"/>
                <a:cs typeface="Arial" pitchFamily="34" charset="0"/>
              </a:rPr>
              <a:t>TOR client is used to communicate with the </a:t>
            </a:r>
            <a:r>
              <a:rPr lang="en-AU" sz="2000" b="1" dirty="0" err="1">
                <a:solidFill>
                  <a:srgbClr val="0000FF"/>
                </a:solidFill>
                <a:latin typeface="Arial" pitchFamily="34" charset="0"/>
                <a:cs typeface="Arial" pitchFamily="34" charset="0"/>
              </a:rPr>
              <a:t>ransomware</a:t>
            </a:r>
            <a:r>
              <a:rPr lang="en-AU" sz="2000" b="1" dirty="0">
                <a:solidFill>
                  <a:srgbClr val="0000FF"/>
                </a:solidFill>
                <a:latin typeface="Arial" pitchFamily="34" charset="0"/>
                <a:cs typeface="Arial" pitchFamily="34" charset="0"/>
              </a:rPr>
              <a:t> C2 servers </a:t>
            </a:r>
            <a:r>
              <a:rPr lang="en-AU" sz="2000" dirty="0" smtClean="0">
                <a:solidFill>
                  <a:schemeClr val="tx1"/>
                </a:solidFill>
                <a:latin typeface="Arial" pitchFamily="34" charset="0"/>
                <a:cs typeface="Arial" pitchFamily="34" charset="0"/>
              </a:rPr>
              <a:t>at:</a:t>
            </a:r>
          </a:p>
          <a:p>
            <a:pPr marL="342900" indent="-342900">
              <a:buFont typeface="Arial" pitchFamily="34" charset="0"/>
              <a:buChar char="•"/>
            </a:pPr>
            <a:r>
              <a:rPr lang="en-AU" sz="2000" dirty="0" smtClean="0">
                <a:solidFill>
                  <a:schemeClr val="tx1"/>
                </a:solidFill>
                <a:latin typeface="Arial" pitchFamily="34" charset="0"/>
                <a:cs typeface="Arial" pitchFamily="34" charset="0"/>
              </a:rPr>
              <a:t>gx7ekbenv2riucmf.onion</a:t>
            </a:r>
          </a:p>
          <a:p>
            <a:pPr marL="342900" indent="-342900">
              <a:buFont typeface="Arial" pitchFamily="34" charset="0"/>
              <a:buChar char="•"/>
            </a:pPr>
            <a:r>
              <a:rPr lang="en-AU" sz="2000" dirty="0" smtClean="0">
                <a:solidFill>
                  <a:schemeClr val="tx1"/>
                </a:solidFill>
                <a:latin typeface="Arial" pitchFamily="34" charset="0"/>
                <a:cs typeface="Arial" pitchFamily="34" charset="0"/>
              </a:rPr>
              <a:t>57g7spgrzlojinas.onion</a:t>
            </a:r>
          </a:p>
          <a:p>
            <a:pPr marL="342900" indent="-342900">
              <a:buFont typeface="Arial" pitchFamily="34" charset="0"/>
              <a:buChar char="•"/>
            </a:pPr>
            <a:r>
              <a:rPr lang="en-AU" sz="2000" dirty="0" smtClean="0">
                <a:solidFill>
                  <a:schemeClr val="tx1"/>
                </a:solidFill>
                <a:latin typeface="Arial" pitchFamily="34" charset="0"/>
                <a:cs typeface="Arial" pitchFamily="34" charset="0"/>
              </a:rPr>
              <a:t>xxlvbrloxvriy2c5.onion</a:t>
            </a:r>
          </a:p>
          <a:p>
            <a:pPr marL="342900" indent="-342900">
              <a:buFont typeface="Arial" pitchFamily="34" charset="0"/>
              <a:buChar char="•"/>
            </a:pPr>
            <a:r>
              <a:rPr lang="en-AU" sz="2000" dirty="0" smtClean="0">
                <a:solidFill>
                  <a:schemeClr val="tx1"/>
                </a:solidFill>
                <a:latin typeface="Arial" pitchFamily="34" charset="0"/>
                <a:cs typeface="Arial" pitchFamily="34" charset="0"/>
              </a:rPr>
              <a:t>76jdd2ir2embyv47.onion</a:t>
            </a:r>
          </a:p>
          <a:p>
            <a:pPr marL="342900" indent="-342900">
              <a:buFont typeface="Arial" pitchFamily="34" charset="0"/>
              <a:buChar char="•"/>
            </a:pPr>
            <a:r>
              <a:rPr lang="en-AU" sz="2000" dirty="0" smtClean="0">
                <a:solidFill>
                  <a:schemeClr val="tx1"/>
                </a:solidFill>
                <a:latin typeface="Arial" pitchFamily="34" charset="0"/>
                <a:cs typeface="Arial" pitchFamily="34" charset="0"/>
              </a:rPr>
              <a:t>cwwnhwhlz52maqm7.onion</a:t>
            </a:r>
            <a:endParaRPr lang="en-AU"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6417685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latin typeface="Arial" pitchFamily="34" charset="0"/>
                <a:cs typeface="Arial" pitchFamily="34" charset="0"/>
              </a:rPr>
              <a:t>anonymous communication</a:t>
            </a:r>
          </a:p>
        </p:txBody>
      </p:sp>
      <p:sp>
        <p:nvSpPr>
          <p:cNvPr id="3" name="Content Placeholder 2"/>
          <p:cNvSpPr>
            <a:spLocks noGrp="1"/>
          </p:cNvSpPr>
          <p:nvPr>
            <p:ph idx="1"/>
          </p:nvPr>
        </p:nvSpPr>
        <p:spPr/>
        <p:txBody>
          <a:bodyPr/>
          <a:lstStyle/>
          <a:p>
            <a:r>
              <a:rPr lang="en-AU" sz="2000" dirty="0">
                <a:latin typeface="Arial" pitchFamily="34" charset="0"/>
                <a:cs typeface="Arial" pitchFamily="34" charset="0"/>
              </a:rPr>
              <a:t>Tor is free software for enabling anonymous communication</a:t>
            </a:r>
          </a:p>
          <a:p>
            <a:r>
              <a:rPr lang="en-AU" sz="2000" dirty="0" smtClean="0">
                <a:latin typeface="Arial" pitchFamily="34" charset="0"/>
                <a:cs typeface="Arial" pitchFamily="34" charset="0"/>
              </a:rPr>
              <a:t>Using </a:t>
            </a:r>
            <a:r>
              <a:rPr lang="en-AU" sz="2000" dirty="0">
                <a:latin typeface="Arial" pitchFamily="34" charset="0"/>
                <a:cs typeface="Arial" pitchFamily="34" charset="0"/>
              </a:rPr>
              <a:t>Tor makes it more difficult for Internet activity to be traced back to the user: this includes "visits to Web sites, online posts, instant messages, and other communication </a:t>
            </a:r>
            <a:r>
              <a:rPr lang="en-AU" sz="2000" dirty="0" smtClean="0">
                <a:latin typeface="Arial" pitchFamily="34" charset="0"/>
                <a:cs typeface="Arial" pitchFamily="34" charset="0"/>
              </a:rPr>
              <a:t>forms</a:t>
            </a:r>
          </a:p>
          <a:p>
            <a:r>
              <a:rPr lang="en-AU" sz="2000" dirty="0">
                <a:latin typeface="Arial" pitchFamily="34" charset="0"/>
                <a:cs typeface="Arial" pitchFamily="34" charset="0"/>
              </a:rPr>
              <a:t>Tor directs Internet traffic through a free, worldwide, </a:t>
            </a:r>
            <a:r>
              <a:rPr lang="en-AU" sz="2000" dirty="0">
                <a:solidFill>
                  <a:srgbClr val="0000FF"/>
                </a:solidFill>
                <a:latin typeface="Arial" pitchFamily="34" charset="0"/>
                <a:cs typeface="Arial" pitchFamily="34" charset="0"/>
              </a:rPr>
              <a:t>volunteer network consisting of more than seven thousand </a:t>
            </a:r>
            <a:r>
              <a:rPr lang="en-AU" sz="2000" dirty="0" smtClean="0">
                <a:solidFill>
                  <a:srgbClr val="0000FF"/>
                </a:solidFill>
                <a:latin typeface="Arial" pitchFamily="34" charset="0"/>
                <a:cs typeface="Arial" pitchFamily="34" charset="0"/>
              </a:rPr>
              <a:t>relays </a:t>
            </a:r>
            <a:r>
              <a:rPr lang="en-AU" sz="2000" dirty="0">
                <a:latin typeface="Arial" pitchFamily="34" charset="0"/>
                <a:cs typeface="Arial" pitchFamily="34" charset="0"/>
              </a:rPr>
              <a:t>to conceal a user's location and usage from anyone conducting network surveillance or traffic analysis.</a:t>
            </a:r>
            <a:endParaRPr lang="en-AU" sz="2000" dirty="0" smtClean="0">
              <a:latin typeface="Arial" pitchFamily="34" charset="0"/>
              <a:cs typeface="Arial" pitchFamily="34" charset="0"/>
            </a:endParaRPr>
          </a:p>
          <a:p>
            <a:r>
              <a:rPr lang="en-AU" sz="2000" dirty="0" smtClean="0">
                <a:latin typeface="Arial" pitchFamily="34" charset="0"/>
                <a:cs typeface="Arial" pitchFamily="34" charset="0"/>
              </a:rPr>
              <a:t>Tor's </a:t>
            </a:r>
            <a:r>
              <a:rPr lang="en-AU" sz="2000" dirty="0">
                <a:latin typeface="Arial" pitchFamily="34" charset="0"/>
                <a:cs typeface="Arial" pitchFamily="34" charset="0"/>
              </a:rPr>
              <a:t>use is intended to protect the personal privacy of users, as well as their freedom and ability to conduct confidential communication by keeping their Internet activities from being monitored.</a:t>
            </a:r>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52400"/>
            <a:ext cx="2156901"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92367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70813" cy="960437"/>
          </a:xfrm>
        </p:spPr>
        <p:txBody>
          <a:bodyPr/>
          <a:lstStyle/>
          <a:p>
            <a:r>
              <a:rPr lang="en-AU" sz="3600" b="1" dirty="0" err="1">
                <a:solidFill>
                  <a:schemeClr val="tx1"/>
                </a:solidFill>
                <a:latin typeface="Arial" pitchFamily="34" charset="0"/>
                <a:cs typeface="Arial" pitchFamily="34" charset="0"/>
              </a:rPr>
              <a:t>WannaCry</a:t>
            </a:r>
            <a:r>
              <a:rPr lang="en-AU" sz="3600" b="1" dirty="0">
                <a:solidFill>
                  <a:schemeClr val="tx1"/>
                </a:solidFill>
                <a:latin typeface="Arial" pitchFamily="34" charset="0"/>
                <a:cs typeface="Arial" pitchFamily="34" charset="0"/>
              </a:rPr>
              <a:t>: Details of Operations </a:t>
            </a:r>
            <a:endParaRPr lang="en-AU" sz="3600" dirty="0">
              <a:latin typeface="Arial" pitchFamily="34" charset="0"/>
              <a:cs typeface="Arial" pitchFamily="34" charset="0"/>
            </a:endParaRPr>
          </a:p>
        </p:txBody>
      </p:sp>
      <p:sp>
        <p:nvSpPr>
          <p:cNvPr id="3" name="Content Placeholder 2"/>
          <p:cNvSpPr>
            <a:spLocks noGrp="1"/>
          </p:cNvSpPr>
          <p:nvPr>
            <p:ph idx="1"/>
          </p:nvPr>
        </p:nvSpPr>
        <p:spPr>
          <a:xfrm>
            <a:off x="533400" y="1600201"/>
            <a:ext cx="7770813" cy="1066799"/>
          </a:xfrm>
        </p:spPr>
        <p:txBody>
          <a:bodyPr/>
          <a:lstStyle/>
          <a:p>
            <a:r>
              <a:rPr lang="en-AU" sz="2400" dirty="0">
                <a:latin typeface="Arial" pitchFamily="34" charset="0"/>
                <a:cs typeface="Arial" pitchFamily="34" charset="0"/>
              </a:rPr>
              <a:t>execute </a:t>
            </a:r>
            <a:r>
              <a:rPr lang="en-AU" sz="2400" dirty="0" smtClean="0">
                <a:latin typeface="Arial" pitchFamily="34" charset="0"/>
                <a:cs typeface="Arial" pitchFamily="34" charset="0"/>
              </a:rPr>
              <a:t>command:</a:t>
            </a:r>
          </a:p>
          <a:p>
            <a:pPr marL="0" indent="0">
              <a:buNone/>
            </a:pPr>
            <a:r>
              <a:rPr lang="en-AU" sz="2400" dirty="0" err="1" smtClean="0">
                <a:solidFill>
                  <a:srgbClr val="0000FF"/>
                </a:solidFill>
                <a:latin typeface="Arial" pitchFamily="34" charset="0"/>
                <a:cs typeface="Arial" pitchFamily="34" charset="0"/>
              </a:rPr>
              <a:t>icacls</a:t>
            </a:r>
            <a:r>
              <a:rPr lang="en-AU" sz="2400" dirty="0" smtClean="0">
                <a:solidFill>
                  <a:srgbClr val="0000FF"/>
                </a:solidFill>
                <a:latin typeface="Arial" pitchFamily="34" charset="0"/>
                <a:cs typeface="Arial" pitchFamily="34" charset="0"/>
              </a:rPr>
              <a:t> </a:t>
            </a:r>
            <a:r>
              <a:rPr lang="en-AU" sz="2400" dirty="0">
                <a:solidFill>
                  <a:srgbClr val="0000FF"/>
                </a:solidFill>
                <a:latin typeface="Arial" pitchFamily="34" charset="0"/>
                <a:cs typeface="Arial" pitchFamily="34" charset="0"/>
              </a:rPr>
              <a:t>. /grant </a:t>
            </a:r>
            <a:r>
              <a:rPr lang="en-AU" sz="2400" dirty="0" err="1">
                <a:solidFill>
                  <a:srgbClr val="0000FF"/>
                </a:solidFill>
                <a:latin typeface="Arial" pitchFamily="34" charset="0"/>
                <a:cs typeface="Arial" pitchFamily="34" charset="0"/>
              </a:rPr>
              <a:t>Everyone:F</a:t>
            </a:r>
            <a:r>
              <a:rPr lang="en-AU" sz="2400" dirty="0">
                <a:solidFill>
                  <a:srgbClr val="0000FF"/>
                </a:solidFill>
                <a:latin typeface="Arial" pitchFamily="34" charset="0"/>
                <a:cs typeface="Arial" pitchFamily="34" charset="0"/>
              </a:rPr>
              <a:t> /T /C /Q </a:t>
            </a:r>
            <a:endParaRPr lang="en-AU" sz="2400" dirty="0" smtClean="0">
              <a:solidFill>
                <a:srgbClr val="0000FF"/>
              </a:solidFill>
              <a:latin typeface="Arial" pitchFamily="34" charset="0"/>
              <a:cs typeface="Arial" pitchFamily="34" charset="0"/>
            </a:endParaRPr>
          </a:p>
          <a:p>
            <a:pPr marL="0" indent="0">
              <a:buNone/>
            </a:pPr>
            <a:endParaRPr lang="en-AU" sz="2400" dirty="0">
              <a:latin typeface="Arial" pitchFamily="34" charset="0"/>
              <a:cs typeface="Arial" pitchFamily="34" charset="0"/>
            </a:endParaRPr>
          </a:p>
        </p:txBody>
      </p:sp>
      <p:sp>
        <p:nvSpPr>
          <p:cNvPr id="4" name="TextBox 3"/>
          <p:cNvSpPr txBox="1"/>
          <p:nvPr/>
        </p:nvSpPr>
        <p:spPr>
          <a:xfrm>
            <a:off x="609600" y="4343400"/>
            <a:ext cx="7757983" cy="646331"/>
          </a:xfrm>
          <a:prstGeom prst="rect">
            <a:avLst/>
          </a:prstGeom>
          <a:solidFill>
            <a:srgbClr val="FFFFC5"/>
          </a:solidFill>
          <a:ln>
            <a:solidFill>
              <a:srgbClr val="00B0F0"/>
            </a:solidFill>
          </a:ln>
        </p:spPr>
        <p:txBody>
          <a:bodyPr wrap="square" rtlCol="0">
            <a:spAutoFit/>
          </a:bodyPr>
          <a:lstStyle>
            <a:defPPr>
              <a:defRPr lang="en-GB"/>
            </a:defPPr>
            <a:lvl1pPr>
              <a:defRPr sz="1800" b="0">
                <a:solidFill>
                  <a:schemeClr val="tx1"/>
                </a:solidFill>
                <a:latin typeface="Arial" pitchFamily="34" charset="0"/>
                <a:cs typeface="Arial" pitchFamily="34" charset="0"/>
              </a:defRPr>
            </a:lvl1pPr>
          </a:lstStyle>
          <a:p>
            <a:r>
              <a:rPr lang="en-AU" dirty="0" smtClean="0"/>
              <a:t>This is done in </a:t>
            </a:r>
            <a:r>
              <a:rPr lang="en-AU" dirty="0"/>
              <a:t>order to </a:t>
            </a:r>
            <a:r>
              <a:rPr lang="en-AU" dirty="0" smtClean="0"/>
              <a:t>give </a:t>
            </a:r>
            <a:r>
              <a:rPr lang="en-AU" dirty="0"/>
              <a:t>everyone full permissions to the files located in the folder and subfolders under where the </a:t>
            </a:r>
            <a:r>
              <a:rPr lang="en-AU" dirty="0" err="1"/>
              <a:t>ransomware</a:t>
            </a:r>
            <a:r>
              <a:rPr lang="en-AU" dirty="0"/>
              <a:t> was executed</a:t>
            </a:r>
          </a:p>
        </p:txBody>
      </p:sp>
    </p:spTree>
    <p:extLst>
      <p:ext uri="{BB962C8B-B14F-4D97-AF65-F5344CB8AC3E}">
        <p14:creationId xmlns:p14="http://schemas.microsoft.com/office/powerpoint/2010/main" val="20957417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0"/>
            <a:ext cx="7770813" cy="2895599"/>
          </a:xfrm>
        </p:spPr>
        <p:txBody>
          <a:bodyPr/>
          <a:lstStyle/>
          <a:p>
            <a:r>
              <a:rPr lang="en-AU" sz="2400" dirty="0">
                <a:latin typeface="Arial" pitchFamily="34" charset="0"/>
                <a:cs typeface="Arial" pitchFamily="34" charset="0"/>
              </a:rPr>
              <a:t>execute </a:t>
            </a:r>
            <a:r>
              <a:rPr lang="en-AU" sz="2400" dirty="0" smtClean="0">
                <a:latin typeface="Arial" pitchFamily="34" charset="0"/>
                <a:cs typeface="Arial" pitchFamily="34" charset="0"/>
              </a:rPr>
              <a:t>commands:</a:t>
            </a:r>
            <a:endParaRPr lang="en-AU" sz="2400" dirty="0">
              <a:latin typeface="Arial" pitchFamily="34" charset="0"/>
              <a:cs typeface="Arial" pitchFamily="34" charset="0"/>
            </a:endParaRPr>
          </a:p>
          <a:p>
            <a:endParaRPr lang="en-AU" sz="2000" dirty="0" smtClean="0">
              <a:latin typeface="Arial" pitchFamily="34" charset="0"/>
              <a:cs typeface="Arial" pitchFamily="34" charset="0"/>
            </a:endParaRPr>
          </a:p>
          <a:p>
            <a:r>
              <a:rPr lang="en-AU" sz="2000" dirty="0" smtClean="0">
                <a:latin typeface="Arial" pitchFamily="34" charset="0"/>
                <a:cs typeface="Arial" pitchFamily="34" charset="0"/>
              </a:rPr>
              <a:t>taskkill.exe </a:t>
            </a:r>
            <a:r>
              <a:rPr lang="en-AU" sz="2000" dirty="0">
                <a:latin typeface="Arial" pitchFamily="34" charset="0"/>
                <a:cs typeface="Arial" pitchFamily="34" charset="0"/>
              </a:rPr>
              <a:t>/f /</a:t>
            </a:r>
            <a:r>
              <a:rPr lang="en-AU" sz="2000" dirty="0" err="1">
                <a:latin typeface="Arial" pitchFamily="34" charset="0"/>
                <a:cs typeface="Arial" pitchFamily="34" charset="0"/>
              </a:rPr>
              <a:t>im</a:t>
            </a:r>
            <a:r>
              <a:rPr lang="en-AU" sz="2000" dirty="0">
                <a:latin typeface="Arial" pitchFamily="34" charset="0"/>
                <a:cs typeface="Arial" pitchFamily="34" charset="0"/>
              </a:rPr>
              <a:t> mysqld.exe</a:t>
            </a:r>
          </a:p>
          <a:p>
            <a:r>
              <a:rPr lang="en-AU" sz="2000" dirty="0">
                <a:latin typeface="Arial" pitchFamily="34" charset="0"/>
                <a:cs typeface="Arial" pitchFamily="34" charset="0"/>
              </a:rPr>
              <a:t>taskkill.exe /f /</a:t>
            </a:r>
            <a:r>
              <a:rPr lang="en-AU" sz="2000" dirty="0" err="1">
                <a:latin typeface="Arial" pitchFamily="34" charset="0"/>
                <a:cs typeface="Arial" pitchFamily="34" charset="0"/>
              </a:rPr>
              <a:t>im</a:t>
            </a:r>
            <a:r>
              <a:rPr lang="en-AU" sz="2000" dirty="0">
                <a:latin typeface="Arial" pitchFamily="34" charset="0"/>
                <a:cs typeface="Arial" pitchFamily="34" charset="0"/>
              </a:rPr>
              <a:t> sqlwriter.exe</a:t>
            </a:r>
          </a:p>
          <a:p>
            <a:r>
              <a:rPr lang="en-AU" sz="2000" dirty="0">
                <a:latin typeface="Arial" pitchFamily="34" charset="0"/>
                <a:cs typeface="Arial" pitchFamily="34" charset="0"/>
              </a:rPr>
              <a:t>taskkill.exe /f /</a:t>
            </a:r>
            <a:r>
              <a:rPr lang="en-AU" sz="2000" dirty="0" err="1">
                <a:latin typeface="Arial" pitchFamily="34" charset="0"/>
                <a:cs typeface="Arial" pitchFamily="34" charset="0"/>
              </a:rPr>
              <a:t>im</a:t>
            </a:r>
            <a:r>
              <a:rPr lang="en-AU" sz="2000" dirty="0">
                <a:latin typeface="Arial" pitchFamily="34" charset="0"/>
                <a:cs typeface="Arial" pitchFamily="34" charset="0"/>
              </a:rPr>
              <a:t> sqlserver.exe</a:t>
            </a:r>
          </a:p>
          <a:p>
            <a:r>
              <a:rPr lang="en-AU" sz="2000" dirty="0">
                <a:latin typeface="Arial" pitchFamily="34" charset="0"/>
                <a:cs typeface="Arial" pitchFamily="34" charset="0"/>
              </a:rPr>
              <a:t>taskkill.exe /f /</a:t>
            </a:r>
            <a:r>
              <a:rPr lang="en-AU" sz="2000" dirty="0" err="1">
                <a:latin typeface="Arial" pitchFamily="34" charset="0"/>
                <a:cs typeface="Arial" pitchFamily="34" charset="0"/>
              </a:rPr>
              <a:t>im</a:t>
            </a:r>
            <a:r>
              <a:rPr lang="en-AU" sz="2000" dirty="0">
                <a:latin typeface="Arial" pitchFamily="34" charset="0"/>
                <a:cs typeface="Arial" pitchFamily="34" charset="0"/>
              </a:rPr>
              <a:t> </a:t>
            </a:r>
            <a:r>
              <a:rPr lang="en-AU" sz="2000" dirty="0" err="1">
                <a:latin typeface="Arial" pitchFamily="34" charset="0"/>
                <a:cs typeface="Arial" pitchFamily="34" charset="0"/>
              </a:rPr>
              <a:t>MSExchange</a:t>
            </a:r>
            <a:r>
              <a:rPr lang="en-AU" sz="2000" dirty="0">
                <a:latin typeface="Arial" pitchFamily="34" charset="0"/>
                <a:cs typeface="Arial" pitchFamily="34" charset="0"/>
              </a:rPr>
              <a:t>*</a:t>
            </a:r>
          </a:p>
          <a:p>
            <a:r>
              <a:rPr lang="en-AU" sz="2000" dirty="0">
                <a:latin typeface="Arial" pitchFamily="34" charset="0"/>
                <a:cs typeface="Arial" pitchFamily="34" charset="0"/>
              </a:rPr>
              <a:t>taskkill.exe /f /</a:t>
            </a:r>
            <a:r>
              <a:rPr lang="en-AU" sz="2000" dirty="0" err="1">
                <a:latin typeface="Arial" pitchFamily="34" charset="0"/>
                <a:cs typeface="Arial" pitchFamily="34" charset="0"/>
              </a:rPr>
              <a:t>im</a:t>
            </a:r>
            <a:r>
              <a:rPr lang="en-AU" sz="2000" dirty="0">
                <a:latin typeface="Arial" pitchFamily="34" charset="0"/>
                <a:cs typeface="Arial" pitchFamily="34" charset="0"/>
              </a:rPr>
              <a:t> Microsoft.Exchange.*</a:t>
            </a:r>
          </a:p>
        </p:txBody>
      </p:sp>
      <p:sp>
        <p:nvSpPr>
          <p:cNvPr id="4" name="TextBox 3"/>
          <p:cNvSpPr txBox="1"/>
          <p:nvPr/>
        </p:nvSpPr>
        <p:spPr>
          <a:xfrm>
            <a:off x="609599" y="4666565"/>
            <a:ext cx="7757983" cy="646331"/>
          </a:xfrm>
          <a:prstGeom prst="rect">
            <a:avLst/>
          </a:prstGeom>
          <a:solidFill>
            <a:srgbClr val="FFFFC5"/>
          </a:solidFill>
          <a:ln>
            <a:solidFill>
              <a:srgbClr val="00B0F0"/>
            </a:solidFill>
          </a:ln>
        </p:spPr>
        <p:txBody>
          <a:bodyPr wrap="square" rtlCol="0">
            <a:spAutoFit/>
          </a:bodyPr>
          <a:lstStyle>
            <a:defPPr>
              <a:defRPr lang="en-GB"/>
            </a:defPPr>
            <a:lvl1pPr>
              <a:defRPr sz="1800" b="0">
                <a:solidFill>
                  <a:schemeClr val="tx1"/>
                </a:solidFill>
                <a:latin typeface="Arial" pitchFamily="34" charset="0"/>
                <a:cs typeface="Arial" pitchFamily="34" charset="0"/>
              </a:defRPr>
            </a:lvl1pPr>
          </a:lstStyle>
          <a:p>
            <a:r>
              <a:rPr lang="en-AU" dirty="0" smtClean="0"/>
              <a:t>This is done in </a:t>
            </a:r>
            <a:r>
              <a:rPr lang="en-AU" dirty="0"/>
              <a:t>order </a:t>
            </a:r>
            <a:r>
              <a:rPr lang="en-AU" dirty="0" smtClean="0"/>
              <a:t>to </a:t>
            </a:r>
            <a:r>
              <a:rPr lang="en-AU" dirty="0"/>
              <a:t>terminate the database and exchange server </a:t>
            </a:r>
            <a:r>
              <a:rPr lang="en-AU" dirty="0" smtClean="0"/>
              <a:t>processes, </a:t>
            </a:r>
            <a:r>
              <a:rPr lang="en-AU" dirty="0"/>
              <a:t>so it can encrypt databases and mail stores as well</a:t>
            </a:r>
            <a:r>
              <a:rPr lang="en-AU" dirty="0" smtClean="0"/>
              <a:t>. </a:t>
            </a:r>
            <a:endParaRPr lang="en-AU" dirty="0"/>
          </a:p>
        </p:txBody>
      </p:sp>
      <p:sp>
        <p:nvSpPr>
          <p:cNvPr id="5" name="Title 1"/>
          <p:cNvSpPr>
            <a:spLocks noGrp="1"/>
          </p:cNvSpPr>
          <p:nvPr>
            <p:ph type="title"/>
          </p:nvPr>
        </p:nvSpPr>
        <p:spPr>
          <a:xfrm>
            <a:off x="533400" y="106363"/>
            <a:ext cx="7770813" cy="960437"/>
          </a:xfrm>
        </p:spPr>
        <p:txBody>
          <a:bodyPr/>
          <a:lstStyle/>
          <a:p>
            <a:r>
              <a:rPr lang="en-AU" sz="3600" b="1" dirty="0" err="1">
                <a:solidFill>
                  <a:schemeClr val="tx1"/>
                </a:solidFill>
                <a:latin typeface="Arial" pitchFamily="34" charset="0"/>
                <a:cs typeface="Arial" pitchFamily="34" charset="0"/>
              </a:rPr>
              <a:t>WannaCry</a:t>
            </a:r>
            <a:r>
              <a:rPr lang="en-AU" sz="3600" b="1" dirty="0">
                <a:solidFill>
                  <a:schemeClr val="tx1"/>
                </a:solidFill>
                <a:latin typeface="Arial" pitchFamily="34" charset="0"/>
                <a:cs typeface="Arial" pitchFamily="34" charset="0"/>
              </a:rPr>
              <a:t>: Details of Operations </a:t>
            </a:r>
            <a:endParaRPr lang="en-AU" sz="3600" dirty="0">
              <a:latin typeface="Arial" pitchFamily="34" charset="0"/>
              <a:cs typeface="Arial" pitchFamily="34" charset="0"/>
            </a:endParaRPr>
          </a:p>
        </p:txBody>
      </p:sp>
    </p:spTree>
    <p:extLst>
      <p:ext uri="{BB962C8B-B14F-4D97-AF65-F5344CB8AC3E}">
        <p14:creationId xmlns:p14="http://schemas.microsoft.com/office/powerpoint/2010/main" val="2095741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9144000" cy="8382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Network Security</a:t>
            </a:r>
          </a:p>
        </p:txBody>
      </p:sp>
      <p:sp>
        <p:nvSpPr>
          <p:cNvPr id="6147" name="Rectangle 3"/>
          <p:cNvSpPr>
            <a:spLocks noGrp="1" noChangeArrowheads="1"/>
          </p:cNvSpPr>
          <p:nvPr>
            <p:ph type="body" idx="1"/>
          </p:nvPr>
        </p:nvSpPr>
        <p:spPr>
          <a:xfrm>
            <a:off x="533400" y="1600200"/>
            <a:ext cx="7772400" cy="4648200"/>
          </a:xfrm>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Protect</a:t>
            </a:r>
            <a:r>
              <a:rPr lang="en-GB" altLang="en-US" dirty="0" smtClean="0">
                <a:solidFill>
                  <a:srgbClr val="FF0000"/>
                </a:solidFill>
                <a:latin typeface="Arial" panose="020B0604020202020204" pitchFamily="34" charset="0"/>
                <a:cs typeface="Arial" panose="020B0604020202020204" pitchFamily="34" charset="0"/>
              </a:rPr>
              <a:t>:</a:t>
            </a:r>
            <a:r>
              <a:rPr lang="en-GB" altLang="en-US" dirty="0" smtClean="0">
                <a:latin typeface="Arial" panose="020B0604020202020204" pitchFamily="34" charset="0"/>
                <a:cs typeface="Arial" panose="020B0604020202020204" pitchFamily="34" charset="0"/>
              </a:rPr>
              <a:t> network communication and network resources</a:t>
            </a:r>
          </a:p>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altLang="en-US" dirty="0" smtClean="0">
              <a:solidFill>
                <a:srgbClr val="FF0000"/>
              </a:solidFill>
              <a:latin typeface="Arial" panose="020B0604020202020204" pitchFamily="34" charset="0"/>
              <a:cs typeface="Arial" panose="020B0604020202020204" pitchFamily="34" charset="0"/>
            </a:endParaRPr>
          </a:p>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Detect</a:t>
            </a:r>
            <a:r>
              <a:rPr lang="en-GB" altLang="en-US" dirty="0" smtClean="0">
                <a:solidFill>
                  <a:srgbClr val="FF0000"/>
                </a:solidFill>
                <a:latin typeface="Arial" panose="020B0604020202020204" pitchFamily="34" charset="0"/>
                <a:cs typeface="Arial" panose="020B0604020202020204" pitchFamily="34" charset="0"/>
              </a:rPr>
              <a:t>:</a:t>
            </a:r>
            <a:r>
              <a:rPr lang="en-GB" altLang="en-US" dirty="0" smtClean="0">
                <a:latin typeface="Arial" panose="020B0604020202020204" pitchFamily="34" charset="0"/>
                <a:cs typeface="Arial" panose="020B0604020202020204" pitchFamily="34" charset="0"/>
              </a:rPr>
              <a:t> breaches of secure communication &amp; attacks on infrastructure</a:t>
            </a:r>
          </a:p>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latin typeface="Arial" panose="020B0604020202020204" pitchFamily="34" charset="0"/>
                <a:cs typeface="Arial" panose="020B0604020202020204" pitchFamily="34" charset="0"/>
              </a:rPr>
              <a:t> </a:t>
            </a:r>
          </a:p>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Respond</a:t>
            </a:r>
            <a:r>
              <a:rPr lang="en-GB" altLang="en-US" dirty="0" smtClean="0">
                <a:solidFill>
                  <a:srgbClr val="FF0000"/>
                </a:solidFill>
                <a:latin typeface="Arial" panose="020B0604020202020204" pitchFamily="34" charset="0"/>
                <a:cs typeface="Arial" panose="020B0604020202020204" pitchFamily="34" charset="0"/>
              </a:rPr>
              <a:t>:</a:t>
            </a:r>
            <a:r>
              <a:rPr lang="en-GB" altLang="en-US" dirty="0" smtClean="0">
                <a:latin typeface="Arial" panose="020B0604020202020204" pitchFamily="34" charset="0"/>
                <a:cs typeface="Arial" panose="020B0604020202020204" pitchFamily="34" charset="0"/>
              </a:rPr>
              <a:t> deployment of additional protection mechanisms</a:t>
            </a:r>
          </a:p>
        </p:txBody>
      </p:sp>
      <p:sp>
        <p:nvSpPr>
          <p:cNvPr id="125956" name="Rectangle 4"/>
          <p:cNvSpPr>
            <a:spLocks noChangeArrowheads="1"/>
          </p:cNvSpPr>
          <p:nvPr/>
        </p:nvSpPr>
        <p:spPr bwMode="auto">
          <a:xfrm>
            <a:off x="0" y="1676400"/>
            <a:ext cx="431800" cy="420688"/>
          </a:xfrm>
          <a:prstGeom prst="rect">
            <a:avLst/>
          </a:prstGeom>
          <a:solidFill>
            <a:srgbClr val="00B8FF"/>
          </a:soli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000">
                <a:solidFill>
                  <a:schemeClr val="bg1"/>
                </a:solidFill>
                <a:latin typeface="Times New Roman" pitchFamily="18" charset="0"/>
              </a:rPr>
              <a:t>1</a:t>
            </a:r>
          </a:p>
        </p:txBody>
      </p:sp>
      <p:sp>
        <p:nvSpPr>
          <p:cNvPr id="125957" name="Rectangle 5"/>
          <p:cNvSpPr>
            <a:spLocks noChangeArrowheads="1"/>
          </p:cNvSpPr>
          <p:nvPr/>
        </p:nvSpPr>
        <p:spPr bwMode="auto">
          <a:xfrm>
            <a:off x="0" y="3124200"/>
            <a:ext cx="431800" cy="420688"/>
          </a:xfrm>
          <a:prstGeom prst="rect">
            <a:avLst/>
          </a:prstGeom>
          <a:solidFill>
            <a:srgbClr val="00B8FF"/>
          </a:soli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000">
                <a:solidFill>
                  <a:schemeClr val="bg1"/>
                </a:solidFill>
                <a:latin typeface="Times New Roman" pitchFamily="18" charset="0"/>
              </a:rPr>
              <a:t>2</a:t>
            </a:r>
          </a:p>
        </p:txBody>
      </p:sp>
      <p:sp>
        <p:nvSpPr>
          <p:cNvPr id="125958" name="Rectangle 6"/>
          <p:cNvSpPr>
            <a:spLocks noChangeArrowheads="1"/>
          </p:cNvSpPr>
          <p:nvPr/>
        </p:nvSpPr>
        <p:spPr bwMode="auto">
          <a:xfrm>
            <a:off x="0" y="4572000"/>
            <a:ext cx="431800" cy="420688"/>
          </a:xfrm>
          <a:prstGeom prst="rect">
            <a:avLst/>
          </a:prstGeom>
          <a:solidFill>
            <a:srgbClr val="00B8FF"/>
          </a:solidFill>
          <a:ln w="9525">
            <a:solidFill>
              <a:schemeClr val="tx1"/>
            </a:solidFill>
            <a:miter lim="800000"/>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lgn="ctr">
              <a:spcBef>
                <a:spcPct val="0"/>
              </a:spcBef>
              <a:buClrTx/>
              <a:buSzTx/>
              <a:buFontTx/>
              <a:buNone/>
            </a:pPr>
            <a:r>
              <a:rPr lang="en-US" altLang="en-US" sz="2000">
                <a:solidFill>
                  <a:schemeClr val="bg1"/>
                </a:solidFill>
                <a:latin typeface="Times New Roman" pitchFamily="18" charset="0"/>
              </a:rPr>
              <a:t>3</a:t>
            </a:r>
          </a:p>
        </p:txBody>
      </p:sp>
      <p:sp>
        <p:nvSpPr>
          <p:cNvPr id="125959" name="Text Box 7"/>
          <p:cNvSpPr txBox="1">
            <a:spLocks noChangeArrowheads="1"/>
          </p:cNvSpPr>
          <p:nvPr/>
        </p:nvSpPr>
        <p:spPr bwMode="auto">
          <a:xfrm>
            <a:off x="0" y="838200"/>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a:solidFill>
                  <a:srgbClr val="252593"/>
                </a:solidFill>
              </a:rPr>
              <a:t>CYCLE IN ACHIEVING NETWORK SECURITY</a:t>
            </a:r>
            <a:endParaRPr lang="en-GB" sz="2800" b="1">
              <a:solidFill>
                <a:srgbClr val="252593"/>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25959"/>
                                        </p:tgtEl>
                                        <p:attrNameLst>
                                          <p:attrName>style.visibility</p:attrName>
                                        </p:attrNameLst>
                                      </p:cBhvr>
                                      <p:to>
                                        <p:strVal val="visible"/>
                                      </p:to>
                                    </p:set>
                                    <p:anim calcmode="lin" valueType="num">
                                      <p:cBhvr>
                                        <p:cTn id="7" dur="500" fill="hold"/>
                                        <p:tgtEl>
                                          <p:spTgt spid="125959"/>
                                        </p:tgtEl>
                                        <p:attrNameLst>
                                          <p:attrName>ppt_w</p:attrName>
                                        </p:attrNameLst>
                                      </p:cBhvr>
                                      <p:tavLst>
                                        <p:tav tm="0">
                                          <p:val>
                                            <p:fltVal val="0"/>
                                          </p:val>
                                        </p:tav>
                                        <p:tav tm="100000">
                                          <p:val>
                                            <p:strVal val="#ppt_w"/>
                                          </p:val>
                                        </p:tav>
                                      </p:tavLst>
                                    </p:anim>
                                    <p:anim calcmode="lin" valueType="num">
                                      <p:cBhvr>
                                        <p:cTn id="8" dur="500" fill="hold"/>
                                        <p:tgtEl>
                                          <p:spTgt spid="125959"/>
                                        </p:tgtEl>
                                        <p:attrNameLst>
                                          <p:attrName>ppt_h</p:attrName>
                                        </p:attrNameLst>
                                      </p:cBhvr>
                                      <p:tavLst>
                                        <p:tav tm="0">
                                          <p:val>
                                            <p:fltVal val="0"/>
                                          </p:val>
                                        </p:tav>
                                        <p:tav tm="100000">
                                          <p:val>
                                            <p:strVal val="#ppt_h"/>
                                          </p:val>
                                        </p:tav>
                                      </p:tavLst>
                                    </p:anim>
                                    <p:animEffect transition="in" filter="fade">
                                      <p:cBhvr>
                                        <p:cTn id="9" dur="500"/>
                                        <p:tgtEl>
                                          <p:spTgt spid="12595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mph" presetSubtype="0" fill="hold" grpId="0" nodeType="clickEffect">
                                  <p:stCondLst>
                                    <p:cond delay="0"/>
                                  </p:stCondLst>
                                  <p:childTnLst>
                                    <p:animEffect transition="out" filter="fade">
                                      <p:cBhvr>
                                        <p:cTn id="13" dur="500" tmFilter="0, 0; .2, .5; .8, .5; 1, 0"/>
                                        <p:tgtEl>
                                          <p:spTgt spid="125956"/>
                                        </p:tgtEl>
                                      </p:cBhvr>
                                    </p:animEffect>
                                    <p:animScale>
                                      <p:cBhvr>
                                        <p:cTn id="14" dur="250" autoRev="1" fill="hold"/>
                                        <p:tgtEl>
                                          <p:spTgt spid="125956"/>
                                        </p:tgtEl>
                                      </p:cBhvr>
                                      <p:by x="105000" y="105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125957"/>
                                        </p:tgtEl>
                                      </p:cBhvr>
                                    </p:animEffect>
                                    <p:animScale>
                                      <p:cBhvr>
                                        <p:cTn id="19" dur="250" autoRev="1" fill="hold"/>
                                        <p:tgtEl>
                                          <p:spTgt spid="125957"/>
                                        </p:tgtEl>
                                      </p:cBhvr>
                                      <p:by x="105000" y="105000"/>
                                    </p:animScale>
                                  </p:childTnLst>
                                </p:cTn>
                              </p:par>
                            </p:childTnLst>
                          </p:cTn>
                        </p:par>
                      </p:childTnLst>
                    </p:cTn>
                  </p:par>
                  <p:par>
                    <p:cTn id="20" fill="hold" nodeType="clickPar">
                      <p:stCondLst>
                        <p:cond delay="indefinite"/>
                      </p:stCondLst>
                      <p:childTnLst>
                        <p:par>
                          <p:cTn id="21" fill="hold" nodeType="withGroup">
                            <p:stCondLst>
                              <p:cond delay="0"/>
                            </p:stCondLst>
                            <p:childTnLst>
                              <p:par>
                                <p:cTn id="22" presetID="26" presetClass="emph" presetSubtype="0" fill="hold" grpId="0" nodeType="clickEffect">
                                  <p:stCondLst>
                                    <p:cond delay="0"/>
                                  </p:stCondLst>
                                  <p:childTnLst>
                                    <p:animEffect transition="out" filter="fade">
                                      <p:cBhvr>
                                        <p:cTn id="23" dur="500" tmFilter="0, 0; .2, .5; .8, .5; 1, 0"/>
                                        <p:tgtEl>
                                          <p:spTgt spid="125958"/>
                                        </p:tgtEl>
                                      </p:cBhvr>
                                    </p:animEffect>
                                    <p:animScale>
                                      <p:cBhvr>
                                        <p:cTn id="24" dur="250" autoRev="1" fill="hold"/>
                                        <p:tgtEl>
                                          <p:spTgt spid="1259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6" grpId="0" animBg="1"/>
      <p:bldP spid="125957" grpId="0" animBg="1"/>
      <p:bldP spid="125958" grpId="0" animBg="1"/>
      <p:bldP spid="12595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1"/>
            <a:ext cx="7770813" cy="2285999"/>
          </a:xfrm>
        </p:spPr>
        <p:txBody>
          <a:bodyPr/>
          <a:lstStyle/>
          <a:p>
            <a:r>
              <a:rPr lang="en-AU" sz="2400" dirty="0">
                <a:latin typeface="Arial" pitchFamily="34" charset="0"/>
                <a:cs typeface="Arial" pitchFamily="34" charset="0"/>
              </a:rPr>
              <a:t>scan all drives and mapped network drives for files that have one of the following extensions</a:t>
            </a:r>
            <a:r>
              <a:rPr lang="en-AU" sz="2400" dirty="0" smtClean="0">
                <a:latin typeface="Arial" pitchFamily="34" charset="0"/>
                <a:cs typeface="Arial" pitchFamily="34" charset="0"/>
              </a:rPr>
              <a:t>:</a:t>
            </a:r>
          </a:p>
          <a:p>
            <a:pPr marL="400050" lvl="1" indent="0">
              <a:buNone/>
            </a:pPr>
            <a:r>
              <a:rPr lang="en-AU" sz="800" dirty="0">
                <a:latin typeface="Arial" pitchFamily="34" charset="0"/>
                <a:cs typeface="Arial" pitchFamily="34" charset="0"/>
              </a:rPr>
              <a:t>.der, .</a:t>
            </a:r>
            <a:r>
              <a:rPr lang="en-AU" sz="800" dirty="0" err="1">
                <a:latin typeface="Arial" pitchFamily="34" charset="0"/>
                <a:cs typeface="Arial" pitchFamily="34" charset="0"/>
              </a:rPr>
              <a:t>pfx</a:t>
            </a:r>
            <a:r>
              <a:rPr lang="en-AU" sz="800" dirty="0">
                <a:latin typeface="Arial" pitchFamily="34" charset="0"/>
                <a:cs typeface="Arial" pitchFamily="34" charset="0"/>
              </a:rPr>
              <a:t>, .key, .</a:t>
            </a:r>
            <a:r>
              <a:rPr lang="en-AU" sz="800" dirty="0" err="1">
                <a:latin typeface="Arial" pitchFamily="34" charset="0"/>
                <a:cs typeface="Arial" pitchFamily="34" charset="0"/>
              </a:rPr>
              <a:t>crt</a:t>
            </a:r>
            <a:r>
              <a:rPr lang="en-AU" sz="800" dirty="0">
                <a:latin typeface="Arial" pitchFamily="34" charset="0"/>
                <a:cs typeface="Arial" pitchFamily="34" charset="0"/>
              </a:rPr>
              <a:t>, .</a:t>
            </a:r>
            <a:r>
              <a:rPr lang="en-AU" sz="800" dirty="0" err="1">
                <a:latin typeface="Arial" pitchFamily="34" charset="0"/>
                <a:cs typeface="Arial" pitchFamily="34" charset="0"/>
              </a:rPr>
              <a:t>csr</a:t>
            </a:r>
            <a:r>
              <a:rPr lang="en-AU" sz="800" dirty="0">
                <a:latin typeface="Arial" pitchFamily="34" charset="0"/>
                <a:cs typeface="Arial" pitchFamily="34" charset="0"/>
              </a:rPr>
              <a:t>, .</a:t>
            </a:r>
            <a:r>
              <a:rPr lang="en-AU" sz="800" dirty="0" err="1">
                <a:latin typeface="Arial" pitchFamily="34" charset="0"/>
                <a:cs typeface="Arial" pitchFamily="34" charset="0"/>
              </a:rPr>
              <a:t>pem</a:t>
            </a:r>
            <a:r>
              <a:rPr lang="en-AU" sz="800" dirty="0">
                <a:latin typeface="Arial" pitchFamily="34" charset="0"/>
                <a:cs typeface="Arial" pitchFamily="34" charset="0"/>
              </a:rPr>
              <a:t>, .</a:t>
            </a:r>
            <a:r>
              <a:rPr lang="en-AU" sz="800" dirty="0" err="1">
                <a:latin typeface="Arial" pitchFamily="34" charset="0"/>
                <a:cs typeface="Arial" pitchFamily="34" charset="0"/>
              </a:rPr>
              <a:t>odt</a:t>
            </a:r>
            <a:r>
              <a:rPr lang="en-AU" sz="800" dirty="0">
                <a:latin typeface="Arial" pitchFamily="34" charset="0"/>
                <a:cs typeface="Arial" pitchFamily="34" charset="0"/>
              </a:rPr>
              <a:t>, .</a:t>
            </a:r>
            <a:r>
              <a:rPr lang="en-AU" sz="800" dirty="0" err="1">
                <a:latin typeface="Arial" pitchFamily="34" charset="0"/>
                <a:cs typeface="Arial" pitchFamily="34" charset="0"/>
              </a:rPr>
              <a:t>ott</a:t>
            </a:r>
            <a:r>
              <a:rPr lang="en-AU" sz="800" dirty="0">
                <a:latin typeface="Arial" pitchFamily="34" charset="0"/>
                <a:cs typeface="Arial" pitchFamily="34" charset="0"/>
              </a:rPr>
              <a:t>, .</a:t>
            </a:r>
            <a:r>
              <a:rPr lang="en-AU" sz="800" dirty="0" err="1">
                <a:latin typeface="Arial" pitchFamily="34" charset="0"/>
                <a:cs typeface="Arial" pitchFamily="34" charset="0"/>
              </a:rPr>
              <a:t>sxw</a:t>
            </a:r>
            <a:r>
              <a:rPr lang="en-AU" sz="800" dirty="0">
                <a:latin typeface="Arial" pitchFamily="34" charset="0"/>
                <a:cs typeface="Arial" pitchFamily="34" charset="0"/>
              </a:rPr>
              <a:t>, .</a:t>
            </a:r>
            <a:r>
              <a:rPr lang="en-AU" sz="800" dirty="0" err="1">
                <a:latin typeface="Arial" pitchFamily="34" charset="0"/>
                <a:cs typeface="Arial" pitchFamily="34" charset="0"/>
              </a:rPr>
              <a:t>stw</a:t>
            </a:r>
            <a:r>
              <a:rPr lang="en-AU" sz="800" dirty="0">
                <a:latin typeface="Arial" pitchFamily="34" charset="0"/>
                <a:cs typeface="Arial" pitchFamily="34" charset="0"/>
              </a:rPr>
              <a:t>, .</a:t>
            </a:r>
            <a:r>
              <a:rPr lang="en-AU" sz="800" dirty="0" err="1">
                <a:latin typeface="Arial" pitchFamily="34" charset="0"/>
                <a:cs typeface="Arial" pitchFamily="34" charset="0"/>
              </a:rPr>
              <a:t>uot</a:t>
            </a:r>
            <a:r>
              <a:rPr lang="en-AU" sz="800" dirty="0">
                <a:latin typeface="Arial" pitchFamily="34" charset="0"/>
                <a:cs typeface="Arial" pitchFamily="34" charset="0"/>
              </a:rPr>
              <a:t>, .max, .</a:t>
            </a:r>
            <a:r>
              <a:rPr lang="en-AU" sz="800" dirty="0" err="1">
                <a:latin typeface="Arial" pitchFamily="34" charset="0"/>
                <a:cs typeface="Arial" pitchFamily="34" charset="0"/>
              </a:rPr>
              <a:t>ods</a:t>
            </a:r>
            <a:r>
              <a:rPr lang="en-AU" sz="800" dirty="0">
                <a:latin typeface="Arial" pitchFamily="34" charset="0"/>
                <a:cs typeface="Arial" pitchFamily="34" charset="0"/>
              </a:rPr>
              <a:t>, .</a:t>
            </a:r>
            <a:r>
              <a:rPr lang="en-AU" sz="800" dirty="0" err="1">
                <a:latin typeface="Arial" pitchFamily="34" charset="0"/>
                <a:cs typeface="Arial" pitchFamily="34" charset="0"/>
              </a:rPr>
              <a:t>ots</a:t>
            </a:r>
            <a:r>
              <a:rPr lang="en-AU" sz="800" dirty="0">
                <a:latin typeface="Arial" pitchFamily="34" charset="0"/>
                <a:cs typeface="Arial" pitchFamily="34" charset="0"/>
              </a:rPr>
              <a:t>, .</a:t>
            </a:r>
            <a:r>
              <a:rPr lang="en-AU" sz="800" dirty="0" err="1">
                <a:latin typeface="Arial" pitchFamily="34" charset="0"/>
                <a:cs typeface="Arial" pitchFamily="34" charset="0"/>
              </a:rPr>
              <a:t>sxc</a:t>
            </a:r>
            <a:r>
              <a:rPr lang="en-AU" sz="800" dirty="0">
                <a:latin typeface="Arial" pitchFamily="34" charset="0"/>
                <a:cs typeface="Arial" pitchFamily="34" charset="0"/>
              </a:rPr>
              <a:t>, .</a:t>
            </a:r>
            <a:r>
              <a:rPr lang="en-AU" sz="800" dirty="0" err="1">
                <a:latin typeface="Arial" pitchFamily="34" charset="0"/>
                <a:cs typeface="Arial" pitchFamily="34" charset="0"/>
              </a:rPr>
              <a:t>stc</a:t>
            </a:r>
            <a:r>
              <a:rPr lang="en-AU" sz="800" dirty="0">
                <a:latin typeface="Arial" pitchFamily="34" charset="0"/>
                <a:cs typeface="Arial" pitchFamily="34" charset="0"/>
              </a:rPr>
              <a:t>, .</a:t>
            </a:r>
            <a:r>
              <a:rPr lang="en-AU" sz="800" dirty="0" err="1">
                <a:latin typeface="Arial" pitchFamily="34" charset="0"/>
                <a:cs typeface="Arial" pitchFamily="34" charset="0"/>
              </a:rPr>
              <a:t>dif</a:t>
            </a:r>
            <a:r>
              <a:rPr lang="en-AU" sz="800" dirty="0">
                <a:latin typeface="Arial" pitchFamily="34" charset="0"/>
                <a:cs typeface="Arial" pitchFamily="34" charset="0"/>
              </a:rPr>
              <a:t>, .</a:t>
            </a:r>
            <a:r>
              <a:rPr lang="en-AU" sz="800" dirty="0" err="1">
                <a:latin typeface="Arial" pitchFamily="34" charset="0"/>
                <a:cs typeface="Arial" pitchFamily="34" charset="0"/>
              </a:rPr>
              <a:t>slk</a:t>
            </a:r>
            <a:r>
              <a:rPr lang="en-AU" sz="800" dirty="0">
                <a:latin typeface="Arial" pitchFamily="34" charset="0"/>
                <a:cs typeface="Arial" pitchFamily="34" charset="0"/>
              </a:rPr>
              <a:t>, .</a:t>
            </a:r>
            <a:r>
              <a:rPr lang="en-AU" sz="800" dirty="0" err="1">
                <a:latin typeface="Arial" pitchFamily="34" charset="0"/>
                <a:cs typeface="Arial" pitchFamily="34" charset="0"/>
              </a:rPr>
              <a:t>odp</a:t>
            </a:r>
            <a:r>
              <a:rPr lang="en-AU" sz="800" dirty="0">
                <a:latin typeface="Arial" pitchFamily="34" charset="0"/>
                <a:cs typeface="Arial" pitchFamily="34" charset="0"/>
              </a:rPr>
              <a:t>, .</a:t>
            </a:r>
            <a:r>
              <a:rPr lang="en-AU" sz="800" dirty="0" err="1">
                <a:latin typeface="Arial" pitchFamily="34" charset="0"/>
                <a:cs typeface="Arial" pitchFamily="34" charset="0"/>
              </a:rPr>
              <a:t>otp</a:t>
            </a:r>
            <a:r>
              <a:rPr lang="en-AU" sz="800" dirty="0">
                <a:latin typeface="Arial" pitchFamily="34" charset="0"/>
                <a:cs typeface="Arial" pitchFamily="34" charset="0"/>
              </a:rPr>
              <a:t>, .</a:t>
            </a:r>
            <a:r>
              <a:rPr lang="en-AU" sz="800" dirty="0" err="1">
                <a:latin typeface="Arial" pitchFamily="34" charset="0"/>
                <a:cs typeface="Arial" pitchFamily="34" charset="0"/>
              </a:rPr>
              <a:t>sxd</a:t>
            </a:r>
            <a:r>
              <a:rPr lang="en-AU" sz="800" dirty="0">
                <a:latin typeface="Arial" pitchFamily="34" charset="0"/>
                <a:cs typeface="Arial" pitchFamily="34" charset="0"/>
              </a:rPr>
              <a:t>, .</a:t>
            </a:r>
            <a:r>
              <a:rPr lang="en-AU" sz="800" dirty="0" err="1">
                <a:latin typeface="Arial" pitchFamily="34" charset="0"/>
                <a:cs typeface="Arial" pitchFamily="34" charset="0"/>
              </a:rPr>
              <a:t>std</a:t>
            </a:r>
            <a:r>
              <a:rPr lang="en-AU" sz="800" dirty="0">
                <a:latin typeface="Arial" pitchFamily="34" charset="0"/>
                <a:cs typeface="Arial" pitchFamily="34" charset="0"/>
              </a:rPr>
              <a:t>, .</a:t>
            </a:r>
            <a:r>
              <a:rPr lang="en-AU" sz="800" dirty="0" err="1">
                <a:latin typeface="Arial" pitchFamily="34" charset="0"/>
                <a:cs typeface="Arial" pitchFamily="34" charset="0"/>
              </a:rPr>
              <a:t>uop</a:t>
            </a:r>
            <a:r>
              <a:rPr lang="en-AU" sz="800" dirty="0">
                <a:latin typeface="Arial" pitchFamily="34" charset="0"/>
                <a:cs typeface="Arial" pitchFamily="34" charset="0"/>
              </a:rPr>
              <a:t>, .</a:t>
            </a:r>
            <a:r>
              <a:rPr lang="en-AU" sz="800" dirty="0" err="1">
                <a:latin typeface="Arial" pitchFamily="34" charset="0"/>
                <a:cs typeface="Arial" pitchFamily="34" charset="0"/>
              </a:rPr>
              <a:t>odg</a:t>
            </a:r>
            <a:r>
              <a:rPr lang="en-AU" sz="800" dirty="0">
                <a:latin typeface="Arial" pitchFamily="34" charset="0"/>
                <a:cs typeface="Arial" pitchFamily="34" charset="0"/>
              </a:rPr>
              <a:t>, .</a:t>
            </a:r>
            <a:r>
              <a:rPr lang="en-AU" sz="800" dirty="0" err="1">
                <a:latin typeface="Arial" pitchFamily="34" charset="0"/>
                <a:cs typeface="Arial" pitchFamily="34" charset="0"/>
              </a:rPr>
              <a:t>otg</a:t>
            </a:r>
            <a:r>
              <a:rPr lang="en-AU" sz="800" dirty="0">
                <a:latin typeface="Arial" pitchFamily="34" charset="0"/>
                <a:cs typeface="Arial" pitchFamily="34" charset="0"/>
              </a:rPr>
              <a:t>, .</a:t>
            </a:r>
            <a:r>
              <a:rPr lang="en-AU" sz="800" dirty="0" err="1">
                <a:latin typeface="Arial" pitchFamily="34" charset="0"/>
                <a:cs typeface="Arial" pitchFamily="34" charset="0"/>
              </a:rPr>
              <a:t>sxm</a:t>
            </a:r>
            <a:r>
              <a:rPr lang="en-AU" sz="800" dirty="0">
                <a:latin typeface="Arial" pitchFamily="34" charset="0"/>
                <a:cs typeface="Arial" pitchFamily="34" charset="0"/>
              </a:rPr>
              <a:t>, .mml, .lay, .lay6, .</a:t>
            </a:r>
            <a:r>
              <a:rPr lang="en-AU" sz="800" dirty="0" err="1">
                <a:latin typeface="Arial" pitchFamily="34" charset="0"/>
                <a:cs typeface="Arial" pitchFamily="34" charset="0"/>
              </a:rPr>
              <a:t>asc</a:t>
            </a:r>
            <a:r>
              <a:rPr lang="en-AU" sz="800" dirty="0">
                <a:latin typeface="Arial" pitchFamily="34" charset="0"/>
                <a:cs typeface="Arial" pitchFamily="34" charset="0"/>
              </a:rPr>
              <a:t>, .sqlite3, .</a:t>
            </a:r>
            <a:r>
              <a:rPr lang="en-AU" sz="800" dirty="0" err="1">
                <a:latin typeface="Arial" pitchFamily="34" charset="0"/>
                <a:cs typeface="Arial" pitchFamily="34" charset="0"/>
              </a:rPr>
              <a:t>sqlitedb</a:t>
            </a:r>
            <a:r>
              <a:rPr lang="en-AU" sz="800" dirty="0">
                <a:latin typeface="Arial" pitchFamily="34" charset="0"/>
                <a:cs typeface="Arial" pitchFamily="34" charset="0"/>
              </a:rPr>
              <a:t>, .</a:t>
            </a:r>
            <a:r>
              <a:rPr lang="en-AU" sz="800" dirty="0" err="1">
                <a:latin typeface="Arial" pitchFamily="34" charset="0"/>
                <a:cs typeface="Arial" pitchFamily="34" charset="0"/>
              </a:rPr>
              <a:t>sql</a:t>
            </a:r>
            <a:r>
              <a:rPr lang="en-AU" sz="800" dirty="0">
                <a:latin typeface="Arial" pitchFamily="34" charset="0"/>
                <a:cs typeface="Arial" pitchFamily="34" charset="0"/>
              </a:rPr>
              <a:t>, .</a:t>
            </a:r>
            <a:r>
              <a:rPr lang="en-AU" sz="800" dirty="0" err="1">
                <a:latin typeface="Arial" pitchFamily="34" charset="0"/>
                <a:cs typeface="Arial" pitchFamily="34" charset="0"/>
              </a:rPr>
              <a:t>accdb</a:t>
            </a:r>
            <a:r>
              <a:rPr lang="en-AU" sz="800" dirty="0">
                <a:latin typeface="Arial" pitchFamily="34" charset="0"/>
                <a:cs typeface="Arial" pitchFamily="34" charset="0"/>
              </a:rPr>
              <a:t>, .</a:t>
            </a:r>
            <a:r>
              <a:rPr lang="en-AU" sz="800" dirty="0" err="1">
                <a:latin typeface="Arial" pitchFamily="34" charset="0"/>
                <a:cs typeface="Arial" pitchFamily="34" charset="0"/>
              </a:rPr>
              <a:t>mdb</a:t>
            </a:r>
            <a:r>
              <a:rPr lang="en-AU" sz="800" dirty="0">
                <a:latin typeface="Arial" pitchFamily="34" charset="0"/>
                <a:cs typeface="Arial" pitchFamily="34" charset="0"/>
              </a:rPr>
              <a:t>, .dbf, .</a:t>
            </a:r>
            <a:r>
              <a:rPr lang="en-AU" sz="800" dirty="0" err="1">
                <a:latin typeface="Arial" pitchFamily="34" charset="0"/>
                <a:cs typeface="Arial" pitchFamily="34" charset="0"/>
              </a:rPr>
              <a:t>odb</a:t>
            </a:r>
            <a:r>
              <a:rPr lang="en-AU" sz="800" dirty="0">
                <a:latin typeface="Arial" pitchFamily="34" charset="0"/>
                <a:cs typeface="Arial" pitchFamily="34" charset="0"/>
              </a:rPr>
              <a:t>, .</a:t>
            </a:r>
            <a:r>
              <a:rPr lang="en-AU" sz="800" dirty="0" err="1">
                <a:latin typeface="Arial" pitchFamily="34" charset="0"/>
                <a:cs typeface="Arial" pitchFamily="34" charset="0"/>
              </a:rPr>
              <a:t>frm</a:t>
            </a:r>
            <a:r>
              <a:rPr lang="en-AU" sz="800" dirty="0">
                <a:latin typeface="Arial" pitchFamily="34" charset="0"/>
                <a:cs typeface="Arial" pitchFamily="34" charset="0"/>
              </a:rPr>
              <a:t>, .</a:t>
            </a:r>
            <a:r>
              <a:rPr lang="en-AU" sz="800" dirty="0" err="1">
                <a:latin typeface="Arial" pitchFamily="34" charset="0"/>
                <a:cs typeface="Arial" pitchFamily="34" charset="0"/>
              </a:rPr>
              <a:t>myd</a:t>
            </a:r>
            <a:r>
              <a:rPr lang="en-AU" sz="800" dirty="0">
                <a:latin typeface="Arial" pitchFamily="34" charset="0"/>
                <a:cs typeface="Arial" pitchFamily="34" charset="0"/>
              </a:rPr>
              <a:t>, .</a:t>
            </a:r>
            <a:r>
              <a:rPr lang="en-AU" sz="800" dirty="0" err="1">
                <a:latin typeface="Arial" pitchFamily="34" charset="0"/>
                <a:cs typeface="Arial" pitchFamily="34" charset="0"/>
              </a:rPr>
              <a:t>myi</a:t>
            </a:r>
            <a:r>
              <a:rPr lang="en-AU" sz="800" dirty="0">
                <a:latin typeface="Arial" pitchFamily="34" charset="0"/>
                <a:cs typeface="Arial" pitchFamily="34" charset="0"/>
              </a:rPr>
              <a:t>, .</a:t>
            </a:r>
            <a:r>
              <a:rPr lang="en-AU" sz="800" dirty="0" err="1">
                <a:latin typeface="Arial" pitchFamily="34" charset="0"/>
                <a:cs typeface="Arial" pitchFamily="34" charset="0"/>
              </a:rPr>
              <a:t>ibd</a:t>
            </a:r>
            <a:r>
              <a:rPr lang="en-AU" sz="800" dirty="0">
                <a:latin typeface="Arial" pitchFamily="34" charset="0"/>
                <a:cs typeface="Arial" pitchFamily="34" charset="0"/>
              </a:rPr>
              <a:t>, .</a:t>
            </a:r>
            <a:r>
              <a:rPr lang="en-AU" sz="800" dirty="0" err="1">
                <a:latin typeface="Arial" pitchFamily="34" charset="0"/>
                <a:cs typeface="Arial" pitchFamily="34" charset="0"/>
              </a:rPr>
              <a:t>mdf</a:t>
            </a:r>
            <a:r>
              <a:rPr lang="en-AU" sz="800" dirty="0">
                <a:latin typeface="Arial" pitchFamily="34" charset="0"/>
                <a:cs typeface="Arial" pitchFamily="34" charset="0"/>
              </a:rPr>
              <a:t>, .</a:t>
            </a:r>
            <a:r>
              <a:rPr lang="en-AU" sz="800" dirty="0" err="1">
                <a:latin typeface="Arial" pitchFamily="34" charset="0"/>
                <a:cs typeface="Arial" pitchFamily="34" charset="0"/>
              </a:rPr>
              <a:t>ldf</a:t>
            </a:r>
            <a:r>
              <a:rPr lang="en-AU" sz="800" dirty="0">
                <a:latin typeface="Arial" pitchFamily="34" charset="0"/>
                <a:cs typeface="Arial" pitchFamily="34" charset="0"/>
              </a:rPr>
              <a:t>, .</a:t>
            </a:r>
            <a:r>
              <a:rPr lang="en-AU" sz="800" dirty="0" err="1">
                <a:latin typeface="Arial" pitchFamily="34" charset="0"/>
                <a:cs typeface="Arial" pitchFamily="34" charset="0"/>
              </a:rPr>
              <a:t>sln</a:t>
            </a:r>
            <a:r>
              <a:rPr lang="en-AU" sz="800" dirty="0">
                <a:latin typeface="Arial" pitchFamily="34" charset="0"/>
                <a:cs typeface="Arial" pitchFamily="34" charset="0"/>
              </a:rPr>
              <a:t>, .</a:t>
            </a:r>
            <a:r>
              <a:rPr lang="en-AU" sz="800" dirty="0" err="1">
                <a:latin typeface="Arial" pitchFamily="34" charset="0"/>
                <a:cs typeface="Arial" pitchFamily="34" charset="0"/>
              </a:rPr>
              <a:t>suo</a:t>
            </a:r>
            <a:r>
              <a:rPr lang="en-AU" sz="800" dirty="0">
                <a:latin typeface="Arial" pitchFamily="34" charset="0"/>
                <a:cs typeface="Arial" pitchFamily="34" charset="0"/>
              </a:rPr>
              <a:t>, .</a:t>
            </a:r>
            <a:r>
              <a:rPr lang="en-AU" sz="800" dirty="0" err="1">
                <a:latin typeface="Arial" pitchFamily="34" charset="0"/>
                <a:cs typeface="Arial" pitchFamily="34" charset="0"/>
              </a:rPr>
              <a:t>cpp</a:t>
            </a:r>
            <a:r>
              <a:rPr lang="en-AU" sz="800" dirty="0">
                <a:latin typeface="Arial" pitchFamily="34" charset="0"/>
                <a:cs typeface="Arial" pitchFamily="34" charset="0"/>
              </a:rPr>
              <a:t>, .pas, .</a:t>
            </a:r>
            <a:r>
              <a:rPr lang="en-AU" sz="800" dirty="0" err="1">
                <a:latin typeface="Arial" pitchFamily="34" charset="0"/>
                <a:cs typeface="Arial" pitchFamily="34" charset="0"/>
              </a:rPr>
              <a:t>asm</a:t>
            </a:r>
            <a:r>
              <a:rPr lang="en-AU" sz="800" dirty="0">
                <a:latin typeface="Arial" pitchFamily="34" charset="0"/>
                <a:cs typeface="Arial" pitchFamily="34" charset="0"/>
              </a:rPr>
              <a:t>, .</a:t>
            </a:r>
            <a:r>
              <a:rPr lang="en-AU" sz="800" dirty="0" err="1">
                <a:latin typeface="Arial" pitchFamily="34" charset="0"/>
                <a:cs typeface="Arial" pitchFamily="34" charset="0"/>
              </a:rPr>
              <a:t>cmd</a:t>
            </a:r>
            <a:r>
              <a:rPr lang="en-AU" sz="800" dirty="0">
                <a:latin typeface="Arial" pitchFamily="34" charset="0"/>
                <a:cs typeface="Arial" pitchFamily="34" charset="0"/>
              </a:rPr>
              <a:t>, .bat, .</a:t>
            </a:r>
            <a:r>
              <a:rPr lang="en-AU" sz="800" dirty="0" err="1">
                <a:latin typeface="Arial" pitchFamily="34" charset="0"/>
                <a:cs typeface="Arial" pitchFamily="34" charset="0"/>
              </a:rPr>
              <a:t>vbs</a:t>
            </a:r>
            <a:r>
              <a:rPr lang="en-AU" sz="800" dirty="0">
                <a:latin typeface="Arial" pitchFamily="34" charset="0"/>
                <a:cs typeface="Arial" pitchFamily="34" charset="0"/>
              </a:rPr>
              <a:t>, .dip, .</a:t>
            </a:r>
            <a:r>
              <a:rPr lang="en-AU" sz="800" dirty="0" err="1">
                <a:latin typeface="Arial" pitchFamily="34" charset="0"/>
                <a:cs typeface="Arial" pitchFamily="34" charset="0"/>
              </a:rPr>
              <a:t>dch</a:t>
            </a:r>
            <a:r>
              <a:rPr lang="en-AU" sz="800" dirty="0">
                <a:latin typeface="Arial" pitchFamily="34" charset="0"/>
                <a:cs typeface="Arial" pitchFamily="34" charset="0"/>
              </a:rPr>
              <a:t>, .</a:t>
            </a:r>
            <a:r>
              <a:rPr lang="en-AU" sz="800" dirty="0" err="1">
                <a:latin typeface="Arial" pitchFamily="34" charset="0"/>
                <a:cs typeface="Arial" pitchFamily="34" charset="0"/>
              </a:rPr>
              <a:t>sch</a:t>
            </a:r>
            <a:r>
              <a:rPr lang="en-AU" sz="800" dirty="0">
                <a:latin typeface="Arial" pitchFamily="34" charset="0"/>
                <a:cs typeface="Arial" pitchFamily="34" charset="0"/>
              </a:rPr>
              <a:t>, .</a:t>
            </a:r>
            <a:r>
              <a:rPr lang="en-AU" sz="800" dirty="0" err="1">
                <a:latin typeface="Arial" pitchFamily="34" charset="0"/>
                <a:cs typeface="Arial" pitchFamily="34" charset="0"/>
              </a:rPr>
              <a:t>brd</a:t>
            </a:r>
            <a:r>
              <a:rPr lang="en-AU" sz="800" dirty="0">
                <a:latin typeface="Arial" pitchFamily="34" charset="0"/>
                <a:cs typeface="Arial" pitchFamily="34" charset="0"/>
              </a:rPr>
              <a:t>, .</a:t>
            </a:r>
            <a:r>
              <a:rPr lang="en-AU" sz="800" dirty="0" err="1">
                <a:latin typeface="Arial" pitchFamily="34" charset="0"/>
                <a:cs typeface="Arial" pitchFamily="34" charset="0"/>
              </a:rPr>
              <a:t>jsp</a:t>
            </a:r>
            <a:r>
              <a:rPr lang="en-AU" sz="800" dirty="0">
                <a:latin typeface="Arial" pitchFamily="34" charset="0"/>
                <a:cs typeface="Arial" pitchFamily="34" charset="0"/>
              </a:rPr>
              <a:t>, .</a:t>
            </a:r>
            <a:r>
              <a:rPr lang="en-AU" sz="800" dirty="0" err="1">
                <a:latin typeface="Arial" pitchFamily="34" charset="0"/>
                <a:cs typeface="Arial" pitchFamily="34" charset="0"/>
              </a:rPr>
              <a:t>php</a:t>
            </a:r>
            <a:r>
              <a:rPr lang="en-AU" sz="800" dirty="0">
                <a:latin typeface="Arial" pitchFamily="34" charset="0"/>
                <a:cs typeface="Arial" pitchFamily="34" charset="0"/>
              </a:rPr>
              <a:t>, .asp, .java, .jar, .class, .wav, .</a:t>
            </a:r>
            <a:r>
              <a:rPr lang="en-AU" sz="800" dirty="0" err="1">
                <a:latin typeface="Arial" pitchFamily="34" charset="0"/>
                <a:cs typeface="Arial" pitchFamily="34" charset="0"/>
              </a:rPr>
              <a:t>swf</a:t>
            </a:r>
            <a:r>
              <a:rPr lang="en-AU" sz="800" dirty="0">
                <a:latin typeface="Arial" pitchFamily="34" charset="0"/>
                <a:cs typeface="Arial" pitchFamily="34" charset="0"/>
              </a:rPr>
              <a:t>, .</a:t>
            </a:r>
            <a:r>
              <a:rPr lang="en-AU" sz="800" dirty="0" err="1">
                <a:latin typeface="Arial" pitchFamily="34" charset="0"/>
                <a:cs typeface="Arial" pitchFamily="34" charset="0"/>
              </a:rPr>
              <a:t>fla</a:t>
            </a:r>
            <a:r>
              <a:rPr lang="en-AU" sz="800" dirty="0">
                <a:latin typeface="Arial" pitchFamily="34" charset="0"/>
                <a:cs typeface="Arial" pitchFamily="34" charset="0"/>
              </a:rPr>
              <a:t>, .</a:t>
            </a:r>
            <a:r>
              <a:rPr lang="en-AU" sz="800" dirty="0" err="1">
                <a:latin typeface="Arial" pitchFamily="34" charset="0"/>
                <a:cs typeface="Arial" pitchFamily="34" charset="0"/>
              </a:rPr>
              <a:t>wmv</a:t>
            </a:r>
            <a:r>
              <a:rPr lang="en-AU" sz="800" dirty="0">
                <a:latin typeface="Arial" pitchFamily="34" charset="0"/>
                <a:cs typeface="Arial" pitchFamily="34" charset="0"/>
              </a:rPr>
              <a:t>, .mpg, .</a:t>
            </a:r>
            <a:r>
              <a:rPr lang="en-AU" sz="800" dirty="0" err="1">
                <a:latin typeface="Arial" pitchFamily="34" charset="0"/>
                <a:cs typeface="Arial" pitchFamily="34" charset="0"/>
              </a:rPr>
              <a:t>vob</a:t>
            </a:r>
            <a:r>
              <a:rPr lang="en-AU" sz="800" dirty="0">
                <a:latin typeface="Arial" pitchFamily="34" charset="0"/>
                <a:cs typeface="Arial" pitchFamily="34" charset="0"/>
              </a:rPr>
              <a:t>, .mpeg, .</a:t>
            </a:r>
            <a:r>
              <a:rPr lang="en-AU" sz="800" dirty="0" err="1">
                <a:latin typeface="Arial" pitchFamily="34" charset="0"/>
                <a:cs typeface="Arial" pitchFamily="34" charset="0"/>
              </a:rPr>
              <a:t>asf</a:t>
            </a:r>
            <a:r>
              <a:rPr lang="en-AU" sz="800" dirty="0">
                <a:latin typeface="Arial" pitchFamily="34" charset="0"/>
                <a:cs typeface="Arial" pitchFamily="34" charset="0"/>
              </a:rPr>
              <a:t>, .</a:t>
            </a:r>
            <a:r>
              <a:rPr lang="en-AU" sz="800" dirty="0" err="1">
                <a:latin typeface="Arial" pitchFamily="34" charset="0"/>
                <a:cs typeface="Arial" pitchFamily="34" charset="0"/>
              </a:rPr>
              <a:t>avi</a:t>
            </a:r>
            <a:r>
              <a:rPr lang="en-AU" sz="800" dirty="0">
                <a:latin typeface="Arial" pitchFamily="34" charset="0"/>
                <a:cs typeface="Arial" pitchFamily="34" charset="0"/>
              </a:rPr>
              <a:t>, .</a:t>
            </a:r>
            <a:r>
              <a:rPr lang="en-AU" sz="800" dirty="0" err="1">
                <a:latin typeface="Arial" pitchFamily="34" charset="0"/>
                <a:cs typeface="Arial" pitchFamily="34" charset="0"/>
              </a:rPr>
              <a:t>mov</a:t>
            </a:r>
            <a:r>
              <a:rPr lang="en-AU" sz="800" dirty="0">
                <a:latin typeface="Arial" pitchFamily="34" charset="0"/>
                <a:cs typeface="Arial" pitchFamily="34" charset="0"/>
              </a:rPr>
              <a:t>, .</a:t>
            </a:r>
            <a:r>
              <a:rPr lang="en-AU" sz="800" dirty="0" err="1">
                <a:latin typeface="Arial" pitchFamily="34" charset="0"/>
                <a:cs typeface="Arial" pitchFamily="34" charset="0"/>
              </a:rPr>
              <a:t>mkv</a:t>
            </a:r>
            <a:r>
              <a:rPr lang="en-AU" sz="800" dirty="0">
                <a:latin typeface="Arial" pitchFamily="34" charset="0"/>
                <a:cs typeface="Arial" pitchFamily="34" charset="0"/>
              </a:rPr>
              <a:t>, .</a:t>
            </a:r>
            <a:r>
              <a:rPr lang="en-AU" sz="800" dirty="0" err="1">
                <a:latin typeface="Arial" pitchFamily="34" charset="0"/>
                <a:cs typeface="Arial" pitchFamily="34" charset="0"/>
              </a:rPr>
              <a:t>flv</a:t>
            </a:r>
            <a:r>
              <a:rPr lang="en-AU" sz="800" dirty="0">
                <a:latin typeface="Arial" pitchFamily="34" charset="0"/>
                <a:cs typeface="Arial" pitchFamily="34" charset="0"/>
              </a:rPr>
              <a:t>, .wma, .mid, .</a:t>
            </a:r>
            <a:r>
              <a:rPr lang="en-AU" sz="800" dirty="0" err="1">
                <a:latin typeface="Arial" pitchFamily="34" charset="0"/>
                <a:cs typeface="Arial" pitchFamily="34" charset="0"/>
              </a:rPr>
              <a:t>djvu</a:t>
            </a:r>
            <a:r>
              <a:rPr lang="en-AU" sz="800" dirty="0">
                <a:latin typeface="Arial" pitchFamily="34" charset="0"/>
                <a:cs typeface="Arial" pitchFamily="34" charset="0"/>
              </a:rPr>
              <a:t>, .</a:t>
            </a:r>
            <a:r>
              <a:rPr lang="en-AU" sz="800" dirty="0" err="1">
                <a:latin typeface="Arial" pitchFamily="34" charset="0"/>
                <a:cs typeface="Arial" pitchFamily="34" charset="0"/>
              </a:rPr>
              <a:t>svg</a:t>
            </a:r>
            <a:r>
              <a:rPr lang="en-AU" sz="800" dirty="0">
                <a:latin typeface="Arial" pitchFamily="34" charset="0"/>
                <a:cs typeface="Arial" pitchFamily="34" charset="0"/>
              </a:rPr>
              <a:t>, .</a:t>
            </a:r>
            <a:r>
              <a:rPr lang="en-AU" sz="800" dirty="0" err="1">
                <a:latin typeface="Arial" pitchFamily="34" charset="0"/>
                <a:cs typeface="Arial" pitchFamily="34" charset="0"/>
              </a:rPr>
              <a:t>psd</a:t>
            </a:r>
            <a:r>
              <a:rPr lang="en-AU" sz="800" dirty="0">
                <a:latin typeface="Arial" pitchFamily="34" charset="0"/>
                <a:cs typeface="Arial" pitchFamily="34" charset="0"/>
              </a:rPr>
              <a:t>, .</a:t>
            </a:r>
            <a:r>
              <a:rPr lang="en-AU" sz="800" dirty="0" err="1">
                <a:latin typeface="Arial" pitchFamily="34" charset="0"/>
                <a:cs typeface="Arial" pitchFamily="34" charset="0"/>
              </a:rPr>
              <a:t>nef</a:t>
            </a:r>
            <a:r>
              <a:rPr lang="en-AU" sz="800" dirty="0">
                <a:latin typeface="Arial" pitchFamily="34" charset="0"/>
                <a:cs typeface="Arial" pitchFamily="34" charset="0"/>
              </a:rPr>
              <a:t>, .tiff, .</a:t>
            </a:r>
            <a:r>
              <a:rPr lang="en-AU" sz="800" dirty="0" err="1">
                <a:latin typeface="Arial" pitchFamily="34" charset="0"/>
                <a:cs typeface="Arial" pitchFamily="34" charset="0"/>
              </a:rPr>
              <a:t>tif</a:t>
            </a:r>
            <a:r>
              <a:rPr lang="en-AU" sz="800" dirty="0">
                <a:latin typeface="Arial" pitchFamily="34" charset="0"/>
                <a:cs typeface="Arial" pitchFamily="34" charset="0"/>
              </a:rPr>
              <a:t>, .</a:t>
            </a:r>
            <a:r>
              <a:rPr lang="en-AU" sz="800" dirty="0" err="1">
                <a:latin typeface="Arial" pitchFamily="34" charset="0"/>
                <a:cs typeface="Arial" pitchFamily="34" charset="0"/>
              </a:rPr>
              <a:t>cgm</a:t>
            </a:r>
            <a:r>
              <a:rPr lang="en-AU" sz="800" dirty="0">
                <a:latin typeface="Arial" pitchFamily="34" charset="0"/>
                <a:cs typeface="Arial" pitchFamily="34" charset="0"/>
              </a:rPr>
              <a:t>, .raw, .gif, .</a:t>
            </a:r>
            <a:r>
              <a:rPr lang="en-AU" sz="800" dirty="0" err="1">
                <a:latin typeface="Arial" pitchFamily="34" charset="0"/>
                <a:cs typeface="Arial" pitchFamily="34" charset="0"/>
              </a:rPr>
              <a:t>png</a:t>
            </a:r>
            <a:r>
              <a:rPr lang="en-AU" sz="800" dirty="0">
                <a:latin typeface="Arial" pitchFamily="34" charset="0"/>
                <a:cs typeface="Arial" pitchFamily="34" charset="0"/>
              </a:rPr>
              <a:t>, .bmp, .jpg, .jpeg, .</a:t>
            </a:r>
            <a:r>
              <a:rPr lang="en-AU" sz="800" dirty="0" err="1">
                <a:latin typeface="Arial" pitchFamily="34" charset="0"/>
                <a:cs typeface="Arial" pitchFamily="34" charset="0"/>
              </a:rPr>
              <a:t>vcd</a:t>
            </a:r>
            <a:r>
              <a:rPr lang="en-AU" sz="800" dirty="0">
                <a:latin typeface="Arial" pitchFamily="34" charset="0"/>
                <a:cs typeface="Arial" pitchFamily="34" charset="0"/>
              </a:rPr>
              <a:t>, .</a:t>
            </a:r>
            <a:r>
              <a:rPr lang="en-AU" sz="800" dirty="0" err="1">
                <a:latin typeface="Arial" pitchFamily="34" charset="0"/>
                <a:cs typeface="Arial" pitchFamily="34" charset="0"/>
              </a:rPr>
              <a:t>iso</a:t>
            </a:r>
            <a:r>
              <a:rPr lang="en-AU" sz="800" dirty="0">
                <a:latin typeface="Arial" pitchFamily="34" charset="0"/>
                <a:cs typeface="Arial" pitchFamily="34" charset="0"/>
              </a:rPr>
              <a:t>, .backup, .zip, .</a:t>
            </a:r>
            <a:r>
              <a:rPr lang="en-AU" sz="800" dirty="0" err="1">
                <a:latin typeface="Arial" pitchFamily="34" charset="0"/>
                <a:cs typeface="Arial" pitchFamily="34" charset="0"/>
              </a:rPr>
              <a:t>rar</a:t>
            </a:r>
            <a:r>
              <a:rPr lang="en-AU" sz="800" dirty="0">
                <a:latin typeface="Arial" pitchFamily="34" charset="0"/>
                <a:cs typeface="Arial" pitchFamily="34" charset="0"/>
              </a:rPr>
              <a:t>, .</a:t>
            </a:r>
            <a:r>
              <a:rPr lang="en-AU" sz="800" dirty="0" err="1">
                <a:latin typeface="Arial" pitchFamily="34" charset="0"/>
                <a:cs typeface="Arial" pitchFamily="34" charset="0"/>
              </a:rPr>
              <a:t>tgz</a:t>
            </a:r>
            <a:r>
              <a:rPr lang="en-AU" sz="800" dirty="0">
                <a:latin typeface="Arial" pitchFamily="34" charset="0"/>
                <a:cs typeface="Arial" pitchFamily="34" charset="0"/>
              </a:rPr>
              <a:t>, .tar, .</a:t>
            </a:r>
            <a:r>
              <a:rPr lang="en-AU" sz="800" dirty="0" err="1">
                <a:latin typeface="Arial" pitchFamily="34" charset="0"/>
                <a:cs typeface="Arial" pitchFamily="34" charset="0"/>
              </a:rPr>
              <a:t>bak</a:t>
            </a:r>
            <a:r>
              <a:rPr lang="en-AU" sz="800" dirty="0">
                <a:latin typeface="Arial" pitchFamily="34" charset="0"/>
                <a:cs typeface="Arial" pitchFamily="34" charset="0"/>
              </a:rPr>
              <a:t>, .</a:t>
            </a:r>
            <a:r>
              <a:rPr lang="en-AU" sz="800" dirty="0" err="1">
                <a:latin typeface="Arial" pitchFamily="34" charset="0"/>
                <a:cs typeface="Arial" pitchFamily="34" charset="0"/>
              </a:rPr>
              <a:t>tbk</a:t>
            </a:r>
            <a:r>
              <a:rPr lang="en-AU" sz="800" dirty="0">
                <a:latin typeface="Arial" pitchFamily="34" charset="0"/>
                <a:cs typeface="Arial" pitchFamily="34" charset="0"/>
              </a:rPr>
              <a:t>, .PAQ, .ARC, .</a:t>
            </a:r>
            <a:r>
              <a:rPr lang="en-AU" sz="800" dirty="0" err="1">
                <a:latin typeface="Arial" pitchFamily="34" charset="0"/>
                <a:cs typeface="Arial" pitchFamily="34" charset="0"/>
              </a:rPr>
              <a:t>aes</a:t>
            </a:r>
            <a:r>
              <a:rPr lang="en-AU" sz="800" dirty="0">
                <a:latin typeface="Arial" pitchFamily="34" charset="0"/>
                <a:cs typeface="Arial" pitchFamily="34" charset="0"/>
              </a:rPr>
              <a:t>, .</a:t>
            </a:r>
            <a:r>
              <a:rPr lang="en-AU" sz="800" dirty="0" err="1">
                <a:latin typeface="Arial" pitchFamily="34" charset="0"/>
                <a:cs typeface="Arial" pitchFamily="34" charset="0"/>
              </a:rPr>
              <a:t>gpg</a:t>
            </a:r>
            <a:r>
              <a:rPr lang="en-AU" sz="800" dirty="0">
                <a:latin typeface="Arial" pitchFamily="34" charset="0"/>
                <a:cs typeface="Arial" pitchFamily="34" charset="0"/>
              </a:rPr>
              <a:t>, .</a:t>
            </a:r>
            <a:r>
              <a:rPr lang="en-AU" sz="800" dirty="0" err="1">
                <a:latin typeface="Arial" pitchFamily="34" charset="0"/>
                <a:cs typeface="Arial" pitchFamily="34" charset="0"/>
              </a:rPr>
              <a:t>vmx</a:t>
            </a:r>
            <a:r>
              <a:rPr lang="en-AU" sz="800" dirty="0">
                <a:latin typeface="Arial" pitchFamily="34" charset="0"/>
                <a:cs typeface="Arial" pitchFamily="34" charset="0"/>
              </a:rPr>
              <a:t>, .</a:t>
            </a:r>
            <a:r>
              <a:rPr lang="en-AU" sz="800" dirty="0" err="1">
                <a:latin typeface="Arial" pitchFamily="34" charset="0"/>
                <a:cs typeface="Arial" pitchFamily="34" charset="0"/>
              </a:rPr>
              <a:t>vmdk</a:t>
            </a:r>
            <a:r>
              <a:rPr lang="en-AU" sz="800" dirty="0">
                <a:latin typeface="Arial" pitchFamily="34" charset="0"/>
                <a:cs typeface="Arial" pitchFamily="34" charset="0"/>
              </a:rPr>
              <a:t>, .</a:t>
            </a:r>
            <a:r>
              <a:rPr lang="en-AU" sz="800" dirty="0" err="1">
                <a:latin typeface="Arial" pitchFamily="34" charset="0"/>
                <a:cs typeface="Arial" pitchFamily="34" charset="0"/>
              </a:rPr>
              <a:t>vdi</a:t>
            </a:r>
            <a:r>
              <a:rPr lang="en-AU" sz="800" dirty="0">
                <a:latin typeface="Arial" pitchFamily="34" charset="0"/>
                <a:cs typeface="Arial" pitchFamily="34" charset="0"/>
              </a:rPr>
              <a:t>, .</a:t>
            </a:r>
            <a:r>
              <a:rPr lang="en-AU" sz="800" dirty="0" err="1">
                <a:latin typeface="Arial" pitchFamily="34" charset="0"/>
                <a:cs typeface="Arial" pitchFamily="34" charset="0"/>
              </a:rPr>
              <a:t>sldm</a:t>
            </a:r>
            <a:r>
              <a:rPr lang="en-AU" sz="800" dirty="0">
                <a:latin typeface="Arial" pitchFamily="34" charset="0"/>
                <a:cs typeface="Arial" pitchFamily="34" charset="0"/>
              </a:rPr>
              <a:t>, .</a:t>
            </a:r>
            <a:r>
              <a:rPr lang="en-AU" sz="800" dirty="0" err="1">
                <a:latin typeface="Arial" pitchFamily="34" charset="0"/>
                <a:cs typeface="Arial" pitchFamily="34" charset="0"/>
              </a:rPr>
              <a:t>sldx</a:t>
            </a:r>
            <a:r>
              <a:rPr lang="en-AU" sz="800" dirty="0">
                <a:latin typeface="Arial" pitchFamily="34" charset="0"/>
                <a:cs typeface="Arial" pitchFamily="34" charset="0"/>
              </a:rPr>
              <a:t>, .</a:t>
            </a:r>
            <a:r>
              <a:rPr lang="en-AU" sz="800" dirty="0" err="1">
                <a:latin typeface="Arial" pitchFamily="34" charset="0"/>
                <a:cs typeface="Arial" pitchFamily="34" charset="0"/>
              </a:rPr>
              <a:t>sti</a:t>
            </a:r>
            <a:r>
              <a:rPr lang="en-AU" sz="800" dirty="0">
                <a:latin typeface="Arial" pitchFamily="34" charset="0"/>
                <a:cs typeface="Arial" pitchFamily="34" charset="0"/>
              </a:rPr>
              <a:t>, .</a:t>
            </a:r>
            <a:r>
              <a:rPr lang="en-AU" sz="800" dirty="0" err="1">
                <a:latin typeface="Arial" pitchFamily="34" charset="0"/>
                <a:cs typeface="Arial" pitchFamily="34" charset="0"/>
              </a:rPr>
              <a:t>sxi</a:t>
            </a:r>
            <a:r>
              <a:rPr lang="en-AU" sz="800" dirty="0">
                <a:latin typeface="Arial" pitchFamily="34" charset="0"/>
                <a:cs typeface="Arial" pitchFamily="34" charset="0"/>
              </a:rPr>
              <a:t>, .</a:t>
            </a:r>
            <a:r>
              <a:rPr lang="en-AU" sz="800" dirty="0" err="1">
                <a:latin typeface="Arial" pitchFamily="34" charset="0"/>
                <a:cs typeface="Arial" pitchFamily="34" charset="0"/>
              </a:rPr>
              <a:t>hwp</a:t>
            </a:r>
            <a:r>
              <a:rPr lang="en-AU" sz="800" dirty="0">
                <a:latin typeface="Arial" pitchFamily="34" charset="0"/>
                <a:cs typeface="Arial" pitchFamily="34" charset="0"/>
              </a:rPr>
              <a:t>, .</a:t>
            </a:r>
            <a:r>
              <a:rPr lang="en-AU" sz="800" dirty="0" err="1">
                <a:latin typeface="Arial" pitchFamily="34" charset="0"/>
                <a:cs typeface="Arial" pitchFamily="34" charset="0"/>
              </a:rPr>
              <a:t>snt</a:t>
            </a:r>
            <a:r>
              <a:rPr lang="en-AU" sz="800" dirty="0">
                <a:latin typeface="Arial" pitchFamily="34" charset="0"/>
                <a:cs typeface="Arial" pitchFamily="34" charset="0"/>
              </a:rPr>
              <a:t>, .onetoc2, .</a:t>
            </a:r>
            <a:r>
              <a:rPr lang="en-AU" sz="800" dirty="0" err="1">
                <a:latin typeface="Arial" pitchFamily="34" charset="0"/>
                <a:cs typeface="Arial" pitchFamily="34" charset="0"/>
              </a:rPr>
              <a:t>dwg</a:t>
            </a:r>
            <a:r>
              <a:rPr lang="en-AU" sz="800" dirty="0">
                <a:latin typeface="Arial" pitchFamily="34" charset="0"/>
                <a:cs typeface="Arial" pitchFamily="34" charset="0"/>
              </a:rPr>
              <a:t>, .</a:t>
            </a:r>
            <a:r>
              <a:rPr lang="en-AU" sz="800" dirty="0" err="1">
                <a:latin typeface="Arial" pitchFamily="34" charset="0"/>
                <a:cs typeface="Arial" pitchFamily="34" charset="0"/>
              </a:rPr>
              <a:t>pdf</a:t>
            </a:r>
            <a:r>
              <a:rPr lang="en-AU" sz="800" dirty="0">
                <a:latin typeface="Arial" pitchFamily="34" charset="0"/>
                <a:cs typeface="Arial" pitchFamily="34" charset="0"/>
              </a:rPr>
              <a:t>, .</a:t>
            </a:r>
            <a:r>
              <a:rPr lang="en-AU" sz="800" dirty="0" err="1">
                <a:latin typeface="Arial" pitchFamily="34" charset="0"/>
                <a:cs typeface="Arial" pitchFamily="34" charset="0"/>
              </a:rPr>
              <a:t>wks</a:t>
            </a:r>
            <a:r>
              <a:rPr lang="en-AU" sz="800" dirty="0">
                <a:latin typeface="Arial" pitchFamily="34" charset="0"/>
                <a:cs typeface="Arial" pitchFamily="34" charset="0"/>
              </a:rPr>
              <a:t>, .rtf, .</a:t>
            </a:r>
            <a:r>
              <a:rPr lang="en-AU" sz="800" dirty="0" err="1">
                <a:latin typeface="Arial" pitchFamily="34" charset="0"/>
                <a:cs typeface="Arial" pitchFamily="34" charset="0"/>
              </a:rPr>
              <a:t>csv</a:t>
            </a:r>
            <a:r>
              <a:rPr lang="en-AU" sz="800" dirty="0">
                <a:latin typeface="Arial" pitchFamily="34" charset="0"/>
                <a:cs typeface="Arial" pitchFamily="34" charset="0"/>
              </a:rPr>
              <a:t>, .txt, .</a:t>
            </a:r>
            <a:r>
              <a:rPr lang="en-AU" sz="800" dirty="0" err="1">
                <a:latin typeface="Arial" pitchFamily="34" charset="0"/>
                <a:cs typeface="Arial" pitchFamily="34" charset="0"/>
              </a:rPr>
              <a:t>vsdx</a:t>
            </a:r>
            <a:r>
              <a:rPr lang="en-AU" sz="800" dirty="0">
                <a:latin typeface="Arial" pitchFamily="34" charset="0"/>
                <a:cs typeface="Arial" pitchFamily="34" charset="0"/>
              </a:rPr>
              <a:t>, .</a:t>
            </a:r>
            <a:r>
              <a:rPr lang="en-AU" sz="800" dirty="0" err="1">
                <a:latin typeface="Arial" pitchFamily="34" charset="0"/>
                <a:cs typeface="Arial" pitchFamily="34" charset="0"/>
              </a:rPr>
              <a:t>vsd</a:t>
            </a:r>
            <a:r>
              <a:rPr lang="en-AU" sz="800" dirty="0">
                <a:latin typeface="Arial" pitchFamily="34" charset="0"/>
                <a:cs typeface="Arial" pitchFamily="34" charset="0"/>
              </a:rPr>
              <a:t>, .</a:t>
            </a:r>
            <a:r>
              <a:rPr lang="en-AU" sz="800" dirty="0" err="1">
                <a:latin typeface="Arial" pitchFamily="34" charset="0"/>
                <a:cs typeface="Arial" pitchFamily="34" charset="0"/>
              </a:rPr>
              <a:t>edb</a:t>
            </a:r>
            <a:r>
              <a:rPr lang="en-AU" sz="800" dirty="0">
                <a:latin typeface="Arial" pitchFamily="34" charset="0"/>
                <a:cs typeface="Arial" pitchFamily="34" charset="0"/>
              </a:rPr>
              <a:t>, .</a:t>
            </a:r>
            <a:r>
              <a:rPr lang="en-AU" sz="800" dirty="0" err="1">
                <a:latin typeface="Arial" pitchFamily="34" charset="0"/>
                <a:cs typeface="Arial" pitchFamily="34" charset="0"/>
              </a:rPr>
              <a:t>eml</a:t>
            </a:r>
            <a:r>
              <a:rPr lang="en-AU" sz="800" dirty="0">
                <a:latin typeface="Arial" pitchFamily="34" charset="0"/>
                <a:cs typeface="Arial" pitchFamily="34" charset="0"/>
              </a:rPr>
              <a:t>, .</a:t>
            </a:r>
            <a:r>
              <a:rPr lang="en-AU" sz="800" dirty="0" err="1">
                <a:latin typeface="Arial" pitchFamily="34" charset="0"/>
                <a:cs typeface="Arial" pitchFamily="34" charset="0"/>
              </a:rPr>
              <a:t>msg</a:t>
            </a:r>
            <a:r>
              <a:rPr lang="en-AU" sz="800" dirty="0">
                <a:latin typeface="Arial" pitchFamily="34" charset="0"/>
                <a:cs typeface="Arial" pitchFamily="34" charset="0"/>
              </a:rPr>
              <a:t>, .</a:t>
            </a:r>
            <a:r>
              <a:rPr lang="en-AU" sz="800" dirty="0" err="1">
                <a:latin typeface="Arial" pitchFamily="34" charset="0"/>
                <a:cs typeface="Arial" pitchFamily="34" charset="0"/>
              </a:rPr>
              <a:t>ost</a:t>
            </a:r>
            <a:r>
              <a:rPr lang="en-AU" sz="800" dirty="0">
                <a:latin typeface="Arial" pitchFamily="34" charset="0"/>
                <a:cs typeface="Arial" pitchFamily="34" charset="0"/>
              </a:rPr>
              <a:t>, .</a:t>
            </a:r>
            <a:r>
              <a:rPr lang="en-AU" sz="800" dirty="0" err="1">
                <a:latin typeface="Arial" pitchFamily="34" charset="0"/>
                <a:cs typeface="Arial" pitchFamily="34" charset="0"/>
              </a:rPr>
              <a:t>pst</a:t>
            </a:r>
            <a:r>
              <a:rPr lang="en-AU" sz="800" dirty="0">
                <a:latin typeface="Arial" pitchFamily="34" charset="0"/>
                <a:cs typeface="Arial" pitchFamily="34" charset="0"/>
              </a:rPr>
              <a:t>, .</a:t>
            </a:r>
            <a:r>
              <a:rPr lang="en-AU" sz="800" dirty="0" err="1">
                <a:latin typeface="Arial" pitchFamily="34" charset="0"/>
                <a:cs typeface="Arial" pitchFamily="34" charset="0"/>
              </a:rPr>
              <a:t>potm</a:t>
            </a:r>
            <a:r>
              <a:rPr lang="en-AU" sz="800" dirty="0">
                <a:latin typeface="Arial" pitchFamily="34" charset="0"/>
                <a:cs typeface="Arial" pitchFamily="34" charset="0"/>
              </a:rPr>
              <a:t>, .</a:t>
            </a:r>
            <a:r>
              <a:rPr lang="en-AU" sz="800" dirty="0" err="1">
                <a:latin typeface="Arial" pitchFamily="34" charset="0"/>
                <a:cs typeface="Arial" pitchFamily="34" charset="0"/>
              </a:rPr>
              <a:t>potx</a:t>
            </a:r>
            <a:r>
              <a:rPr lang="en-AU" sz="800" dirty="0">
                <a:latin typeface="Arial" pitchFamily="34" charset="0"/>
                <a:cs typeface="Arial" pitchFamily="34" charset="0"/>
              </a:rPr>
              <a:t>, .</a:t>
            </a:r>
            <a:r>
              <a:rPr lang="en-AU" sz="800" dirty="0" err="1">
                <a:latin typeface="Arial" pitchFamily="34" charset="0"/>
                <a:cs typeface="Arial" pitchFamily="34" charset="0"/>
              </a:rPr>
              <a:t>ppam</a:t>
            </a:r>
            <a:r>
              <a:rPr lang="en-AU" sz="800" dirty="0">
                <a:latin typeface="Arial" pitchFamily="34" charset="0"/>
                <a:cs typeface="Arial" pitchFamily="34" charset="0"/>
              </a:rPr>
              <a:t>, .</a:t>
            </a:r>
            <a:r>
              <a:rPr lang="en-AU" sz="800" dirty="0" err="1">
                <a:latin typeface="Arial" pitchFamily="34" charset="0"/>
                <a:cs typeface="Arial" pitchFamily="34" charset="0"/>
              </a:rPr>
              <a:t>ppsx</a:t>
            </a:r>
            <a:r>
              <a:rPr lang="en-AU" sz="800" dirty="0">
                <a:latin typeface="Arial" pitchFamily="34" charset="0"/>
                <a:cs typeface="Arial" pitchFamily="34" charset="0"/>
              </a:rPr>
              <a:t>, .</a:t>
            </a:r>
            <a:r>
              <a:rPr lang="en-AU" sz="800" dirty="0" err="1">
                <a:latin typeface="Arial" pitchFamily="34" charset="0"/>
                <a:cs typeface="Arial" pitchFamily="34" charset="0"/>
              </a:rPr>
              <a:t>ppsm</a:t>
            </a:r>
            <a:r>
              <a:rPr lang="en-AU" sz="800" dirty="0">
                <a:latin typeface="Arial" pitchFamily="34" charset="0"/>
                <a:cs typeface="Arial" pitchFamily="34" charset="0"/>
              </a:rPr>
              <a:t>, .</a:t>
            </a:r>
            <a:r>
              <a:rPr lang="en-AU" sz="800" dirty="0" err="1">
                <a:latin typeface="Arial" pitchFamily="34" charset="0"/>
                <a:cs typeface="Arial" pitchFamily="34" charset="0"/>
              </a:rPr>
              <a:t>pps</a:t>
            </a:r>
            <a:r>
              <a:rPr lang="en-AU" sz="800" dirty="0">
                <a:latin typeface="Arial" pitchFamily="34" charset="0"/>
                <a:cs typeface="Arial" pitchFamily="34" charset="0"/>
              </a:rPr>
              <a:t>, .pot, .</a:t>
            </a:r>
            <a:r>
              <a:rPr lang="en-AU" sz="800" dirty="0" err="1">
                <a:latin typeface="Arial" pitchFamily="34" charset="0"/>
                <a:cs typeface="Arial" pitchFamily="34" charset="0"/>
              </a:rPr>
              <a:t>pptm</a:t>
            </a:r>
            <a:r>
              <a:rPr lang="en-AU" sz="800" dirty="0">
                <a:latin typeface="Arial" pitchFamily="34" charset="0"/>
                <a:cs typeface="Arial" pitchFamily="34" charset="0"/>
              </a:rPr>
              <a:t>, .</a:t>
            </a:r>
            <a:r>
              <a:rPr lang="en-AU" sz="800" dirty="0" err="1">
                <a:latin typeface="Arial" pitchFamily="34" charset="0"/>
                <a:cs typeface="Arial" pitchFamily="34" charset="0"/>
              </a:rPr>
              <a:t>pptx</a:t>
            </a:r>
            <a:r>
              <a:rPr lang="en-AU" sz="800" dirty="0">
                <a:latin typeface="Arial" pitchFamily="34" charset="0"/>
                <a:cs typeface="Arial" pitchFamily="34" charset="0"/>
              </a:rPr>
              <a:t>, .</a:t>
            </a:r>
            <a:r>
              <a:rPr lang="en-AU" sz="800" dirty="0" err="1">
                <a:latin typeface="Arial" pitchFamily="34" charset="0"/>
                <a:cs typeface="Arial" pitchFamily="34" charset="0"/>
              </a:rPr>
              <a:t>ppt</a:t>
            </a:r>
            <a:r>
              <a:rPr lang="en-AU" sz="800" dirty="0">
                <a:latin typeface="Arial" pitchFamily="34" charset="0"/>
                <a:cs typeface="Arial" pitchFamily="34" charset="0"/>
              </a:rPr>
              <a:t>, .</a:t>
            </a:r>
            <a:r>
              <a:rPr lang="en-AU" sz="800" dirty="0" err="1">
                <a:latin typeface="Arial" pitchFamily="34" charset="0"/>
                <a:cs typeface="Arial" pitchFamily="34" charset="0"/>
              </a:rPr>
              <a:t>xltm</a:t>
            </a:r>
            <a:r>
              <a:rPr lang="en-AU" sz="800" dirty="0">
                <a:latin typeface="Arial" pitchFamily="34" charset="0"/>
                <a:cs typeface="Arial" pitchFamily="34" charset="0"/>
              </a:rPr>
              <a:t>, .</a:t>
            </a:r>
            <a:r>
              <a:rPr lang="en-AU" sz="800" dirty="0" err="1">
                <a:latin typeface="Arial" pitchFamily="34" charset="0"/>
                <a:cs typeface="Arial" pitchFamily="34" charset="0"/>
              </a:rPr>
              <a:t>xltx</a:t>
            </a:r>
            <a:r>
              <a:rPr lang="en-AU" sz="800" dirty="0">
                <a:latin typeface="Arial" pitchFamily="34" charset="0"/>
                <a:cs typeface="Arial" pitchFamily="34" charset="0"/>
              </a:rPr>
              <a:t>, .</a:t>
            </a:r>
            <a:r>
              <a:rPr lang="en-AU" sz="800" dirty="0" err="1">
                <a:latin typeface="Arial" pitchFamily="34" charset="0"/>
                <a:cs typeface="Arial" pitchFamily="34" charset="0"/>
              </a:rPr>
              <a:t>xlc</a:t>
            </a:r>
            <a:r>
              <a:rPr lang="en-AU" sz="800" dirty="0">
                <a:latin typeface="Arial" pitchFamily="34" charset="0"/>
                <a:cs typeface="Arial" pitchFamily="34" charset="0"/>
              </a:rPr>
              <a:t>, .</a:t>
            </a:r>
            <a:r>
              <a:rPr lang="en-AU" sz="800" dirty="0" err="1">
                <a:latin typeface="Arial" pitchFamily="34" charset="0"/>
                <a:cs typeface="Arial" pitchFamily="34" charset="0"/>
              </a:rPr>
              <a:t>xlm</a:t>
            </a:r>
            <a:r>
              <a:rPr lang="en-AU" sz="800" dirty="0">
                <a:latin typeface="Arial" pitchFamily="34" charset="0"/>
                <a:cs typeface="Arial" pitchFamily="34" charset="0"/>
              </a:rPr>
              <a:t>, .</a:t>
            </a:r>
            <a:r>
              <a:rPr lang="en-AU" sz="800" dirty="0" err="1">
                <a:latin typeface="Arial" pitchFamily="34" charset="0"/>
                <a:cs typeface="Arial" pitchFamily="34" charset="0"/>
              </a:rPr>
              <a:t>xlt</a:t>
            </a:r>
            <a:r>
              <a:rPr lang="en-AU" sz="800" dirty="0">
                <a:latin typeface="Arial" pitchFamily="34" charset="0"/>
                <a:cs typeface="Arial" pitchFamily="34" charset="0"/>
              </a:rPr>
              <a:t>, .</a:t>
            </a:r>
            <a:r>
              <a:rPr lang="en-AU" sz="800" dirty="0" err="1">
                <a:latin typeface="Arial" pitchFamily="34" charset="0"/>
                <a:cs typeface="Arial" pitchFamily="34" charset="0"/>
              </a:rPr>
              <a:t>xlw</a:t>
            </a:r>
            <a:r>
              <a:rPr lang="en-AU" sz="800" dirty="0">
                <a:latin typeface="Arial" pitchFamily="34" charset="0"/>
                <a:cs typeface="Arial" pitchFamily="34" charset="0"/>
              </a:rPr>
              <a:t>, .</a:t>
            </a:r>
            <a:r>
              <a:rPr lang="en-AU" sz="800" dirty="0" err="1">
                <a:latin typeface="Arial" pitchFamily="34" charset="0"/>
                <a:cs typeface="Arial" pitchFamily="34" charset="0"/>
              </a:rPr>
              <a:t>xlsb</a:t>
            </a:r>
            <a:r>
              <a:rPr lang="en-AU" sz="800" dirty="0">
                <a:latin typeface="Arial" pitchFamily="34" charset="0"/>
                <a:cs typeface="Arial" pitchFamily="34" charset="0"/>
              </a:rPr>
              <a:t>, .</a:t>
            </a:r>
            <a:r>
              <a:rPr lang="en-AU" sz="800" dirty="0" err="1">
                <a:latin typeface="Arial" pitchFamily="34" charset="0"/>
                <a:cs typeface="Arial" pitchFamily="34" charset="0"/>
              </a:rPr>
              <a:t>xlsm</a:t>
            </a:r>
            <a:r>
              <a:rPr lang="en-AU" sz="800" dirty="0">
                <a:latin typeface="Arial" pitchFamily="34" charset="0"/>
                <a:cs typeface="Arial" pitchFamily="34" charset="0"/>
              </a:rPr>
              <a:t>, .</a:t>
            </a:r>
            <a:r>
              <a:rPr lang="en-AU" sz="800" dirty="0" err="1">
                <a:latin typeface="Arial" pitchFamily="34" charset="0"/>
                <a:cs typeface="Arial" pitchFamily="34" charset="0"/>
              </a:rPr>
              <a:t>xlsx</a:t>
            </a:r>
            <a:r>
              <a:rPr lang="en-AU" sz="800" dirty="0">
                <a:latin typeface="Arial" pitchFamily="34" charset="0"/>
                <a:cs typeface="Arial" pitchFamily="34" charset="0"/>
              </a:rPr>
              <a:t>, .</a:t>
            </a:r>
            <a:r>
              <a:rPr lang="en-AU" sz="800" dirty="0" err="1">
                <a:latin typeface="Arial" pitchFamily="34" charset="0"/>
                <a:cs typeface="Arial" pitchFamily="34" charset="0"/>
              </a:rPr>
              <a:t>xls</a:t>
            </a:r>
            <a:r>
              <a:rPr lang="en-AU" sz="800" dirty="0">
                <a:latin typeface="Arial" pitchFamily="34" charset="0"/>
                <a:cs typeface="Arial" pitchFamily="34" charset="0"/>
              </a:rPr>
              <a:t>, .</a:t>
            </a:r>
            <a:r>
              <a:rPr lang="en-AU" sz="800" dirty="0" err="1">
                <a:latin typeface="Arial" pitchFamily="34" charset="0"/>
                <a:cs typeface="Arial" pitchFamily="34" charset="0"/>
              </a:rPr>
              <a:t>dotx</a:t>
            </a:r>
            <a:r>
              <a:rPr lang="en-AU" sz="800" dirty="0">
                <a:latin typeface="Arial" pitchFamily="34" charset="0"/>
                <a:cs typeface="Arial" pitchFamily="34" charset="0"/>
              </a:rPr>
              <a:t>, .</a:t>
            </a:r>
            <a:r>
              <a:rPr lang="en-AU" sz="800" dirty="0" err="1">
                <a:latin typeface="Arial" pitchFamily="34" charset="0"/>
                <a:cs typeface="Arial" pitchFamily="34" charset="0"/>
              </a:rPr>
              <a:t>dotm</a:t>
            </a:r>
            <a:r>
              <a:rPr lang="en-AU" sz="800" dirty="0">
                <a:latin typeface="Arial" pitchFamily="34" charset="0"/>
                <a:cs typeface="Arial" pitchFamily="34" charset="0"/>
              </a:rPr>
              <a:t>, .dot, .</a:t>
            </a:r>
            <a:r>
              <a:rPr lang="en-AU" sz="800" dirty="0" err="1">
                <a:latin typeface="Arial" pitchFamily="34" charset="0"/>
                <a:cs typeface="Arial" pitchFamily="34" charset="0"/>
              </a:rPr>
              <a:t>docm</a:t>
            </a:r>
            <a:r>
              <a:rPr lang="en-AU" sz="800" dirty="0">
                <a:latin typeface="Arial" pitchFamily="34" charset="0"/>
                <a:cs typeface="Arial" pitchFamily="34" charset="0"/>
              </a:rPr>
              <a:t>, .</a:t>
            </a:r>
            <a:r>
              <a:rPr lang="en-AU" sz="800" dirty="0" err="1">
                <a:latin typeface="Arial" pitchFamily="34" charset="0"/>
                <a:cs typeface="Arial" pitchFamily="34" charset="0"/>
              </a:rPr>
              <a:t>docb</a:t>
            </a:r>
            <a:r>
              <a:rPr lang="en-AU" sz="800" dirty="0">
                <a:latin typeface="Arial" pitchFamily="34" charset="0"/>
                <a:cs typeface="Arial" pitchFamily="34" charset="0"/>
              </a:rPr>
              <a:t>, .</a:t>
            </a:r>
            <a:r>
              <a:rPr lang="en-AU" sz="800" dirty="0" err="1">
                <a:latin typeface="Arial" pitchFamily="34" charset="0"/>
                <a:cs typeface="Arial" pitchFamily="34" charset="0"/>
              </a:rPr>
              <a:t>docx</a:t>
            </a:r>
            <a:r>
              <a:rPr lang="en-AU" sz="800" dirty="0">
                <a:latin typeface="Arial" pitchFamily="34" charset="0"/>
                <a:cs typeface="Arial" pitchFamily="34" charset="0"/>
              </a:rPr>
              <a:t>, .doc, </a:t>
            </a:r>
            <a:endParaRPr lang="en-AU" sz="800" dirty="0" smtClean="0">
              <a:latin typeface="Arial" pitchFamily="34" charset="0"/>
              <a:cs typeface="Arial" pitchFamily="34" charset="0"/>
            </a:endParaRPr>
          </a:p>
          <a:p>
            <a:r>
              <a:rPr lang="en-AU" sz="2400" dirty="0" smtClean="0">
                <a:latin typeface="Arial" pitchFamily="34" charset="0"/>
                <a:cs typeface="Arial" pitchFamily="34" charset="0"/>
              </a:rPr>
              <a:t>Perform encryption of files</a:t>
            </a:r>
            <a:endParaRPr lang="en-AU" dirty="0">
              <a:latin typeface="Arial" pitchFamily="34" charset="0"/>
              <a:cs typeface="Arial" pitchFamily="34" charset="0"/>
            </a:endParaRPr>
          </a:p>
        </p:txBody>
      </p:sp>
      <p:pic>
        <p:nvPicPr>
          <p:cNvPr id="94210" name="Picture 2" descr="File Mar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150" y="3733800"/>
            <a:ext cx="3212346" cy="29413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05468" y="5029200"/>
            <a:ext cx="3429000" cy="1169551"/>
          </a:xfrm>
          <a:prstGeom prst="rect">
            <a:avLst/>
          </a:prstGeom>
          <a:solidFill>
            <a:schemeClr val="bg1">
              <a:lumMod val="95000"/>
            </a:schemeClr>
          </a:solidFill>
          <a:ln>
            <a:solidFill>
              <a:srgbClr val="00B0F0"/>
            </a:solidFill>
          </a:ln>
        </p:spPr>
        <p:txBody>
          <a:bodyPr wrap="square" rtlCol="0">
            <a:spAutoFit/>
          </a:bodyPr>
          <a:lstStyle/>
          <a:p>
            <a:r>
              <a:rPr lang="en-AU" sz="1400" dirty="0">
                <a:solidFill>
                  <a:srgbClr val="0000FF"/>
                </a:solidFill>
                <a:latin typeface="Arial" pitchFamily="34" charset="0"/>
                <a:cs typeface="Arial" pitchFamily="34" charset="0"/>
              </a:rPr>
              <a:t>if a user uses a cloud storage service and regularly synchronizes their locate data with the cloud, the files on the cloud will be overwritten by the encrypted versions.</a:t>
            </a:r>
          </a:p>
        </p:txBody>
      </p:sp>
      <p:sp>
        <p:nvSpPr>
          <p:cNvPr id="6" name="Title 1"/>
          <p:cNvSpPr>
            <a:spLocks noGrp="1"/>
          </p:cNvSpPr>
          <p:nvPr>
            <p:ph type="title"/>
          </p:nvPr>
        </p:nvSpPr>
        <p:spPr>
          <a:xfrm>
            <a:off x="533400" y="106363"/>
            <a:ext cx="7770813" cy="960437"/>
          </a:xfrm>
        </p:spPr>
        <p:txBody>
          <a:bodyPr/>
          <a:lstStyle/>
          <a:p>
            <a:r>
              <a:rPr lang="en-AU" sz="3600" b="1" dirty="0" err="1">
                <a:solidFill>
                  <a:schemeClr val="tx1"/>
                </a:solidFill>
                <a:latin typeface="Arial" pitchFamily="34" charset="0"/>
                <a:cs typeface="Arial" pitchFamily="34" charset="0"/>
              </a:rPr>
              <a:t>WannaCry</a:t>
            </a:r>
            <a:r>
              <a:rPr lang="en-AU" sz="3600" b="1" dirty="0">
                <a:solidFill>
                  <a:schemeClr val="tx1"/>
                </a:solidFill>
                <a:latin typeface="Arial" pitchFamily="34" charset="0"/>
                <a:cs typeface="Arial" pitchFamily="34" charset="0"/>
              </a:rPr>
              <a:t>: Details of Operations </a:t>
            </a:r>
            <a:endParaRPr lang="en-AU" sz="3600" dirty="0">
              <a:latin typeface="Arial" pitchFamily="34" charset="0"/>
              <a:cs typeface="Arial" pitchFamily="34" charset="0"/>
            </a:endParaRPr>
          </a:p>
        </p:txBody>
      </p:sp>
    </p:spTree>
    <p:extLst>
      <p:ext uri="{BB962C8B-B14F-4D97-AF65-F5344CB8AC3E}">
        <p14:creationId xmlns:p14="http://schemas.microsoft.com/office/powerpoint/2010/main" val="20957417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AU" sz="2400" dirty="0">
                <a:latin typeface="Arial" pitchFamily="34" charset="0"/>
                <a:cs typeface="Arial" pitchFamily="34" charset="0"/>
              </a:rPr>
              <a:t>clear the Shadow Volume Copies, disable Windows </a:t>
            </a:r>
            <a:r>
              <a:rPr lang="en-AU" sz="2400" dirty="0" err="1">
                <a:latin typeface="Arial" pitchFamily="34" charset="0"/>
                <a:cs typeface="Arial" pitchFamily="34" charset="0"/>
              </a:rPr>
              <a:t>startup</a:t>
            </a:r>
            <a:r>
              <a:rPr lang="en-AU" sz="2400" dirty="0">
                <a:latin typeface="Arial" pitchFamily="34" charset="0"/>
                <a:cs typeface="Arial" pitchFamily="34" charset="0"/>
              </a:rPr>
              <a:t> recovery, clear Windows Server Backup history</a:t>
            </a:r>
            <a:r>
              <a:rPr lang="en-AU" sz="2400" dirty="0" smtClean="0">
                <a:latin typeface="Arial" pitchFamily="34" charset="0"/>
                <a:cs typeface="Arial" pitchFamily="34" charset="0"/>
              </a:rPr>
              <a:t>.</a:t>
            </a:r>
          </a:p>
          <a:p>
            <a:r>
              <a:rPr lang="en-AU" sz="2400" dirty="0" smtClean="0">
                <a:latin typeface="Arial" pitchFamily="34" charset="0"/>
                <a:cs typeface="Arial" pitchFamily="34" charset="0"/>
              </a:rPr>
              <a:t>Execute command:</a:t>
            </a:r>
          </a:p>
          <a:p>
            <a:pPr marL="0" indent="0">
              <a:buNone/>
            </a:pPr>
            <a:r>
              <a:rPr lang="en-AU" sz="1800" dirty="0" smtClean="0">
                <a:latin typeface="Arial" pitchFamily="34" charset="0"/>
                <a:cs typeface="Arial" pitchFamily="34" charset="0"/>
              </a:rPr>
              <a:t>C</a:t>
            </a:r>
            <a:r>
              <a:rPr lang="en-AU" sz="1800" dirty="0">
                <a:latin typeface="Arial" pitchFamily="34" charset="0"/>
                <a:cs typeface="Arial" pitchFamily="34" charset="0"/>
              </a:rPr>
              <a:t>:\Windows\SysWOW64\cmd.exe /c </a:t>
            </a:r>
            <a:r>
              <a:rPr lang="en-AU" sz="1800" dirty="0" err="1">
                <a:latin typeface="Arial" pitchFamily="34" charset="0"/>
                <a:cs typeface="Arial" pitchFamily="34" charset="0"/>
              </a:rPr>
              <a:t>vssadmin</a:t>
            </a:r>
            <a:r>
              <a:rPr lang="en-AU" sz="1800" dirty="0">
                <a:latin typeface="Arial" pitchFamily="34" charset="0"/>
                <a:cs typeface="Arial" pitchFamily="34" charset="0"/>
              </a:rPr>
              <a:t> delete shadow /all /quiet &amp; </a:t>
            </a:r>
            <a:r>
              <a:rPr lang="en-AU" sz="1800" dirty="0" err="1">
                <a:latin typeface="Arial" pitchFamily="34" charset="0"/>
                <a:cs typeface="Arial" pitchFamily="34" charset="0"/>
              </a:rPr>
              <a:t>wmic</a:t>
            </a:r>
            <a:r>
              <a:rPr lang="en-AU" sz="1800" dirty="0">
                <a:latin typeface="Arial" pitchFamily="34" charset="0"/>
                <a:cs typeface="Arial" pitchFamily="34" charset="0"/>
              </a:rPr>
              <a:t> </a:t>
            </a:r>
            <a:r>
              <a:rPr lang="en-AU" sz="1800" dirty="0" err="1">
                <a:latin typeface="Arial" pitchFamily="34" charset="0"/>
                <a:cs typeface="Arial" pitchFamily="34" charset="0"/>
              </a:rPr>
              <a:t>shadowcopy</a:t>
            </a:r>
            <a:r>
              <a:rPr lang="en-AU" sz="1800" dirty="0">
                <a:latin typeface="Arial" pitchFamily="34" charset="0"/>
                <a:cs typeface="Arial" pitchFamily="34" charset="0"/>
              </a:rPr>
              <a:t> delete &amp; </a:t>
            </a:r>
            <a:r>
              <a:rPr lang="en-AU" sz="1800" dirty="0" err="1">
                <a:latin typeface="Arial" pitchFamily="34" charset="0"/>
                <a:cs typeface="Arial" pitchFamily="34" charset="0"/>
              </a:rPr>
              <a:t>bcdedit</a:t>
            </a:r>
            <a:r>
              <a:rPr lang="en-AU" sz="1800" dirty="0">
                <a:latin typeface="Arial" pitchFamily="34" charset="0"/>
                <a:cs typeface="Arial" pitchFamily="34" charset="0"/>
              </a:rPr>
              <a:t> /set {default} </a:t>
            </a:r>
            <a:r>
              <a:rPr lang="en-AU" sz="1800" dirty="0" err="1">
                <a:latin typeface="Arial" pitchFamily="34" charset="0"/>
                <a:cs typeface="Arial" pitchFamily="34" charset="0"/>
              </a:rPr>
              <a:t>boostatuspolicy</a:t>
            </a:r>
            <a:r>
              <a:rPr lang="en-AU" sz="1800" dirty="0">
                <a:latin typeface="Arial" pitchFamily="34" charset="0"/>
                <a:cs typeface="Arial" pitchFamily="34" charset="0"/>
              </a:rPr>
              <a:t> </a:t>
            </a:r>
            <a:r>
              <a:rPr lang="en-AU" sz="1800" dirty="0" err="1">
                <a:latin typeface="Arial" pitchFamily="34" charset="0"/>
                <a:cs typeface="Arial" pitchFamily="34" charset="0"/>
              </a:rPr>
              <a:t>ignoreallfailures</a:t>
            </a:r>
            <a:r>
              <a:rPr lang="en-AU" sz="1800" dirty="0">
                <a:latin typeface="Arial" pitchFamily="34" charset="0"/>
                <a:cs typeface="Arial" pitchFamily="34" charset="0"/>
              </a:rPr>
              <a:t> &amp; </a:t>
            </a:r>
            <a:r>
              <a:rPr lang="en-AU" sz="1800" dirty="0" err="1">
                <a:latin typeface="Arial" pitchFamily="34" charset="0"/>
                <a:cs typeface="Arial" pitchFamily="34" charset="0"/>
              </a:rPr>
              <a:t>bcdedit</a:t>
            </a:r>
            <a:r>
              <a:rPr lang="en-AU" sz="1800" dirty="0">
                <a:latin typeface="Arial" pitchFamily="34" charset="0"/>
                <a:cs typeface="Arial" pitchFamily="34" charset="0"/>
              </a:rPr>
              <a:t> /set {default} </a:t>
            </a:r>
            <a:r>
              <a:rPr lang="en-AU" sz="1800" dirty="0" err="1">
                <a:latin typeface="Arial" pitchFamily="34" charset="0"/>
                <a:cs typeface="Arial" pitchFamily="34" charset="0"/>
              </a:rPr>
              <a:t>recoveryenabled</a:t>
            </a:r>
            <a:r>
              <a:rPr lang="en-AU" sz="1800" dirty="0">
                <a:latin typeface="Arial" pitchFamily="34" charset="0"/>
                <a:cs typeface="Arial" pitchFamily="34" charset="0"/>
              </a:rPr>
              <a:t> no &amp; </a:t>
            </a:r>
            <a:r>
              <a:rPr lang="en-AU" sz="1800" dirty="0" err="1">
                <a:latin typeface="Arial" pitchFamily="34" charset="0"/>
                <a:cs typeface="Arial" pitchFamily="34" charset="0"/>
              </a:rPr>
              <a:t>wbadmin</a:t>
            </a:r>
            <a:r>
              <a:rPr lang="en-AU" sz="1800" dirty="0">
                <a:latin typeface="Arial" pitchFamily="34" charset="0"/>
                <a:cs typeface="Arial" pitchFamily="34" charset="0"/>
              </a:rPr>
              <a:t> delete </a:t>
            </a:r>
            <a:r>
              <a:rPr lang="en-AU" sz="1800" dirty="0" err="1">
                <a:latin typeface="Arial" pitchFamily="34" charset="0"/>
                <a:cs typeface="Arial" pitchFamily="34" charset="0"/>
              </a:rPr>
              <a:t>catalog</a:t>
            </a:r>
            <a:r>
              <a:rPr lang="en-AU" sz="1800" dirty="0">
                <a:latin typeface="Arial" pitchFamily="34" charset="0"/>
                <a:cs typeface="Arial" pitchFamily="34" charset="0"/>
              </a:rPr>
              <a:t> -quiet</a:t>
            </a:r>
          </a:p>
        </p:txBody>
      </p:sp>
      <p:sp>
        <p:nvSpPr>
          <p:cNvPr id="4" name="Title 1"/>
          <p:cNvSpPr>
            <a:spLocks noGrp="1"/>
          </p:cNvSpPr>
          <p:nvPr>
            <p:ph type="title"/>
          </p:nvPr>
        </p:nvSpPr>
        <p:spPr>
          <a:xfrm>
            <a:off x="533400" y="106363"/>
            <a:ext cx="7770813" cy="960437"/>
          </a:xfrm>
        </p:spPr>
        <p:txBody>
          <a:bodyPr/>
          <a:lstStyle/>
          <a:p>
            <a:r>
              <a:rPr lang="en-AU" sz="3600" b="1" dirty="0" err="1">
                <a:solidFill>
                  <a:schemeClr val="tx1"/>
                </a:solidFill>
                <a:latin typeface="Arial" pitchFamily="34" charset="0"/>
                <a:cs typeface="Arial" pitchFamily="34" charset="0"/>
              </a:rPr>
              <a:t>WannaCry</a:t>
            </a:r>
            <a:r>
              <a:rPr lang="en-AU" sz="3600" b="1" dirty="0">
                <a:solidFill>
                  <a:schemeClr val="tx1"/>
                </a:solidFill>
                <a:latin typeface="Arial" pitchFamily="34" charset="0"/>
                <a:cs typeface="Arial" pitchFamily="34" charset="0"/>
              </a:rPr>
              <a:t>: Details of Operations </a:t>
            </a:r>
            <a:endParaRPr lang="en-AU" sz="3600" dirty="0">
              <a:latin typeface="Arial" pitchFamily="34" charset="0"/>
              <a:cs typeface="Arial" pitchFamily="34" charset="0"/>
            </a:endParaRPr>
          </a:p>
        </p:txBody>
      </p:sp>
    </p:spTree>
    <p:extLst>
      <p:ext uri="{BB962C8B-B14F-4D97-AF65-F5344CB8AC3E}">
        <p14:creationId xmlns:p14="http://schemas.microsoft.com/office/powerpoint/2010/main" val="20957417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1"/>
            <a:ext cx="7770813" cy="1295400"/>
          </a:xfrm>
        </p:spPr>
        <p:txBody>
          <a:bodyPr/>
          <a:lstStyle/>
          <a:p>
            <a:r>
              <a:rPr lang="en-AU" sz="2400" dirty="0">
                <a:latin typeface="Arial" pitchFamily="34" charset="0"/>
                <a:cs typeface="Arial" pitchFamily="34" charset="0"/>
              </a:rPr>
              <a:t>As these commands require Administrative privileges, victims will see a UAC prompt similar to the one below.</a:t>
            </a:r>
          </a:p>
        </p:txBody>
      </p:sp>
      <p:pic>
        <p:nvPicPr>
          <p:cNvPr id="97282" name="Picture 2" descr="UAC Prom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334" y="2971800"/>
            <a:ext cx="4438650"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533400" y="106363"/>
            <a:ext cx="7770813" cy="960437"/>
          </a:xfrm>
        </p:spPr>
        <p:txBody>
          <a:bodyPr/>
          <a:lstStyle/>
          <a:p>
            <a:r>
              <a:rPr lang="en-AU" sz="3600" b="1" dirty="0" err="1">
                <a:solidFill>
                  <a:schemeClr val="tx1"/>
                </a:solidFill>
                <a:latin typeface="Arial" pitchFamily="34" charset="0"/>
                <a:cs typeface="Arial" pitchFamily="34" charset="0"/>
              </a:rPr>
              <a:t>WannaCry</a:t>
            </a:r>
            <a:r>
              <a:rPr lang="en-AU" sz="3600" b="1" dirty="0">
                <a:solidFill>
                  <a:schemeClr val="tx1"/>
                </a:solidFill>
                <a:latin typeface="Arial" pitchFamily="34" charset="0"/>
                <a:cs typeface="Arial" pitchFamily="34" charset="0"/>
              </a:rPr>
              <a:t>: Details of Operations </a:t>
            </a:r>
            <a:endParaRPr lang="en-AU" sz="3600" dirty="0">
              <a:latin typeface="Arial" pitchFamily="34" charset="0"/>
              <a:cs typeface="Arial" pitchFamily="34" charset="0"/>
            </a:endParaRPr>
          </a:p>
        </p:txBody>
      </p:sp>
    </p:spTree>
    <p:extLst>
      <p:ext uri="{BB962C8B-B14F-4D97-AF65-F5344CB8AC3E}">
        <p14:creationId xmlns:p14="http://schemas.microsoft.com/office/powerpoint/2010/main" val="8372711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1"/>
            <a:ext cx="7770813" cy="1295400"/>
          </a:xfrm>
        </p:spPr>
        <p:txBody>
          <a:bodyPr/>
          <a:lstStyle/>
          <a:p>
            <a:r>
              <a:rPr lang="en-AU" sz="2400" dirty="0" smtClean="0">
                <a:solidFill>
                  <a:schemeClr val="tx1"/>
                </a:solidFill>
                <a:latin typeface="Arial" pitchFamily="34" charset="0"/>
                <a:cs typeface="Arial" pitchFamily="34" charset="0"/>
              </a:rPr>
              <a:t>Display </a:t>
            </a:r>
            <a:r>
              <a:rPr lang="en-AU" sz="2400" dirty="0" err="1" smtClean="0">
                <a:solidFill>
                  <a:schemeClr val="tx1"/>
                </a:solidFill>
                <a:latin typeface="Arial" pitchFamily="34" charset="0"/>
                <a:cs typeface="Arial" pitchFamily="34" charset="0"/>
              </a:rPr>
              <a:t>lockscreen</a:t>
            </a:r>
            <a:endParaRPr lang="en-AU" sz="2400" dirty="0">
              <a:solidFill>
                <a:schemeClr val="tx1"/>
              </a:solidFill>
              <a:latin typeface="Arial" pitchFamily="34" charset="0"/>
              <a:cs typeface="Arial" pitchFamily="34" charset="0"/>
            </a:endParaRP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683" y="1676400"/>
            <a:ext cx="4190503" cy="314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1" y="5712766"/>
            <a:ext cx="8229600" cy="707886"/>
          </a:xfrm>
          <a:prstGeom prst="rect">
            <a:avLst/>
          </a:prstGeom>
          <a:noFill/>
        </p:spPr>
        <p:txBody>
          <a:bodyPr wrap="square" rtlCol="0">
            <a:spAutoFit/>
          </a:bodyPr>
          <a:lstStyle/>
          <a:p>
            <a:r>
              <a:rPr lang="en-AU" sz="2000" dirty="0" smtClean="0">
                <a:solidFill>
                  <a:schemeClr val="tx1"/>
                </a:solidFill>
                <a:latin typeface="Arial" pitchFamily="34" charset="0"/>
                <a:cs typeface="Arial" pitchFamily="34" charset="0"/>
              </a:rPr>
              <a:t>Once </a:t>
            </a:r>
            <a:r>
              <a:rPr lang="en-AU" sz="2000" dirty="0">
                <a:solidFill>
                  <a:srgbClr val="FF0000"/>
                </a:solidFill>
                <a:latin typeface="Arial" pitchFamily="34" charset="0"/>
                <a:cs typeface="Arial" pitchFamily="34" charset="0"/>
              </a:rPr>
              <a:t>Check Payment </a:t>
            </a:r>
            <a:r>
              <a:rPr lang="en-AU" sz="2000" dirty="0" smtClean="0">
                <a:solidFill>
                  <a:srgbClr val="FF0000"/>
                </a:solidFill>
                <a:latin typeface="Arial" pitchFamily="34" charset="0"/>
                <a:cs typeface="Arial" pitchFamily="34" charset="0"/>
              </a:rPr>
              <a:t>button </a:t>
            </a:r>
            <a:r>
              <a:rPr lang="en-AU" sz="2000" dirty="0" smtClean="0">
                <a:solidFill>
                  <a:schemeClr val="tx1"/>
                </a:solidFill>
                <a:latin typeface="Arial" pitchFamily="34" charset="0"/>
                <a:cs typeface="Arial" pitchFamily="34" charset="0"/>
              </a:rPr>
              <a:t>is clicked, </a:t>
            </a:r>
            <a:r>
              <a:rPr lang="en-AU" sz="2000" dirty="0">
                <a:solidFill>
                  <a:schemeClr val="tx1"/>
                </a:solidFill>
                <a:latin typeface="Arial" pitchFamily="34" charset="0"/>
                <a:cs typeface="Arial" pitchFamily="34" charset="0"/>
              </a:rPr>
              <a:t>the </a:t>
            </a:r>
            <a:r>
              <a:rPr lang="en-AU" sz="2000" dirty="0" err="1">
                <a:solidFill>
                  <a:schemeClr val="tx1"/>
                </a:solidFill>
                <a:latin typeface="Arial" pitchFamily="34" charset="0"/>
                <a:cs typeface="Arial" pitchFamily="34" charset="0"/>
              </a:rPr>
              <a:t>ransomware</a:t>
            </a:r>
            <a:r>
              <a:rPr lang="en-AU" sz="2000" dirty="0">
                <a:solidFill>
                  <a:schemeClr val="tx1"/>
                </a:solidFill>
                <a:latin typeface="Arial" pitchFamily="34" charset="0"/>
                <a:cs typeface="Arial" pitchFamily="34" charset="0"/>
              </a:rPr>
              <a:t> connects back to the TOR C2 servers to see if a payment has been made.</a:t>
            </a:r>
          </a:p>
        </p:txBody>
      </p:sp>
      <p:sp>
        <p:nvSpPr>
          <p:cNvPr id="5" name="Freeform 4"/>
          <p:cNvSpPr/>
          <p:nvPr/>
        </p:nvSpPr>
        <p:spPr bwMode="auto">
          <a:xfrm>
            <a:off x="3276600" y="4724401"/>
            <a:ext cx="2895600" cy="1059366"/>
          </a:xfrm>
          <a:custGeom>
            <a:avLst/>
            <a:gdLst>
              <a:gd name="connsiteX0" fmla="*/ 1977483 w 1977483"/>
              <a:gd name="connsiteY0" fmla="*/ 0 h 364273"/>
              <a:gd name="connsiteX1" fmla="*/ 1405054 w 1977483"/>
              <a:gd name="connsiteY1" fmla="*/ 304800 h 364273"/>
              <a:gd name="connsiteX2" fmla="*/ 579864 w 1977483"/>
              <a:gd name="connsiteY2" fmla="*/ 327102 h 364273"/>
              <a:gd name="connsiteX3" fmla="*/ 0 w 1977483"/>
              <a:gd name="connsiteY3" fmla="*/ 364273 h 364273"/>
            </a:gdLst>
            <a:ahLst/>
            <a:cxnLst>
              <a:cxn ang="0">
                <a:pos x="connsiteX0" y="connsiteY0"/>
              </a:cxn>
              <a:cxn ang="0">
                <a:pos x="connsiteX1" y="connsiteY1"/>
              </a:cxn>
              <a:cxn ang="0">
                <a:pos x="connsiteX2" y="connsiteY2"/>
              </a:cxn>
              <a:cxn ang="0">
                <a:pos x="connsiteX3" y="connsiteY3"/>
              </a:cxn>
            </a:cxnLst>
            <a:rect l="l" t="t" r="r" b="b"/>
            <a:pathLst>
              <a:path w="1977483" h="364273">
                <a:moveTo>
                  <a:pt x="1977483" y="0"/>
                </a:moveTo>
                <a:cubicBezTo>
                  <a:pt x="1807736" y="125141"/>
                  <a:pt x="1637990" y="250283"/>
                  <a:pt x="1405054" y="304800"/>
                </a:cubicBezTo>
                <a:cubicBezTo>
                  <a:pt x="1172118" y="359317"/>
                  <a:pt x="814040" y="317190"/>
                  <a:pt x="579864" y="327102"/>
                </a:cubicBezTo>
                <a:cubicBezTo>
                  <a:pt x="345688" y="337014"/>
                  <a:pt x="172844" y="350643"/>
                  <a:pt x="0" y="364273"/>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bg1"/>
              </a:solidFill>
              <a:effectLst/>
              <a:latin typeface="Times New Roman" pitchFamily="18" charset="0"/>
            </a:endParaRPr>
          </a:p>
        </p:txBody>
      </p:sp>
      <p:sp>
        <p:nvSpPr>
          <p:cNvPr id="6" name="Rectangle 5"/>
          <p:cNvSpPr/>
          <p:nvPr/>
        </p:nvSpPr>
        <p:spPr>
          <a:xfrm>
            <a:off x="457200" y="2667000"/>
            <a:ext cx="3772149" cy="1754326"/>
          </a:xfrm>
          <a:prstGeom prst="rect">
            <a:avLst/>
          </a:prstGeom>
        </p:spPr>
        <p:txBody>
          <a:bodyPr wrap="square">
            <a:spAutoFit/>
          </a:bodyPr>
          <a:lstStyle/>
          <a:p>
            <a:r>
              <a:rPr lang="en-AU" sz="1800" dirty="0">
                <a:solidFill>
                  <a:schemeClr val="tx1"/>
                </a:solidFill>
                <a:latin typeface="Arial" pitchFamily="34" charset="0"/>
                <a:cs typeface="Arial" pitchFamily="34" charset="0"/>
              </a:rPr>
              <a:t>There are three </a:t>
            </a:r>
            <a:r>
              <a:rPr lang="en-AU" sz="1800" dirty="0" smtClean="0">
                <a:solidFill>
                  <a:schemeClr val="tx1"/>
                </a:solidFill>
                <a:latin typeface="Arial" pitchFamily="34" charset="0"/>
                <a:cs typeface="Arial" pitchFamily="34" charset="0"/>
              </a:rPr>
              <a:t>hard-coded </a:t>
            </a:r>
            <a:r>
              <a:rPr lang="en-AU" sz="1800" dirty="0" err="1">
                <a:solidFill>
                  <a:schemeClr val="tx1"/>
                </a:solidFill>
                <a:latin typeface="Arial" pitchFamily="34" charset="0"/>
                <a:cs typeface="Arial" pitchFamily="34" charset="0"/>
              </a:rPr>
              <a:t>bitcoin</a:t>
            </a:r>
            <a:r>
              <a:rPr lang="en-AU" sz="1800" dirty="0">
                <a:solidFill>
                  <a:schemeClr val="tx1"/>
                </a:solidFill>
                <a:latin typeface="Arial" pitchFamily="34" charset="0"/>
                <a:cs typeface="Arial" pitchFamily="34" charset="0"/>
              </a:rPr>
              <a:t> addresses in the WanaCrypt0r </a:t>
            </a:r>
            <a:r>
              <a:rPr lang="en-AU" sz="1800" dirty="0" err="1" smtClean="0">
                <a:solidFill>
                  <a:schemeClr val="tx1"/>
                </a:solidFill>
                <a:latin typeface="Arial" pitchFamily="34" charset="0"/>
                <a:cs typeface="Arial" pitchFamily="34" charset="0"/>
              </a:rPr>
              <a:t>ransomware</a:t>
            </a:r>
            <a:r>
              <a:rPr lang="en-AU" sz="1800" dirty="0" smtClean="0">
                <a:solidFill>
                  <a:schemeClr val="tx1"/>
                </a:solidFill>
                <a:latin typeface="Arial" pitchFamily="34" charset="0"/>
                <a:cs typeface="Arial" pitchFamily="34" charset="0"/>
              </a:rPr>
              <a:t>:</a:t>
            </a:r>
          </a:p>
          <a:p>
            <a:endParaRPr lang="en-AU" sz="1800" dirty="0" smtClean="0">
              <a:solidFill>
                <a:schemeClr val="tx1"/>
              </a:solidFill>
              <a:latin typeface="Arial" pitchFamily="34" charset="0"/>
              <a:cs typeface="Arial" pitchFamily="34" charset="0"/>
            </a:endParaRPr>
          </a:p>
          <a:p>
            <a:pPr marL="285750" indent="-285750">
              <a:buFont typeface="Arial" pitchFamily="34" charset="0"/>
              <a:buChar char="•"/>
            </a:pPr>
            <a:r>
              <a:rPr lang="en-AU" sz="1200" dirty="0" smtClean="0">
                <a:solidFill>
                  <a:schemeClr val="tx1"/>
                </a:solidFill>
                <a:latin typeface="Arial" pitchFamily="34" charset="0"/>
                <a:cs typeface="Arial" pitchFamily="34" charset="0"/>
              </a:rPr>
              <a:t>13AM4VW2dhxYgXeQepoHkHSQuy6NgaEb94</a:t>
            </a:r>
          </a:p>
          <a:p>
            <a:pPr marL="285750" indent="-285750">
              <a:buFont typeface="Arial" pitchFamily="34" charset="0"/>
              <a:buChar char="•"/>
            </a:pPr>
            <a:r>
              <a:rPr lang="en-AU" sz="1200" dirty="0" smtClean="0">
                <a:solidFill>
                  <a:schemeClr val="tx1"/>
                </a:solidFill>
                <a:latin typeface="Arial" pitchFamily="34" charset="0"/>
                <a:cs typeface="Arial" pitchFamily="34" charset="0"/>
              </a:rPr>
              <a:t>12t9YDPgwueZ9NyMgw519p7AA8isjr6SMw</a:t>
            </a:r>
          </a:p>
          <a:p>
            <a:pPr marL="285750" indent="-285750">
              <a:buFont typeface="Arial" pitchFamily="34" charset="0"/>
              <a:buChar char="•"/>
            </a:pPr>
            <a:r>
              <a:rPr lang="en-AU" sz="1200" dirty="0" smtClean="0">
                <a:solidFill>
                  <a:schemeClr val="tx1"/>
                </a:solidFill>
                <a:latin typeface="Arial" pitchFamily="34" charset="0"/>
                <a:cs typeface="Arial" pitchFamily="34" charset="0"/>
              </a:rPr>
              <a:t>115p7UMMngoj1pMvkpHijcRdfJNXj6LrLn</a:t>
            </a:r>
            <a:r>
              <a:rPr lang="en-AU" sz="1200" dirty="0">
                <a:solidFill>
                  <a:schemeClr val="tx1"/>
                </a:solidFill>
                <a:latin typeface="Arial" pitchFamily="34" charset="0"/>
                <a:cs typeface="Arial" pitchFamily="34" charset="0"/>
              </a:rPr>
              <a:t>. </a:t>
            </a:r>
          </a:p>
        </p:txBody>
      </p:sp>
      <p:sp>
        <p:nvSpPr>
          <p:cNvPr id="9" name="Title 1"/>
          <p:cNvSpPr>
            <a:spLocks noGrp="1"/>
          </p:cNvSpPr>
          <p:nvPr>
            <p:ph type="title"/>
          </p:nvPr>
        </p:nvSpPr>
        <p:spPr>
          <a:xfrm>
            <a:off x="533400" y="106363"/>
            <a:ext cx="7770813" cy="960437"/>
          </a:xfrm>
        </p:spPr>
        <p:txBody>
          <a:bodyPr/>
          <a:lstStyle/>
          <a:p>
            <a:r>
              <a:rPr lang="en-AU" sz="3600" b="1" dirty="0" err="1">
                <a:solidFill>
                  <a:schemeClr val="tx1"/>
                </a:solidFill>
                <a:latin typeface="Arial" pitchFamily="34" charset="0"/>
                <a:cs typeface="Arial" pitchFamily="34" charset="0"/>
              </a:rPr>
              <a:t>WannaCry</a:t>
            </a:r>
            <a:r>
              <a:rPr lang="en-AU" sz="3600" b="1" dirty="0">
                <a:solidFill>
                  <a:schemeClr val="tx1"/>
                </a:solidFill>
                <a:latin typeface="Arial" pitchFamily="34" charset="0"/>
                <a:cs typeface="Arial" pitchFamily="34" charset="0"/>
              </a:rPr>
              <a:t>: Details of Operations </a:t>
            </a:r>
            <a:endParaRPr lang="en-AU" sz="3600" dirty="0">
              <a:latin typeface="Arial" pitchFamily="34" charset="0"/>
              <a:cs typeface="Arial" pitchFamily="34" charset="0"/>
            </a:endParaRPr>
          </a:p>
        </p:txBody>
      </p:sp>
    </p:spTree>
    <p:extLst>
      <p:ext uri="{BB962C8B-B14F-4D97-AF65-F5344CB8AC3E}">
        <p14:creationId xmlns:p14="http://schemas.microsoft.com/office/powerpoint/2010/main" val="21992809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1"/>
            <a:ext cx="7770813" cy="761999"/>
          </a:xfrm>
        </p:spPr>
        <p:txBody>
          <a:bodyPr/>
          <a:lstStyle/>
          <a:p>
            <a:r>
              <a:rPr lang="en-AU" sz="2400" dirty="0" smtClean="0">
                <a:latin typeface="Arial" pitchFamily="34" charset="0"/>
                <a:cs typeface="Arial" pitchFamily="34" charset="0"/>
              </a:rPr>
              <a:t>Change wallpaper</a:t>
            </a:r>
            <a:endParaRPr lang="en-AU" sz="2400" dirty="0">
              <a:latin typeface="Arial" pitchFamily="34" charset="0"/>
              <a:cs typeface="Arial" pitchFamily="34" charset="0"/>
            </a:endParaRPr>
          </a:p>
        </p:txBody>
      </p:sp>
      <p:pic>
        <p:nvPicPr>
          <p:cNvPr id="99330" name="Picture 2" descr="Desktop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057400"/>
            <a:ext cx="5791200"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33400" y="106363"/>
            <a:ext cx="7770813" cy="960437"/>
          </a:xfrm>
        </p:spPr>
        <p:txBody>
          <a:bodyPr/>
          <a:lstStyle/>
          <a:p>
            <a:r>
              <a:rPr lang="en-AU" sz="3600" b="1" dirty="0" err="1">
                <a:solidFill>
                  <a:schemeClr val="tx1"/>
                </a:solidFill>
                <a:latin typeface="Arial" pitchFamily="34" charset="0"/>
                <a:cs typeface="Arial" pitchFamily="34" charset="0"/>
              </a:rPr>
              <a:t>WannaCry</a:t>
            </a:r>
            <a:r>
              <a:rPr lang="en-AU" sz="3600" b="1" dirty="0">
                <a:solidFill>
                  <a:schemeClr val="tx1"/>
                </a:solidFill>
                <a:latin typeface="Arial" pitchFamily="34" charset="0"/>
                <a:cs typeface="Arial" pitchFamily="34" charset="0"/>
              </a:rPr>
              <a:t>: Details of Operations </a:t>
            </a:r>
            <a:endParaRPr lang="en-AU" sz="3600" dirty="0">
              <a:latin typeface="Arial" pitchFamily="34" charset="0"/>
              <a:cs typeface="Arial" pitchFamily="34" charset="0"/>
            </a:endParaRPr>
          </a:p>
        </p:txBody>
      </p:sp>
    </p:spTree>
    <p:extLst>
      <p:ext uri="{BB962C8B-B14F-4D97-AF65-F5344CB8AC3E}">
        <p14:creationId xmlns:p14="http://schemas.microsoft.com/office/powerpoint/2010/main" val="21992809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solidFill>
                  <a:schemeClr val="tx1"/>
                </a:solidFill>
                <a:latin typeface="Arial" pitchFamily="34" charset="0"/>
                <a:cs typeface="Arial" pitchFamily="34" charset="0"/>
              </a:rPr>
              <a:t>WanaCry</a:t>
            </a:r>
            <a:r>
              <a:rPr lang="en-AU" dirty="0" smtClean="0">
                <a:solidFill>
                  <a:schemeClr val="tx1"/>
                </a:solidFill>
                <a:latin typeface="Arial" pitchFamily="34" charset="0"/>
                <a:cs typeface="Arial" pitchFamily="34" charset="0"/>
              </a:rPr>
              <a:t>: Encryption/Decryption</a:t>
            </a:r>
            <a:endParaRPr lang="en-AU" dirty="0">
              <a:solidFill>
                <a:schemeClr val="tx1"/>
              </a:solidFill>
              <a:latin typeface="Arial" pitchFamily="34" charset="0"/>
              <a:cs typeface="Arial" pitchFamily="34" charset="0"/>
            </a:endParaRPr>
          </a:p>
        </p:txBody>
      </p:sp>
      <p:sp>
        <p:nvSpPr>
          <p:cNvPr id="3" name="Content Placeholder 2"/>
          <p:cNvSpPr>
            <a:spLocks noGrp="1"/>
          </p:cNvSpPr>
          <p:nvPr>
            <p:ph idx="1"/>
          </p:nvPr>
        </p:nvSpPr>
        <p:spPr>
          <a:xfrm>
            <a:off x="533400" y="1600201"/>
            <a:ext cx="7770813" cy="2362199"/>
          </a:xfrm>
        </p:spPr>
        <p:txBody>
          <a:bodyPr/>
          <a:lstStyle/>
          <a:p>
            <a:r>
              <a:rPr lang="en-AU" sz="2400" b="1" dirty="0" smtClean="0">
                <a:solidFill>
                  <a:srgbClr val="FF0000"/>
                </a:solidFill>
                <a:latin typeface="Arial" pitchFamily="34" charset="0"/>
                <a:cs typeface="Arial" pitchFamily="34" charset="0"/>
              </a:rPr>
              <a:t>RSA</a:t>
            </a:r>
            <a:r>
              <a:rPr lang="en-AU" sz="2400" dirty="0" smtClean="0">
                <a:latin typeface="Arial" pitchFamily="34" charset="0"/>
                <a:cs typeface="Arial" pitchFamily="34" charset="0"/>
              </a:rPr>
              <a:t>: The </a:t>
            </a:r>
            <a:r>
              <a:rPr lang="en-AU" sz="2400" dirty="0">
                <a:latin typeface="Arial" pitchFamily="34" charset="0"/>
                <a:cs typeface="Arial" pitchFamily="34" charset="0"/>
              </a:rPr>
              <a:t>malware contains two separate decryption/encryption routines- one for the bulk of the victims’ files, encrypted with a unique key per file. To decrypt the files, a private RSA key is needed from the creators, who are supposed to deliver it in a “.</a:t>
            </a:r>
            <a:r>
              <a:rPr lang="en-AU" sz="2400" dirty="0" err="1">
                <a:latin typeface="Arial" pitchFamily="34" charset="0"/>
                <a:cs typeface="Arial" pitchFamily="34" charset="0"/>
              </a:rPr>
              <a:t>dky</a:t>
            </a:r>
            <a:r>
              <a:rPr lang="en-AU" sz="2400" dirty="0">
                <a:latin typeface="Arial" pitchFamily="34" charset="0"/>
                <a:cs typeface="Arial" pitchFamily="34" charset="0"/>
              </a:rPr>
              <a:t>” file.</a:t>
            </a:r>
          </a:p>
        </p:txBody>
      </p:sp>
      <p:pic>
        <p:nvPicPr>
          <p:cNvPr id="100354" name="Picture 2" descr="http://blog.checkpoint.com/wp-content/uploads/2017/05/ab2-1024x5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581400"/>
            <a:ext cx="5551456"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599" y="6417896"/>
            <a:ext cx="4796441" cy="307777"/>
          </a:xfrm>
          <a:prstGeom prst="rect">
            <a:avLst/>
          </a:prstGeom>
          <a:noFill/>
        </p:spPr>
        <p:txBody>
          <a:bodyPr wrap="none" rtlCol="0">
            <a:spAutoFit/>
          </a:bodyPr>
          <a:lstStyle/>
          <a:p>
            <a:r>
              <a:rPr lang="en-AU" sz="1400" dirty="0">
                <a:solidFill>
                  <a:schemeClr val="tx1"/>
                </a:solidFill>
              </a:rPr>
              <a:t>http://blog.checkpoint.com/2017/05/14/wannacry-paid-time-off/</a:t>
            </a:r>
          </a:p>
        </p:txBody>
      </p:sp>
    </p:spTree>
    <p:extLst>
      <p:ext uri="{BB962C8B-B14F-4D97-AF65-F5344CB8AC3E}">
        <p14:creationId xmlns:p14="http://schemas.microsoft.com/office/powerpoint/2010/main" val="11052243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533400" y="228600"/>
            <a:ext cx="7772400" cy="1143000"/>
          </a:xfrm>
          <a:gradFill rotWithShape="1">
            <a:gsLst>
              <a:gs pos="0">
                <a:schemeClr val="bg1"/>
              </a:gs>
              <a:gs pos="100000">
                <a:srgbClr val="00B8FF"/>
              </a:gs>
            </a:gsLst>
            <a:lin ang="2700000" scaled="1"/>
          </a:gradFill>
          <a:ln>
            <a:solidFill>
              <a:srgbClr val="FF0000"/>
            </a:solidFill>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dirty="0" smtClean="0">
                <a:solidFill>
                  <a:srgbClr val="FF0000"/>
                </a:solidFill>
                <a:effectLst>
                  <a:outerShdw blurRad="38100" dist="38100" dir="2700000" algn="tl">
                    <a:srgbClr val="000000"/>
                  </a:outerShdw>
                </a:effectLst>
                <a:latin typeface="Arial" pitchFamily="34" charset="0"/>
                <a:cs typeface="Arial" pitchFamily="34" charset="0"/>
              </a:rPr>
              <a:t>According to Microsoft</a:t>
            </a:r>
            <a:endParaRPr lang="en-GB" sz="3600" b="1" dirty="0" smtClean="0">
              <a:solidFill>
                <a:srgbClr val="FF0000"/>
              </a:solidFill>
              <a:effectLst>
                <a:outerShdw blurRad="38100" dist="38100" dir="2700000" algn="tl">
                  <a:srgbClr val="000000"/>
                </a:outerShdw>
              </a:effectLst>
              <a:latin typeface="Arial" pitchFamily="34" charset="0"/>
              <a:cs typeface="Arial" pitchFamily="34" charset="0"/>
            </a:endParaRPr>
          </a:p>
        </p:txBody>
      </p:sp>
      <p:sp>
        <p:nvSpPr>
          <p:cNvPr id="43018" name="AutoShape 19"/>
          <p:cNvSpPr>
            <a:spLocks noChangeArrowheads="1"/>
          </p:cNvSpPr>
          <p:nvPr/>
        </p:nvSpPr>
        <p:spPr bwMode="auto">
          <a:xfrm>
            <a:off x="693413" y="1447800"/>
            <a:ext cx="6555297" cy="525401"/>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dirty="0">
                <a:latin typeface="Arial" pitchFamily="34" charset="0"/>
                <a:cs typeface="Arial" pitchFamily="34" charset="0"/>
              </a:rPr>
              <a:t>Server Message Block </a:t>
            </a:r>
            <a:r>
              <a:rPr lang="en-GB" altLang="en-US" dirty="0" smtClean="0">
                <a:latin typeface="Arial" pitchFamily="34" charset="0"/>
                <a:cs typeface="Arial" pitchFamily="34" charset="0"/>
              </a:rPr>
              <a:t>(SMB v1 and v2</a:t>
            </a:r>
            <a:r>
              <a:rPr lang="en-GB" altLang="en-US" dirty="0">
                <a:latin typeface="Arial" pitchFamily="34" charset="0"/>
                <a:cs typeface="Arial" pitchFamily="34" charset="0"/>
              </a:rPr>
              <a:t>)</a:t>
            </a:r>
            <a:endParaRPr lang="en-GB" altLang="en-US" dirty="0">
              <a:latin typeface="Arial" pitchFamily="34" charset="0"/>
              <a:cs typeface="Arial" pitchFamily="34" charset="0"/>
            </a:endParaRPr>
          </a:p>
        </p:txBody>
      </p:sp>
      <p:sp>
        <p:nvSpPr>
          <p:cNvPr id="3" name="TextBox 2"/>
          <p:cNvSpPr txBox="1"/>
          <p:nvPr/>
        </p:nvSpPr>
        <p:spPr>
          <a:xfrm>
            <a:off x="685800" y="2124670"/>
            <a:ext cx="7543800" cy="923330"/>
          </a:xfrm>
          <a:prstGeom prst="rect">
            <a:avLst/>
          </a:prstGeom>
          <a:solidFill>
            <a:srgbClr val="FFFFC5"/>
          </a:solidFill>
          <a:ln>
            <a:solidFill>
              <a:srgbClr val="00B0F0"/>
            </a:solidFill>
          </a:ln>
        </p:spPr>
        <p:txBody>
          <a:bodyPr wrap="square" rtlCol="0">
            <a:spAutoFit/>
          </a:bodyPr>
          <a:lstStyle/>
          <a:p>
            <a:r>
              <a:rPr lang="en-AU" sz="1800" dirty="0">
                <a:solidFill>
                  <a:schemeClr val="tx1"/>
                </a:solidFill>
                <a:latin typeface="Arial" pitchFamily="34" charset="0"/>
                <a:cs typeface="Arial" pitchFamily="34" charset="0"/>
              </a:rPr>
              <a:t>The most severe of the vulnerabilities could allow </a:t>
            </a:r>
            <a:r>
              <a:rPr lang="en-AU" sz="1800" b="1" dirty="0">
                <a:solidFill>
                  <a:srgbClr val="FF0000"/>
                </a:solidFill>
                <a:latin typeface="Arial" pitchFamily="34" charset="0"/>
                <a:cs typeface="Arial" pitchFamily="34" charset="0"/>
              </a:rPr>
              <a:t>remote code execution </a:t>
            </a:r>
            <a:r>
              <a:rPr lang="en-AU" sz="1800" dirty="0">
                <a:solidFill>
                  <a:schemeClr val="tx1"/>
                </a:solidFill>
                <a:latin typeface="Arial" pitchFamily="34" charset="0"/>
                <a:cs typeface="Arial" pitchFamily="34" charset="0"/>
              </a:rPr>
              <a:t>if an attacker sent a </a:t>
            </a:r>
            <a:r>
              <a:rPr lang="en-AU" sz="1800" b="1" dirty="0">
                <a:solidFill>
                  <a:srgbClr val="0000FF"/>
                </a:solidFill>
                <a:latin typeface="Arial" pitchFamily="34" charset="0"/>
                <a:cs typeface="Arial" pitchFamily="34" charset="0"/>
              </a:rPr>
              <a:t>specially crafted SMB packet </a:t>
            </a:r>
            <a:r>
              <a:rPr lang="en-AU" sz="1800" dirty="0">
                <a:solidFill>
                  <a:schemeClr val="tx1"/>
                </a:solidFill>
                <a:latin typeface="Arial" pitchFamily="34" charset="0"/>
                <a:cs typeface="Arial" pitchFamily="34" charset="0"/>
              </a:rPr>
              <a:t>to a computer running the Server service.</a:t>
            </a:r>
          </a:p>
        </p:txBody>
      </p:sp>
      <p:sp>
        <p:nvSpPr>
          <p:cNvPr id="6" name="Rectangle 5"/>
          <p:cNvSpPr/>
          <p:nvPr/>
        </p:nvSpPr>
        <p:spPr>
          <a:xfrm>
            <a:off x="685800" y="3459539"/>
            <a:ext cx="7543800" cy="923330"/>
          </a:xfrm>
          <a:prstGeom prst="rect">
            <a:avLst/>
          </a:prstGeom>
          <a:solidFill>
            <a:srgbClr val="FFFFC5"/>
          </a:solidFill>
          <a:ln>
            <a:solidFill>
              <a:srgbClr val="00B0F0"/>
            </a:solidFill>
          </a:ln>
        </p:spPr>
        <p:txBody>
          <a:bodyPr wrap="square" rtlCol="0">
            <a:spAutoFit/>
          </a:bodyPr>
          <a:lstStyle/>
          <a:p>
            <a:r>
              <a:rPr lang="en-AU" sz="1800" b="1" dirty="0">
                <a:solidFill>
                  <a:srgbClr val="FF0000"/>
                </a:solidFill>
                <a:latin typeface="Arial" pitchFamily="34" charset="0"/>
                <a:cs typeface="Arial" pitchFamily="34" charset="0"/>
              </a:rPr>
              <a:t>Firewall best practices </a:t>
            </a:r>
            <a:r>
              <a:rPr lang="en-AU" sz="1800" dirty="0">
                <a:solidFill>
                  <a:schemeClr val="tx1"/>
                </a:solidFill>
                <a:latin typeface="Arial" pitchFamily="34" charset="0"/>
                <a:cs typeface="Arial" pitchFamily="34" charset="0"/>
              </a:rPr>
              <a:t>and </a:t>
            </a:r>
            <a:r>
              <a:rPr lang="en-AU" sz="1800" b="1" dirty="0">
                <a:solidFill>
                  <a:srgbClr val="FF0000"/>
                </a:solidFill>
                <a:latin typeface="Arial" pitchFamily="34" charset="0"/>
                <a:cs typeface="Arial" pitchFamily="34" charset="0"/>
              </a:rPr>
              <a:t>standard default firewall </a:t>
            </a:r>
            <a:r>
              <a:rPr lang="en-AU" sz="1800" dirty="0">
                <a:solidFill>
                  <a:schemeClr val="tx1"/>
                </a:solidFill>
                <a:latin typeface="Arial" pitchFamily="34" charset="0"/>
                <a:cs typeface="Arial" pitchFamily="34" charset="0"/>
              </a:rPr>
              <a:t>configurations can help protect networks from attacks that originate from outside the enterprise perimeter</a:t>
            </a:r>
          </a:p>
        </p:txBody>
      </p:sp>
      <p:sp>
        <p:nvSpPr>
          <p:cNvPr id="7" name="Rectangle 6"/>
          <p:cNvSpPr/>
          <p:nvPr/>
        </p:nvSpPr>
        <p:spPr>
          <a:xfrm>
            <a:off x="685800" y="4763869"/>
            <a:ext cx="7543800" cy="646331"/>
          </a:xfrm>
          <a:prstGeom prst="rect">
            <a:avLst/>
          </a:prstGeom>
          <a:solidFill>
            <a:srgbClr val="FFFFC5"/>
          </a:solidFill>
          <a:ln>
            <a:solidFill>
              <a:srgbClr val="00B0F0"/>
            </a:solidFill>
          </a:ln>
        </p:spPr>
        <p:txBody>
          <a:bodyPr wrap="square" rtlCol="0">
            <a:spAutoFit/>
          </a:bodyPr>
          <a:lstStyle/>
          <a:p>
            <a:r>
              <a:rPr lang="en-AU" sz="1800" dirty="0">
                <a:solidFill>
                  <a:schemeClr val="tx1"/>
                </a:solidFill>
                <a:latin typeface="Arial" pitchFamily="34" charset="0"/>
                <a:cs typeface="Arial" pitchFamily="34" charset="0"/>
              </a:rPr>
              <a:t>Best practices recommend that systems that are connected to the Internet have a </a:t>
            </a:r>
            <a:r>
              <a:rPr lang="en-AU" sz="1800" b="1" dirty="0">
                <a:solidFill>
                  <a:srgbClr val="FF0000"/>
                </a:solidFill>
                <a:latin typeface="Arial" pitchFamily="34" charset="0"/>
                <a:cs typeface="Arial" pitchFamily="34" charset="0"/>
              </a:rPr>
              <a:t>minimal number of ports exposed</a:t>
            </a:r>
            <a:r>
              <a:rPr lang="en-AU" sz="1800" dirty="0">
                <a:solidFill>
                  <a:schemeClr val="tx1"/>
                </a:solidFill>
                <a:latin typeface="Arial" pitchFamily="34" charset="0"/>
                <a:cs typeface="Arial" pitchFamily="34" charset="0"/>
              </a:rPr>
              <a:t>.</a:t>
            </a:r>
          </a:p>
        </p:txBody>
      </p:sp>
      <p:sp>
        <p:nvSpPr>
          <p:cNvPr id="8" name="TextBox 7"/>
          <p:cNvSpPr txBox="1"/>
          <p:nvPr/>
        </p:nvSpPr>
        <p:spPr>
          <a:xfrm>
            <a:off x="685800" y="6112476"/>
            <a:ext cx="5598007" cy="338554"/>
          </a:xfrm>
          <a:prstGeom prst="rect">
            <a:avLst/>
          </a:prstGeom>
          <a:noFill/>
        </p:spPr>
        <p:txBody>
          <a:bodyPr wrap="none" rtlCol="0">
            <a:spAutoFit/>
          </a:bodyPr>
          <a:lstStyle/>
          <a:p>
            <a:r>
              <a:rPr lang="en-AU" sz="1600" dirty="0">
                <a:solidFill>
                  <a:schemeClr val="tx1"/>
                </a:solidFill>
                <a:latin typeface="Arial" pitchFamily="34" charset="0"/>
                <a:cs typeface="Arial" pitchFamily="34" charset="0"/>
              </a:rPr>
              <a:t>Ref: https://technet.microsoft.com/library/security/ms09-050</a:t>
            </a:r>
          </a:p>
        </p:txBody>
      </p:sp>
    </p:spTree>
    <p:extLst>
      <p:ext uri="{BB962C8B-B14F-4D97-AF65-F5344CB8AC3E}">
        <p14:creationId xmlns:p14="http://schemas.microsoft.com/office/powerpoint/2010/main" val="448280321"/>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2286000"/>
            <a:ext cx="7772400" cy="1415772"/>
          </a:xfrm>
          <a:prstGeom prst="rect">
            <a:avLst/>
          </a:prstGeom>
        </p:spPr>
        <p:txBody>
          <a:bodyPr wrap="square">
            <a:spAutoFit/>
          </a:bodyPr>
          <a:lstStyle/>
          <a:p>
            <a:r>
              <a:rPr lang="en-AU" sz="1800" b="1" dirty="0">
                <a:solidFill>
                  <a:schemeClr val="tx1"/>
                </a:solidFill>
                <a:latin typeface="Arial" pitchFamily="34" charset="0"/>
                <a:cs typeface="Arial" pitchFamily="34" charset="0"/>
              </a:rPr>
              <a:t>Risk</a:t>
            </a:r>
            <a:r>
              <a:rPr lang="en-AU" sz="1800" dirty="0">
                <a:solidFill>
                  <a:schemeClr val="tx1"/>
                </a:solidFill>
                <a:latin typeface="Arial" pitchFamily="34" charset="0"/>
                <a:cs typeface="Arial" pitchFamily="34" charset="0"/>
              </a:rPr>
              <a:t>: </a:t>
            </a:r>
            <a:r>
              <a:rPr lang="en-AU" sz="1800" dirty="0" smtClean="0">
                <a:solidFill>
                  <a:schemeClr val="tx1"/>
                </a:solidFill>
                <a:latin typeface="Arial" pitchFamily="34" charset="0"/>
                <a:cs typeface="Arial" pitchFamily="34" charset="0"/>
              </a:rPr>
              <a:t>Critical</a:t>
            </a:r>
          </a:p>
          <a:p>
            <a:endParaRPr lang="en-AU" sz="1800" dirty="0" smtClean="0">
              <a:solidFill>
                <a:schemeClr val="tx1"/>
              </a:solidFill>
              <a:latin typeface="Arial" pitchFamily="34" charset="0"/>
              <a:cs typeface="Arial" pitchFamily="34" charset="0"/>
            </a:endParaRPr>
          </a:p>
          <a:p>
            <a:r>
              <a:rPr lang="en-AU" sz="1800" b="1" dirty="0" smtClean="0">
                <a:solidFill>
                  <a:schemeClr val="tx1"/>
                </a:solidFill>
                <a:latin typeface="Arial" pitchFamily="34" charset="0"/>
                <a:cs typeface="Arial" pitchFamily="34" charset="0"/>
              </a:rPr>
              <a:t>Affected </a:t>
            </a:r>
            <a:r>
              <a:rPr lang="en-AU" sz="1800" b="1" dirty="0">
                <a:solidFill>
                  <a:schemeClr val="tx1"/>
                </a:solidFill>
                <a:latin typeface="Arial" pitchFamily="34" charset="0"/>
                <a:cs typeface="Arial" pitchFamily="34" charset="0"/>
              </a:rPr>
              <a:t>Software</a:t>
            </a:r>
            <a:r>
              <a:rPr lang="en-AU" sz="1800" dirty="0">
                <a:solidFill>
                  <a:schemeClr val="tx1"/>
                </a:solidFill>
                <a:latin typeface="Arial" pitchFamily="34" charset="0"/>
                <a:cs typeface="Arial" pitchFamily="34" charset="0"/>
              </a:rPr>
              <a:t>:</a:t>
            </a:r>
          </a:p>
          <a:p>
            <a:pPr lvl="1"/>
            <a:r>
              <a:rPr lang="en-AU" sz="1800" b="1" dirty="0" smtClean="0">
                <a:solidFill>
                  <a:srgbClr val="FF0000"/>
                </a:solidFill>
                <a:latin typeface="Arial" pitchFamily="34" charset="0"/>
                <a:cs typeface="Arial" pitchFamily="34" charset="0"/>
              </a:rPr>
              <a:t>Almost all Windows-based systems</a:t>
            </a:r>
          </a:p>
          <a:p>
            <a:pPr lvl="1"/>
            <a:r>
              <a:rPr lang="en-AU" sz="1400" dirty="0" smtClean="0">
                <a:solidFill>
                  <a:schemeClr val="tx1"/>
                </a:solidFill>
                <a:latin typeface="Arial" pitchFamily="34" charset="0"/>
                <a:cs typeface="Arial" pitchFamily="34" charset="0"/>
              </a:rPr>
              <a:t>For the complete </a:t>
            </a:r>
            <a:r>
              <a:rPr lang="en-AU" sz="1400" dirty="0">
                <a:solidFill>
                  <a:schemeClr val="tx1"/>
                </a:solidFill>
                <a:latin typeface="Arial" pitchFamily="34" charset="0"/>
                <a:cs typeface="Arial" pitchFamily="34" charset="0"/>
              </a:rPr>
              <a:t>list: </a:t>
            </a:r>
            <a:r>
              <a:rPr lang="en-AU" sz="1400" dirty="0">
                <a:solidFill>
                  <a:srgbClr val="008000"/>
                </a:solidFill>
                <a:latin typeface="Arial" pitchFamily="34" charset="0"/>
                <a:cs typeface="Arial" pitchFamily="34" charset="0"/>
              </a:rPr>
              <a:t>https://technet.microsoft.com/en-us/library/security/ms17-010.aspx</a:t>
            </a:r>
          </a:p>
        </p:txBody>
      </p:sp>
      <p:sp>
        <p:nvSpPr>
          <p:cNvPr id="8" name="AutoShape 19"/>
          <p:cNvSpPr>
            <a:spLocks noChangeArrowheads="1"/>
          </p:cNvSpPr>
          <p:nvPr/>
        </p:nvSpPr>
        <p:spPr bwMode="auto">
          <a:xfrm>
            <a:off x="693413" y="1447800"/>
            <a:ext cx="6555297" cy="525401"/>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dirty="0">
                <a:latin typeface="Arial" pitchFamily="34" charset="0"/>
                <a:cs typeface="Arial" pitchFamily="34" charset="0"/>
              </a:rPr>
              <a:t>Server Message Block </a:t>
            </a:r>
            <a:r>
              <a:rPr lang="en-GB" altLang="en-US" dirty="0" smtClean="0">
                <a:latin typeface="Arial" pitchFamily="34" charset="0"/>
                <a:cs typeface="Arial" pitchFamily="34" charset="0"/>
              </a:rPr>
              <a:t>(SMB v1 and v2</a:t>
            </a:r>
            <a:r>
              <a:rPr lang="en-GB" altLang="en-US" dirty="0">
                <a:latin typeface="Arial" pitchFamily="34" charset="0"/>
                <a:cs typeface="Arial" pitchFamily="34" charset="0"/>
              </a:rPr>
              <a:t>)</a:t>
            </a:r>
            <a:endParaRPr lang="en-GB" altLang="en-US" dirty="0">
              <a:latin typeface="Arial" pitchFamily="34" charset="0"/>
              <a:cs typeface="Arial" pitchFamily="34" charset="0"/>
            </a:endParaRPr>
          </a:p>
        </p:txBody>
      </p:sp>
      <p:sp>
        <p:nvSpPr>
          <p:cNvPr id="10" name="Rectangle 1"/>
          <p:cNvSpPr>
            <a:spLocks noGrp="1" noChangeArrowheads="1"/>
          </p:cNvSpPr>
          <p:nvPr>
            <p:ph type="title"/>
          </p:nvPr>
        </p:nvSpPr>
        <p:spPr>
          <a:xfrm>
            <a:off x="533400" y="228600"/>
            <a:ext cx="7772400" cy="1143000"/>
          </a:xfrm>
          <a:gradFill rotWithShape="1">
            <a:gsLst>
              <a:gs pos="0">
                <a:schemeClr val="bg1"/>
              </a:gs>
              <a:gs pos="100000">
                <a:srgbClr val="00B8FF"/>
              </a:gs>
            </a:gsLst>
            <a:lin ang="2700000" scaled="1"/>
          </a:gradFill>
          <a:ln>
            <a:solidFill>
              <a:srgbClr val="FF0000"/>
            </a:solidFill>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dirty="0" smtClean="0">
                <a:solidFill>
                  <a:srgbClr val="FF0000"/>
                </a:solidFill>
                <a:effectLst>
                  <a:outerShdw blurRad="38100" dist="38100" dir="2700000" algn="tl">
                    <a:srgbClr val="000000"/>
                  </a:outerShdw>
                </a:effectLst>
                <a:latin typeface="Arial" pitchFamily="34" charset="0"/>
                <a:cs typeface="Arial" pitchFamily="34" charset="0"/>
              </a:rPr>
              <a:t>According to Microsoft</a:t>
            </a:r>
            <a:endParaRPr lang="en-GB" sz="3600" b="1" dirty="0" smtClean="0">
              <a:solidFill>
                <a:srgbClr val="FF0000"/>
              </a:solidFill>
              <a:effectLst>
                <a:outerShdw blurRad="38100" dist="38100" dir="2700000" algn="tl">
                  <a:srgbClr val="000000"/>
                </a:outerShdw>
              </a:effectLst>
              <a:latin typeface="Arial" pitchFamily="34" charset="0"/>
              <a:cs typeface="Arial" pitchFamily="34" charset="0"/>
            </a:endParaRPr>
          </a:p>
        </p:txBody>
      </p:sp>
      <p:sp>
        <p:nvSpPr>
          <p:cNvPr id="7" name="Rectangle 6"/>
          <p:cNvSpPr/>
          <p:nvPr/>
        </p:nvSpPr>
        <p:spPr>
          <a:xfrm>
            <a:off x="681056" y="3810000"/>
            <a:ext cx="7612387" cy="2839239"/>
          </a:xfrm>
          <a:prstGeom prst="rect">
            <a:avLst/>
          </a:prstGeom>
        </p:spPr>
        <p:txBody>
          <a:bodyPr wrap="square">
            <a:spAutoFit/>
          </a:bodyPr>
          <a:lstStyle/>
          <a:p>
            <a:r>
              <a:rPr lang="en-AU" dirty="0">
                <a:solidFill>
                  <a:srgbClr val="0000FF"/>
                </a:solidFill>
              </a:rPr>
              <a:t>As the Worm spreads by using a vulnerability in SMBv1, which Microsoft patched in March as part of security bulletin </a:t>
            </a:r>
            <a:r>
              <a:rPr lang="en-AU" dirty="0">
                <a:solidFill>
                  <a:srgbClr val="008000"/>
                </a:solidFill>
                <a:hlinkClick r:id="rId3"/>
              </a:rPr>
              <a:t>MS17-010</a:t>
            </a:r>
            <a:r>
              <a:rPr lang="en-AU" dirty="0">
                <a:solidFill>
                  <a:srgbClr val="0000FF"/>
                </a:solidFill>
              </a:rPr>
              <a:t>, it is necessary that everyone update their computers</a:t>
            </a:r>
            <a:r>
              <a:rPr lang="en-AU" dirty="0" smtClean="0">
                <a:solidFill>
                  <a:srgbClr val="0000FF"/>
                </a:solidFill>
              </a:rPr>
              <a:t>.</a:t>
            </a:r>
          </a:p>
          <a:p>
            <a:endParaRPr lang="en-AU" sz="1050" dirty="0" smtClean="0">
              <a:solidFill>
                <a:srgbClr val="0000FF"/>
              </a:solidFill>
            </a:endParaRPr>
          </a:p>
          <a:p>
            <a:r>
              <a:rPr lang="en-AU" dirty="0">
                <a:solidFill>
                  <a:srgbClr val="0000FF"/>
                </a:solidFill>
              </a:rPr>
              <a:t>Microsoft has also released a update for Windows XP, Windows 8, and Windows Server 2003, which typically no longer receive security </a:t>
            </a:r>
            <a:r>
              <a:rPr lang="en-AU" dirty="0" smtClean="0">
                <a:solidFill>
                  <a:srgbClr val="0000FF"/>
                </a:solidFill>
              </a:rPr>
              <a:t>updates.</a:t>
            </a:r>
            <a:endParaRPr lang="en-AU" dirty="0">
              <a:solidFill>
                <a:srgbClr val="0000FF"/>
              </a:solidFill>
            </a:endParaRPr>
          </a:p>
        </p:txBody>
      </p:sp>
    </p:spTree>
    <p:extLst>
      <p:ext uri="{BB962C8B-B14F-4D97-AF65-F5344CB8AC3E}">
        <p14:creationId xmlns:p14="http://schemas.microsoft.com/office/powerpoint/2010/main" val="3003451851"/>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70813" cy="960437"/>
          </a:xfrm>
          <a:gradFill rotWithShape="1">
            <a:gsLst>
              <a:gs pos="0">
                <a:schemeClr val="bg1"/>
              </a:gs>
              <a:gs pos="100000">
                <a:srgbClr val="00B8FF"/>
              </a:gs>
            </a:gsLst>
            <a:lin ang="2700000" scaled="1"/>
          </a:gradFill>
          <a:ln>
            <a:solidFill>
              <a:srgbClr val="FF0000"/>
            </a:solidFill>
          </a:ln>
        </p:spPr>
        <p:txBody>
          <a:bodyPr vert="horz" wrap="square" lIns="90000" tIns="46800" rIns="90000" bIns="46800" numCol="1" anchor="ctr" anchorCtr="0" compatLnSpc="1">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sz="3600" b="1" dirty="0" err="1">
                <a:solidFill>
                  <a:srgbClr val="FF0000"/>
                </a:solidFill>
                <a:effectLst>
                  <a:outerShdw blurRad="38100" dist="38100" dir="2700000" algn="tl">
                    <a:srgbClr val="000000"/>
                  </a:outerShdw>
                </a:effectLst>
                <a:latin typeface="Arial" pitchFamily="34" charset="0"/>
                <a:cs typeface="Arial" pitchFamily="34" charset="0"/>
              </a:rPr>
              <a:t>Ransomware</a:t>
            </a:r>
            <a:r>
              <a:rPr lang="en-AU" sz="3600" b="1" dirty="0">
                <a:solidFill>
                  <a:srgbClr val="FF0000"/>
                </a:solidFill>
                <a:effectLst>
                  <a:outerShdw blurRad="38100" dist="38100" dir="2700000" algn="tl">
                    <a:srgbClr val="000000"/>
                  </a:outerShdw>
                </a:effectLst>
                <a:latin typeface="Arial" pitchFamily="34" charset="0"/>
                <a:cs typeface="Arial" pitchFamily="34" charset="0"/>
              </a:rPr>
              <a:t> removal</a:t>
            </a:r>
          </a:p>
        </p:txBody>
      </p:sp>
      <p:sp>
        <p:nvSpPr>
          <p:cNvPr id="3" name="Content Placeholder 2"/>
          <p:cNvSpPr>
            <a:spLocks noGrp="1"/>
          </p:cNvSpPr>
          <p:nvPr>
            <p:ph idx="1"/>
          </p:nvPr>
        </p:nvSpPr>
        <p:spPr/>
        <p:txBody>
          <a:bodyPr/>
          <a:lstStyle/>
          <a:p>
            <a:r>
              <a:rPr lang="en-AU" sz="2400" dirty="0">
                <a:latin typeface="Arial" pitchFamily="34" charset="0"/>
                <a:cs typeface="Arial" pitchFamily="34" charset="0"/>
              </a:rPr>
              <a:t>STEP </a:t>
            </a:r>
            <a:r>
              <a:rPr lang="en-AU" sz="2400" dirty="0" smtClean="0">
                <a:latin typeface="Arial" pitchFamily="34" charset="0"/>
                <a:cs typeface="Arial" pitchFamily="34" charset="0"/>
              </a:rPr>
              <a:t>1: </a:t>
            </a:r>
            <a:r>
              <a:rPr lang="en-AU" sz="2400" dirty="0">
                <a:latin typeface="Arial" pitchFamily="34" charset="0"/>
                <a:cs typeface="Arial" pitchFamily="34" charset="0"/>
              </a:rPr>
              <a:t>Use </a:t>
            </a:r>
            <a:r>
              <a:rPr lang="en-AU" sz="2400" dirty="0" err="1">
                <a:solidFill>
                  <a:srgbClr val="008000"/>
                </a:solidFill>
                <a:latin typeface="Arial" pitchFamily="34" charset="0"/>
                <a:cs typeface="Arial" pitchFamily="34" charset="0"/>
              </a:rPr>
              <a:t>Rkill</a:t>
            </a:r>
            <a:r>
              <a:rPr lang="en-AU" sz="2400" dirty="0">
                <a:solidFill>
                  <a:srgbClr val="008000"/>
                </a:solidFill>
                <a:latin typeface="Arial" pitchFamily="34" charset="0"/>
                <a:cs typeface="Arial" pitchFamily="34" charset="0"/>
              </a:rPr>
              <a:t> </a:t>
            </a:r>
            <a:r>
              <a:rPr lang="en-AU" sz="2400" dirty="0">
                <a:latin typeface="Arial" pitchFamily="34" charset="0"/>
                <a:cs typeface="Arial" pitchFamily="34" charset="0"/>
              </a:rPr>
              <a:t>to terminate suspicious programs.</a:t>
            </a:r>
          </a:p>
          <a:p>
            <a:r>
              <a:rPr lang="en-AU" sz="2400" dirty="0">
                <a:latin typeface="Arial" pitchFamily="34" charset="0"/>
                <a:cs typeface="Arial" pitchFamily="34" charset="0"/>
              </a:rPr>
              <a:t>STEP </a:t>
            </a:r>
            <a:r>
              <a:rPr lang="en-AU" sz="2400" dirty="0" smtClean="0">
                <a:latin typeface="Arial" pitchFamily="34" charset="0"/>
                <a:cs typeface="Arial" pitchFamily="34" charset="0"/>
              </a:rPr>
              <a:t>2: </a:t>
            </a:r>
            <a:r>
              <a:rPr lang="en-AU" sz="2400" dirty="0">
                <a:latin typeface="Arial" pitchFamily="34" charset="0"/>
                <a:cs typeface="Arial" pitchFamily="34" charset="0"/>
              </a:rPr>
              <a:t>Scan and clean your computer with </a:t>
            </a:r>
            <a:r>
              <a:rPr lang="en-AU" sz="2400" dirty="0" err="1">
                <a:solidFill>
                  <a:srgbClr val="008000"/>
                </a:solidFill>
                <a:latin typeface="Arial" pitchFamily="34" charset="0"/>
                <a:cs typeface="Arial" pitchFamily="34" charset="0"/>
              </a:rPr>
              <a:t>Emsisoft</a:t>
            </a:r>
            <a:r>
              <a:rPr lang="en-AU" sz="2400" dirty="0">
                <a:solidFill>
                  <a:srgbClr val="008000"/>
                </a:solidFill>
                <a:latin typeface="Arial" pitchFamily="34" charset="0"/>
                <a:cs typeface="Arial" pitchFamily="34" charset="0"/>
              </a:rPr>
              <a:t> </a:t>
            </a:r>
            <a:r>
              <a:rPr lang="en-AU" sz="2400" dirty="0">
                <a:latin typeface="Arial" pitchFamily="34" charset="0"/>
                <a:cs typeface="Arial" pitchFamily="34" charset="0"/>
              </a:rPr>
              <a:t>Anti-Malware</a:t>
            </a:r>
          </a:p>
          <a:p>
            <a:r>
              <a:rPr lang="en-AU" sz="2400" dirty="0">
                <a:latin typeface="Arial" pitchFamily="34" charset="0"/>
                <a:cs typeface="Arial" pitchFamily="34" charset="0"/>
              </a:rPr>
              <a:t>STEP </a:t>
            </a:r>
            <a:r>
              <a:rPr lang="en-AU" sz="2400" dirty="0" smtClean="0">
                <a:latin typeface="Arial" pitchFamily="34" charset="0"/>
                <a:cs typeface="Arial" pitchFamily="34" charset="0"/>
              </a:rPr>
              <a:t>3: </a:t>
            </a:r>
            <a:r>
              <a:rPr lang="en-AU" sz="2400" dirty="0">
                <a:latin typeface="Arial" pitchFamily="34" charset="0"/>
                <a:cs typeface="Arial" pitchFamily="34" charset="0"/>
              </a:rPr>
              <a:t>Use </a:t>
            </a:r>
            <a:r>
              <a:rPr lang="en-AU" sz="2400" dirty="0" err="1">
                <a:solidFill>
                  <a:srgbClr val="008000"/>
                </a:solidFill>
                <a:latin typeface="Arial" pitchFamily="34" charset="0"/>
                <a:cs typeface="Arial" pitchFamily="34" charset="0"/>
              </a:rPr>
              <a:t>Malwarebytes</a:t>
            </a:r>
            <a:r>
              <a:rPr lang="en-AU" sz="2400" dirty="0">
                <a:solidFill>
                  <a:srgbClr val="008000"/>
                </a:solidFill>
                <a:latin typeface="Arial" pitchFamily="34" charset="0"/>
                <a:cs typeface="Arial" pitchFamily="34" charset="0"/>
              </a:rPr>
              <a:t> </a:t>
            </a:r>
            <a:r>
              <a:rPr lang="en-AU" sz="2400" dirty="0" err="1">
                <a:latin typeface="Arial" pitchFamily="34" charset="0"/>
                <a:cs typeface="Arial" pitchFamily="34" charset="0"/>
              </a:rPr>
              <a:t>AntiMalware</a:t>
            </a:r>
            <a:r>
              <a:rPr lang="en-AU" sz="2400" dirty="0">
                <a:latin typeface="Arial" pitchFamily="34" charset="0"/>
                <a:cs typeface="Arial" pitchFamily="34" charset="0"/>
              </a:rPr>
              <a:t> to Scan for Malware and Unwanted Programs</a:t>
            </a:r>
          </a:p>
        </p:txBody>
      </p:sp>
    </p:spTree>
    <p:extLst>
      <p:ext uri="{BB962C8B-B14F-4D97-AF65-F5344CB8AC3E}">
        <p14:creationId xmlns:p14="http://schemas.microsoft.com/office/powerpoint/2010/main" val="2812879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6363"/>
            <a:ext cx="7770813" cy="808037"/>
          </a:xfrm>
          <a:gradFill rotWithShape="1">
            <a:gsLst>
              <a:gs pos="0">
                <a:schemeClr val="bg1"/>
              </a:gs>
              <a:gs pos="100000">
                <a:srgbClr val="00B8FF"/>
              </a:gs>
            </a:gsLst>
            <a:lin ang="2700000" scaled="1"/>
          </a:gradFill>
          <a:ln>
            <a:solidFill>
              <a:srgbClr val="FF0000"/>
            </a:solidFill>
          </a:ln>
        </p:spPr>
        <p:txBody>
          <a:bodyPr vert="horz" wrap="square" lIns="90000" tIns="46800" rIns="90000" bIns="46800" numCol="1" anchor="ctr" anchorCtr="0" compatLnSpc="1">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sz="3600" b="1" dirty="0">
                <a:solidFill>
                  <a:srgbClr val="FF0000"/>
                </a:solidFill>
                <a:effectLst>
                  <a:outerShdw blurRad="38100" dist="38100" dir="2700000" algn="tl">
                    <a:srgbClr val="000000"/>
                  </a:outerShdw>
                </a:effectLst>
                <a:latin typeface="Arial" pitchFamily="34" charset="0"/>
                <a:cs typeface="Arial" pitchFamily="34" charset="0"/>
              </a:rPr>
              <a:t>Summary of leaked </a:t>
            </a:r>
            <a:r>
              <a:rPr lang="en-AU" sz="3600" b="1" dirty="0" smtClean="0">
                <a:solidFill>
                  <a:srgbClr val="FF0000"/>
                </a:solidFill>
                <a:effectLst>
                  <a:outerShdw blurRad="38100" dist="38100" dir="2700000" algn="tl">
                    <a:srgbClr val="000000"/>
                  </a:outerShdw>
                </a:effectLst>
                <a:latin typeface="Arial" pitchFamily="34" charset="0"/>
                <a:cs typeface="Arial" pitchFamily="34" charset="0"/>
              </a:rPr>
              <a:t>data from NSA</a:t>
            </a:r>
            <a:endParaRPr lang="en-AU" sz="3600" b="1" dirty="0">
              <a:solidFill>
                <a:srgbClr val="FF0000"/>
              </a:solidFill>
              <a:effectLst>
                <a:outerShdw blurRad="38100" dist="38100" dir="2700000" algn="tl">
                  <a:srgbClr val="000000"/>
                </a:outerShdw>
              </a:effectLst>
              <a:latin typeface="Arial" pitchFamily="34" charset="0"/>
              <a:cs typeface="Arial" pitchFamily="34" charset="0"/>
            </a:endParaRPr>
          </a:p>
        </p:txBody>
      </p:sp>
      <p:sp>
        <p:nvSpPr>
          <p:cNvPr id="3" name="Content Placeholder 2"/>
          <p:cNvSpPr>
            <a:spLocks noGrp="1"/>
          </p:cNvSpPr>
          <p:nvPr>
            <p:ph idx="1"/>
          </p:nvPr>
        </p:nvSpPr>
        <p:spPr>
          <a:xfrm>
            <a:off x="228600" y="1068387"/>
            <a:ext cx="8458200" cy="5561013"/>
          </a:xfrm>
        </p:spPr>
        <p:txBody>
          <a:bodyPr/>
          <a:lstStyle/>
          <a:p>
            <a:pPr marL="0" indent="0">
              <a:buNone/>
            </a:pPr>
            <a:r>
              <a:rPr lang="en-AU" sz="1200" dirty="0">
                <a:latin typeface="Arial" pitchFamily="34" charset="0"/>
                <a:cs typeface="Arial" pitchFamily="34" charset="0"/>
              </a:rPr>
              <a:t>EASYBEE appears to be an </a:t>
            </a:r>
            <a:r>
              <a:rPr lang="en-AU" sz="1200" dirty="0" err="1">
                <a:latin typeface="Arial" pitchFamily="34" charset="0"/>
                <a:cs typeface="Arial" pitchFamily="34" charset="0"/>
              </a:rPr>
              <a:t>MDaemon</a:t>
            </a:r>
            <a:r>
              <a:rPr lang="en-AU" sz="1200" dirty="0">
                <a:latin typeface="Arial" pitchFamily="34" charset="0"/>
                <a:cs typeface="Arial" pitchFamily="34" charset="0"/>
              </a:rPr>
              <a:t> email server vulnerability [source, source, source]</a:t>
            </a:r>
          </a:p>
          <a:p>
            <a:pPr marL="0" indent="0">
              <a:buNone/>
            </a:pPr>
            <a:r>
              <a:rPr lang="en-AU" sz="1200" dirty="0">
                <a:latin typeface="Arial" pitchFamily="34" charset="0"/>
                <a:cs typeface="Arial" pitchFamily="34" charset="0"/>
              </a:rPr>
              <a:t>EASYPI is an IBM Lotus Notes exploit [source, source] that gets detected as </a:t>
            </a:r>
            <a:r>
              <a:rPr lang="en-AU" sz="1200" dirty="0" err="1">
                <a:latin typeface="Arial" pitchFamily="34" charset="0"/>
                <a:cs typeface="Arial" pitchFamily="34" charset="0"/>
              </a:rPr>
              <a:t>Stuxnet</a:t>
            </a:r>
            <a:r>
              <a:rPr lang="en-AU" sz="1200" dirty="0">
                <a:latin typeface="Arial" pitchFamily="34" charset="0"/>
                <a:cs typeface="Arial" pitchFamily="34" charset="0"/>
              </a:rPr>
              <a:t> [source]</a:t>
            </a:r>
          </a:p>
          <a:p>
            <a:pPr marL="0" indent="0">
              <a:buNone/>
            </a:pPr>
            <a:r>
              <a:rPr lang="en-AU" sz="1200" dirty="0">
                <a:latin typeface="Arial" pitchFamily="34" charset="0"/>
                <a:cs typeface="Arial" pitchFamily="34" charset="0"/>
              </a:rPr>
              <a:t>EWOKFRENZY is an exploit for IBM Lotus Domino 6.5.4 to 7.0.2 [source, source]</a:t>
            </a:r>
          </a:p>
          <a:p>
            <a:pPr marL="0" indent="0">
              <a:buNone/>
            </a:pPr>
            <a:r>
              <a:rPr lang="en-AU" sz="1200" dirty="0">
                <a:latin typeface="Arial" pitchFamily="34" charset="0"/>
                <a:cs typeface="Arial" pitchFamily="34" charset="0"/>
              </a:rPr>
              <a:t>EXPLODINGCAN is an IIS 6.0 exploit that creates a remote backdoor [source, source]</a:t>
            </a:r>
          </a:p>
          <a:p>
            <a:pPr marL="0" indent="0">
              <a:buNone/>
            </a:pPr>
            <a:r>
              <a:rPr lang="en-AU" sz="1200" dirty="0">
                <a:latin typeface="Arial" pitchFamily="34" charset="0"/>
                <a:cs typeface="Arial" pitchFamily="34" charset="0"/>
              </a:rPr>
              <a:t>ETERNALROMANCE is a SMBv1 exploit over TCP port 445 which targets XP, 2003, Vista, 7, Windows 8, 2008, 2008 R2, and gives SYSTEM privileges [source, source]</a:t>
            </a:r>
          </a:p>
          <a:p>
            <a:pPr marL="0" indent="0">
              <a:buNone/>
            </a:pPr>
            <a:r>
              <a:rPr lang="en-AU" sz="1200" dirty="0">
                <a:latin typeface="Arial" pitchFamily="34" charset="0"/>
                <a:cs typeface="Arial" pitchFamily="34" charset="0"/>
              </a:rPr>
              <a:t>EDUCATEDSCHOLAR is a SMB exploit [source, source]</a:t>
            </a:r>
          </a:p>
          <a:p>
            <a:pPr marL="0" indent="0">
              <a:buNone/>
            </a:pPr>
            <a:r>
              <a:rPr lang="en-AU" sz="1200" dirty="0">
                <a:latin typeface="Arial" pitchFamily="34" charset="0"/>
                <a:cs typeface="Arial" pitchFamily="34" charset="0"/>
              </a:rPr>
              <a:t>EMERALDTHREAD is a SMB exploit for Windows XP and Server 2003 [source, source]</a:t>
            </a:r>
          </a:p>
          <a:p>
            <a:pPr marL="0" indent="0">
              <a:buNone/>
            </a:pPr>
            <a:r>
              <a:rPr lang="en-AU" sz="1200" dirty="0">
                <a:latin typeface="Arial" pitchFamily="34" charset="0"/>
                <a:cs typeface="Arial" pitchFamily="34" charset="0"/>
              </a:rPr>
              <a:t>EMPHASISMINE is a remote IMAP exploit for IBM Lotus Domino [source, source]</a:t>
            </a:r>
          </a:p>
          <a:p>
            <a:pPr marL="0" indent="0">
              <a:buNone/>
            </a:pPr>
            <a:r>
              <a:rPr lang="en-AU" sz="1200" dirty="0">
                <a:latin typeface="Arial" pitchFamily="34" charset="0"/>
                <a:cs typeface="Arial" pitchFamily="34" charset="0"/>
              </a:rPr>
              <a:t>ENGLISHMANSDENTIST sets Outlook Exchange </a:t>
            </a:r>
            <a:r>
              <a:rPr lang="en-AU" sz="1200" dirty="0" err="1">
                <a:latin typeface="Arial" pitchFamily="34" charset="0"/>
                <a:cs typeface="Arial" pitchFamily="34" charset="0"/>
              </a:rPr>
              <a:t>WebAccess</a:t>
            </a:r>
            <a:r>
              <a:rPr lang="en-AU" sz="1200" dirty="0">
                <a:latin typeface="Arial" pitchFamily="34" charset="0"/>
                <a:cs typeface="Arial" pitchFamily="34" charset="0"/>
              </a:rPr>
              <a:t> rules to trigger executable code on the client's side to send an email to other users [source, source]</a:t>
            </a:r>
          </a:p>
          <a:p>
            <a:pPr marL="0" indent="0">
              <a:buNone/>
            </a:pPr>
            <a:r>
              <a:rPr lang="en-AU" sz="1200" dirty="0">
                <a:latin typeface="Arial" pitchFamily="34" charset="0"/>
                <a:cs typeface="Arial" pitchFamily="34" charset="0"/>
              </a:rPr>
              <a:t>ERRATICGOPHER is a SMBv1 exploit targeting Windows XP and Server 2003 [source, source]</a:t>
            </a:r>
          </a:p>
          <a:p>
            <a:pPr marL="0" indent="0">
              <a:buNone/>
            </a:pPr>
            <a:r>
              <a:rPr lang="en-AU" sz="1200" dirty="0">
                <a:latin typeface="Arial" pitchFamily="34" charset="0"/>
                <a:cs typeface="Arial" pitchFamily="34" charset="0"/>
              </a:rPr>
              <a:t>ETERNALSYNERGY is a SMBv3 remote code execution flaw for Windows 8 and Server 2012 [source, source, source]</a:t>
            </a:r>
          </a:p>
          <a:p>
            <a:pPr marL="0" indent="0">
              <a:buNone/>
            </a:pPr>
            <a:r>
              <a:rPr lang="en-AU" sz="1200" b="1" dirty="0">
                <a:solidFill>
                  <a:srgbClr val="0000FF"/>
                </a:solidFill>
                <a:latin typeface="Arial" pitchFamily="34" charset="0"/>
                <a:cs typeface="Arial" pitchFamily="34" charset="0"/>
              </a:rPr>
              <a:t>ETERNALBLUE</a:t>
            </a:r>
            <a:r>
              <a:rPr lang="en-AU" sz="1200" dirty="0">
                <a:solidFill>
                  <a:srgbClr val="0000FF"/>
                </a:solidFill>
                <a:latin typeface="Arial" pitchFamily="34" charset="0"/>
                <a:cs typeface="Arial" pitchFamily="34" charset="0"/>
              </a:rPr>
              <a:t> </a:t>
            </a:r>
            <a:r>
              <a:rPr lang="en-AU" sz="1200" dirty="0">
                <a:latin typeface="Arial" pitchFamily="34" charset="0"/>
                <a:cs typeface="Arial" pitchFamily="34" charset="0"/>
              </a:rPr>
              <a:t>is a SMBv2 exploit [source]</a:t>
            </a:r>
          </a:p>
          <a:p>
            <a:pPr marL="0" indent="0">
              <a:buNone/>
            </a:pPr>
            <a:r>
              <a:rPr lang="en-AU" sz="1200" dirty="0">
                <a:latin typeface="Arial" pitchFamily="34" charset="0"/>
                <a:cs typeface="Arial" pitchFamily="34" charset="0"/>
              </a:rPr>
              <a:t>ETERNALCHAMPION is a SMBv1 exploit [source]</a:t>
            </a:r>
          </a:p>
          <a:p>
            <a:pPr marL="0" indent="0">
              <a:buNone/>
            </a:pPr>
            <a:r>
              <a:rPr lang="en-AU" sz="1200" dirty="0">
                <a:latin typeface="Arial" pitchFamily="34" charset="0"/>
                <a:cs typeface="Arial" pitchFamily="34" charset="0"/>
              </a:rPr>
              <a:t>ESKIMOROLL is a Kerberos exploit targeting 2000, 2003, 2008 and 2008 R2 domain controllers [source, source]</a:t>
            </a:r>
          </a:p>
          <a:p>
            <a:pPr marL="0" indent="0">
              <a:buNone/>
            </a:pPr>
            <a:r>
              <a:rPr lang="en-AU" sz="1200" dirty="0">
                <a:latin typeface="Arial" pitchFamily="34" charset="0"/>
                <a:cs typeface="Arial" pitchFamily="34" charset="0"/>
              </a:rPr>
              <a:t>ESTEEMAUDIT is an RDP exploit and backdoor for Windows Server 2003 [source, source]</a:t>
            </a:r>
          </a:p>
          <a:p>
            <a:pPr marL="0" indent="0">
              <a:buNone/>
            </a:pPr>
            <a:r>
              <a:rPr lang="en-AU" sz="1200" dirty="0">
                <a:latin typeface="Arial" pitchFamily="34" charset="0"/>
                <a:cs typeface="Arial" pitchFamily="34" charset="0"/>
              </a:rPr>
              <a:t>ECLIPSEDWING is an RCE exploit for the Server service in Windows Server 2008 and later [source, source]</a:t>
            </a:r>
          </a:p>
          <a:p>
            <a:pPr marL="0" indent="0">
              <a:buNone/>
            </a:pPr>
            <a:r>
              <a:rPr lang="en-AU" sz="1200" dirty="0">
                <a:latin typeface="Arial" pitchFamily="34" charset="0"/>
                <a:cs typeface="Arial" pitchFamily="34" charset="0"/>
              </a:rPr>
              <a:t>EXPANDINGPULLEY is another Windows implant [source]</a:t>
            </a:r>
          </a:p>
          <a:p>
            <a:pPr marL="0" indent="0">
              <a:buNone/>
            </a:pPr>
            <a:r>
              <a:rPr lang="en-AU" sz="1200" dirty="0">
                <a:latin typeface="Arial" pitchFamily="34" charset="0"/>
                <a:cs typeface="Arial" pitchFamily="34" charset="0"/>
              </a:rPr>
              <a:t>GROK is a </a:t>
            </a:r>
            <a:r>
              <a:rPr lang="en-AU" sz="1200" dirty="0" err="1">
                <a:latin typeface="Arial" pitchFamily="34" charset="0"/>
                <a:cs typeface="Arial" pitchFamily="34" charset="0"/>
              </a:rPr>
              <a:t>keylogger</a:t>
            </a:r>
            <a:r>
              <a:rPr lang="en-AU" sz="1200" dirty="0">
                <a:latin typeface="Arial" pitchFamily="34" charset="0"/>
                <a:cs typeface="Arial" pitchFamily="34" charset="0"/>
              </a:rPr>
              <a:t> for Windows, also known about since Snowden [source]</a:t>
            </a:r>
          </a:p>
          <a:p>
            <a:pPr marL="0" indent="0">
              <a:buNone/>
            </a:pPr>
            <a:r>
              <a:rPr lang="en-AU" sz="1200" dirty="0">
                <a:latin typeface="Arial" pitchFamily="34" charset="0"/>
                <a:cs typeface="Arial" pitchFamily="34" charset="0"/>
              </a:rPr>
              <a:t>ETRE is an exploit for </a:t>
            </a:r>
            <a:r>
              <a:rPr lang="en-AU" sz="1200" dirty="0" err="1">
                <a:latin typeface="Arial" pitchFamily="34" charset="0"/>
                <a:cs typeface="Arial" pitchFamily="34" charset="0"/>
              </a:rPr>
              <a:t>IMail</a:t>
            </a:r>
            <a:r>
              <a:rPr lang="en-AU" sz="1200" dirty="0">
                <a:latin typeface="Arial" pitchFamily="34" charset="0"/>
                <a:cs typeface="Arial" pitchFamily="34" charset="0"/>
              </a:rPr>
              <a:t> 8.10 to 8.22 [source</a:t>
            </a:r>
            <a:r>
              <a:rPr lang="en-AU" sz="1200" dirty="0" smtClean="0">
                <a:latin typeface="Arial" pitchFamily="34" charset="0"/>
                <a:cs typeface="Arial" pitchFamily="34" charset="0"/>
              </a:rPr>
              <a:t>]</a:t>
            </a:r>
            <a:endParaRPr lang="en-AU" sz="1200" dirty="0">
              <a:latin typeface="Arial" pitchFamily="34" charset="0"/>
              <a:cs typeface="Arial" pitchFamily="34" charset="0"/>
            </a:endParaRPr>
          </a:p>
        </p:txBody>
      </p:sp>
    </p:spTree>
    <p:extLst>
      <p:ext uri="{BB962C8B-B14F-4D97-AF65-F5344CB8AC3E}">
        <p14:creationId xmlns:p14="http://schemas.microsoft.com/office/powerpoint/2010/main" val="1990772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9144000" cy="762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dirty="0" smtClean="0">
                <a:latin typeface="Arial" panose="020B0604020202020204" pitchFamily="34" charset="0"/>
                <a:cs typeface="Arial" panose="020B0604020202020204" pitchFamily="34" charset="0"/>
              </a:rPr>
              <a:t>Some interesting news (23 Sept 2016)</a:t>
            </a:r>
            <a:endParaRPr lang="en-GB" altLang="en-US" dirty="0" smtClean="0"/>
          </a:p>
        </p:txBody>
      </p:sp>
      <p:sp>
        <p:nvSpPr>
          <p:cNvPr id="125959" name="Text Box 7"/>
          <p:cNvSpPr txBox="1">
            <a:spLocks noChangeArrowheads="1"/>
          </p:cNvSpPr>
          <p:nvPr/>
        </p:nvSpPr>
        <p:spPr bwMode="auto">
          <a:xfrm>
            <a:off x="0" y="693003"/>
            <a:ext cx="9144000" cy="830997"/>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dirty="0">
                <a:solidFill>
                  <a:srgbClr val="252593"/>
                </a:solidFill>
              </a:rPr>
              <a:t>Yahoo confirms 'state-sponsored' hackers stole personal data from 500m accounts</a:t>
            </a:r>
            <a:endParaRPr lang="en-GB" sz="2800" b="1" dirty="0">
              <a:solidFill>
                <a:srgbClr val="252593"/>
              </a:solidFill>
            </a:endParaRPr>
          </a:p>
        </p:txBody>
      </p:sp>
      <p:sp>
        <p:nvSpPr>
          <p:cNvPr id="2" name="Content Placeholder 1"/>
          <p:cNvSpPr>
            <a:spLocks noGrp="1"/>
          </p:cNvSpPr>
          <p:nvPr>
            <p:ph idx="1"/>
          </p:nvPr>
        </p:nvSpPr>
        <p:spPr>
          <a:xfrm>
            <a:off x="533400" y="1556310"/>
            <a:ext cx="7770813" cy="5181600"/>
          </a:xfrm>
        </p:spPr>
        <p:txBody>
          <a:bodyPr/>
          <a:lstStyle/>
          <a:p>
            <a:r>
              <a:rPr lang="en-NZ" sz="2000" dirty="0">
                <a:latin typeface="Arial" panose="020B0604020202020204" pitchFamily="34" charset="0"/>
                <a:cs typeface="Arial" panose="020B0604020202020204" pitchFamily="34" charset="0"/>
              </a:rPr>
              <a:t>The company has confirmed that the breach took place in </a:t>
            </a:r>
            <a:r>
              <a:rPr lang="en-NZ" sz="2000" b="1" dirty="0">
                <a:solidFill>
                  <a:srgbClr val="FF0000"/>
                </a:solidFill>
                <a:latin typeface="Arial" panose="020B0604020202020204" pitchFamily="34" charset="0"/>
                <a:cs typeface="Arial" panose="020B0604020202020204" pitchFamily="34" charset="0"/>
              </a:rPr>
              <a:t>2014</a:t>
            </a:r>
            <a:r>
              <a:rPr lang="en-NZ" sz="2000" dirty="0">
                <a:solidFill>
                  <a:srgbClr val="FF0000"/>
                </a:solidFill>
                <a:latin typeface="Arial" panose="020B0604020202020204" pitchFamily="34" charset="0"/>
                <a:cs typeface="Arial" panose="020B0604020202020204" pitchFamily="34" charset="0"/>
              </a:rPr>
              <a:t> </a:t>
            </a:r>
            <a:r>
              <a:rPr lang="en-NZ" sz="2000" dirty="0">
                <a:latin typeface="Arial" panose="020B0604020202020204" pitchFamily="34" charset="0"/>
                <a:cs typeface="Arial" panose="020B0604020202020204" pitchFamily="34" charset="0"/>
              </a:rPr>
              <a:t>but its statement left pressing questions </a:t>
            </a:r>
            <a:r>
              <a:rPr lang="en-NZ" sz="2000" dirty="0" smtClean="0">
                <a:latin typeface="Arial" panose="020B0604020202020204" pitchFamily="34" charset="0"/>
                <a:cs typeface="Arial" panose="020B0604020202020204" pitchFamily="34" charset="0"/>
              </a:rPr>
              <a:t>unanswered.</a:t>
            </a:r>
          </a:p>
          <a:p>
            <a:r>
              <a:rPr lang="en-NZ" sz="2000" dirty="0">
                <a:latin typeface="Arial" panose="020B0604020202020204" pitchFamily="34" charset="0"/>
                <a:cs typeface="Arial" panose="020B0604020202020204" pitchFamily="34" charset="0"/>
              </a:rPr>
              <a:t>why disclosure took so long, both from the date of the hack, almost two years ago, and from the first appearance of the dumped data on the dark web almost two months ago where it was being sold by a user named “</a:t>
            </a:r>
            <a:r>
              <a:rPr lang="en-NZ" sz="2000" b="1" dirty="0">
                <a:solidFill>
                  <a:srgbClr val="008000"/>
                </a:solidFill>
                <a:latin typeface="Arial" panose="020B0604020202020204" pitchFamily="34" charset="0"/>
                <a:cs typeface="Arial" panose="020B0604020202020204" pitchFamily="34" charset="0"/>
              </a:rPr>
              <a:t>Peace of Mind</a:t>
            </a:r>
            <a:r>
              <a:rPr lang="en-NZ" sz="2000" dirty="0">
                <a:latin typeface="Arial" panose="020B0604020202020204" pitchFamily="34" charset="0"/>
                <a:cs typeface="Arial" panose="020B0604020202020204" pitchFamily="34" charset="0"/>
              </a:rPr>
              <a:t>”, who had also sold dumps of data from </a:t>
            </a:r>
            <a:r>
              <a:rPr lang="en-NZ" sz="2000" b="1" dirty="0" err="1" smtClean="0">
                <a:latin typeface="Arial" panose="020B0604020202020204" pitchFamily="34" charset="0"/>
                <a:cs typeface="Arial" panose="020B0604020202020204" pitchFamily="34" charset="0"/>
              </a:rPr>
              <a:t>MySpace</a:t>
            </a:r>
            <a:r>
              <a:rPr lang="en-NZ" sz="2000" b="1" dirty="0" smtClean="0">
                <a:latin typeface="Arial" panose="020B0604020202020204" pitchFamily="34" charset="0"/>
                <a:cs typeface="Arial" panose="020B0604020202020204" pitchFamily="34" charset="0"/>
              </a:rPr>
              <a:t> (359M)</a:t>
            </a:r>
            <a:r>
              <a:rPr lang="en-NZ" sz="2000" dirty="0" smtClean="0">
                <a:latin typeface="Arial" panose="020B0604020202020204" pitchFamily="34" charset="0"/>
                <a:cs typeface="Arial" panose="020B0604020202020204" pitchFamily="34" charset="0"/>
              </a:rPr>
              <a:t> </a:t>
            </a:r>
            <a:r>
              <a:rPr lang="en-NZ" sz="2000" dirty="0">
                <a:latin typeface="Arial" panose="020B0604020202020204" pitchFamily="34" charset="0"/>
                <a:cs typeface="Arial" panose="020B0604020202020204" pitchFamily="34" charset="0"/>
              </a:rPr>
              <a:t>and </a:t>
            </a:r>
            <a:r>
              <a:rPr lang="en-NZ" sz="2000" b="1" dirty="0" smtClean="0">
                <a:latin typeface="Arial" panose="020B0604020202020204" pitchFamily="34" charset="0"/>
                <a:cs typeface="Arial" panose="020B0604020202020204" pitchFamily="34" charset="0"/>
              </a:rPr>
              <a:t>LinkedIn (164M)</a:t>
            </a:r>
            <a:r>
              <a:rPr lang="en-NZ" sz="2000" dirty="0" smtClean="0">
                <a:latin typeface="Arial" panose="020B0604020202020204" pitchFamily="34" charset="0"/>
                <a:cs typeface="Arial" panose="020B0604020202020204" pitchFamily="34" charset="0"/>
              </a:rPr>
              <a:t>.</a:t>
            </a:r>
          </a:p>
          <a:p>
            <a:r>
              <a:rPr lang="en-NZ" sz="2000" dirty="0">
                <a:latin typeface="Arial" panose="020B0604020202020204" pitchFamily="34" charset="0"/>
                <a:cs typeface="Arial" panose="020B0604020202020204" pitchFamily="34" charset="0"/>
              </a:rPr>
              <a:t>we don’t have any indication as to when Yahoo first learned about this </a:t>
            </a:r>
            <a:r>
              <a:rPr lang="en-NZ" sz="2000" dirty="0" smtClean="0">
                <a:latin typeface="Arial" panose="020B0604020202020204" pitchFamily="34" charset="0"/>
                <a:cs typeface="Arial" panose="020B0604020202020204" pitchFamily="34" charset="0"/>
              </a:rPr>
              <a:t>breach (includes swathes of personal info, including </a:t>
            </a:r>
            <a:r>
              <a:rPr lang="en-NZ" sz="2000" dirty="0" smtClean="0">
                <a:solidFill>
                  <a:srgbClr val="0000FF"/>
                </a:solidFill>
                <a:latin typeface="Arial" panose="020B0604020202020204" pitchFamily="34" charset="0"/>
                <a:cs typeface="Arial" panose="020B0604020202020204" pitchFamily="34" charset="0"/>
              </a:rPr>
              <a:t>names, emails, phone numbers, dates of birth, encrypted passwords, “unencrypted security questions and answers”, but not credit card data</a:t>
            </a:r>
            <a:r>
              <a:rPr lang="en-NZ" sz="20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5709933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25959"/>
                                        </p:tgtEl>
                                        <p:attrNameLst>
                                          <p:attrName>style.visibility</p:attrName>
                                        </p:attrNameLst>
                                      </p:cBhvr>
                                      <p:to>
                                        <p:strVal val="visible"/>
                                      </p:to>
                                    </p:set>
                                    <p:anim calcmode="lin" valueType="num">
                                      <p:cBhvr>
                                        <p:cTn id="7" dur="500" fill="hold"/>
                                        <p:tgtEl>
                                          <p:spTgt spid="125959"/>
                                        </p:tgtEl>
                                        <p:attrNameLst>
                                          <p:attrName>ppt_w</p:attrName>
                                        </p:attrNameLst>
                                      </p:cBhvr>
                                      <p:tavLst>
                                        <p:tav tm="0">
                                          <p:val>
                                            <p:fltVal val="0"/>
                                          </p:val>
                                        </p:tav>
                                        <p:tav tm="100000">
                                          <p:val>
                                            <p:strVal val="#ppt_w"/>
                                          </p:val>
                                        </p:tav>
                                      </p:tavLst>
                                    </p:anim>
                                    <p:anim calcmode="lin" valueType="num">
                                      <p:cBhvr>
                                        <p:cTn id="8" dur="500" fill="hold"/>
                                        <p:tgtEl>
                                          <p:spTgt spid="125959"/>
                                        </p:tgtEl>
                                        <p:attrNameLst>
                                          <p:attrName>ppt_h</p:attrName>
                                        </p:attrNameLst>
                                      </p:cBhvr>
                                      <p:tavLst>
                                        <p:tav tm="0">
                                          <p:val>
                                            <p:fltVal val="0"/>
                                          </p:val>
                                        </p:tav>
                                        <p:tav tm="100000">
                                          <p:val>
                                            <p:strVal val="#ppt_h"/>
                                          </p:val>
                                        </p:tav>
                                      </p:tavLst>
                                    </p:anim>
                                    <p:animEffect transition="in" filter="fade">
                                      <p:cBhvr>
                                        <p:cTn id="9" dur="500"/>
                                        <p:tgtEl>
                                          <p:spTgt spid="12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458200" cy="4646613"/>
          </a:xfrm>
        </p:spPr>
        <p:txBody>
          <a:bodyPr/>
          <a:lstStyle/>
          <a:p>
            <a:pPr marL="0" indent="0">
              <a:buNone/>
            </a:pPr>
            <a:r>
              <a:rPr lang="en-AU" sz="1200" dirty="0">
                <a:latin typeface="Arial" pitchFamily="34" charset="0"/>
                <a:cs typeface="Arial" pitchFamily="34" charset="0"/>
              </a:rPr>
              <a:t>FUZZBUNCH is an exploit framework, similar to </a:t>
            </a:r>
            <a:r>
              <a:rPr lang="en-AU" sz="1200" dirty="0" err="1">
                <a:latin typeface="Arial" pitchFamily="34" charset="0"/>
                <a:cs typeface="Arial" pitchFamily="34" charset="0"/>
              </a:rPr>
              <a:t>MetaSploit</a:t>
            </a:r>
            <a:r>
              <a:rPr lang="en-AU" sz="1200" dirty="0">
                <a:latin typeface="Arial" pitchFamily="34" charset="0"/>
                <a:cs typeface="Arial" pitchFamily="34" charset="0"/>
              </a:rPr>
              <a:t> [source, source], which was also part of the December-January "Windows Tools" Shadow Brokers auction [source]</a:t>
            </a:r>
          </a:p>
          <a:p>
            <a:pPr marL="0" indent="0">
              <a:buNone/>
            </a:pPr>
            <a:r>
              <a:rPr lang="en-AU" sz="1200" b="1" dirty="0">
                <a:solidFill>
                  <a:srgbClr val="0000FF"/>
                </a:solidFill>
                <a:latin typeface="Arial" pitchFamily="34" charset="0"/>
                <a:cs typeface="Arial" pitchFamily="34" charset="0"/>
              </a:rPr>
              <a:t>DOUBLEPULSAR</a:t>
            </a:r>
            <a:r>
              <a:rPr lang="en-AU" sz="1200" dirty="0">
                <a:latin typeface="Arial" pitchFamily="34" charset="0"/>
                <a:cs typeface="Arial" pitchFamily="34" charset="0"/>
              </a:rPr>
              <a:t> is a RING-0 multi-version kernel mode payload [source]</a:t>
            </a:r>
          </a:p>
          <a:p>
            <a:pPr marL="0" indent="0">
              <a:buNone/>
            </a:pPr>
            <a:r>
              <a:rPr lang="en-AU" sz="1200" dirty="0">
                <a:latin typeface="Arial" pitchFamily="34" charset="0"/>
                <a:cs typeface="Arial" pitchFamily="34" charset="0"/>
              </a:rPr>
              <a:t>PASSFREELY is a tool that bypasses authentication for Oracle servers [source]</a:t>
            </a:r>
          </a:p>
          <a:p>
            <a:pPr marL="0" indent="0">
              <a:buNone/>
            </a:pPr>
            <a:r>
              <a:rPr lang="en-AU" sz="1200" dirty="0" err="1">
                <a:latin typeface="Arial" pitchFamily="34" charset="0"/>
                <a:cs typeface="Arial" pitchFamily="34" charset="0"/>
              </a:rPr>
              <a:t>EquationGroup</a:t>
            </a:r>
            <a:r>
              <a:rPr lang="en-AU" sz="1200" dirty="0">
                <a:latin typeface="Arial" pitchFamily="34" charset="0"/>
                <a:cs typeface="Arial" pitchFamily="34" charset="0"/>
              </a:rPr>
              <a:t> had scripts that could scrape Oracle databases for SWIFT data [source, source]</a:t>
            </a:r>
          </a:p>
          <a:p>
            <a:pPr marL="0" indent="0">
              <a:buNone/>
            </a:pPr>
            <a:r>
              <a:rPr lang="en-AU" sz="1200" dirty="0">
                <a:latin typeface="Arial" pitchFamily="34" charset="0"/>
                <a:cs typeface="Arial" pitchFamily="34" charset="0"/>
              </a:rPr>
              <a:t>ODDJOB is an implant builder and C&amp;C server that can deliver exploits for Windows 2000 and later [source, source], also not detected by any AV vendors [source]</a:t>
            </a:r>
          </a:p>
          <a:p>
            <a:pPr marL="0" indent="0">
              <a:buNone/>
            </a:pPr>
            <a:r>
              <a:rPr lang="en-AU" sz="1200" dirty="0">
                <a:latin typeface="Arial" pitchFamily="34" charset="0"/>
                <a:cs typeface="Arial" pitchFamily="34" charset="0"/>
              </a:rPr>
              <a:t>Metadata [possibly faked, possibly real] links NSA to Equation Group [source]</a:t>
            </a:r>
          </a:p>
          <a:p>
            <a:pPr marL="0" indent="0">
              <a:buNone/>
            </a:pPr>
            <a:r>
              <a:rPr lang="en-AU" sz="1200" dirty="0">
                <a:latin typeface="Arial" pitchFamily="34" charset="0"/>
                <a:cs typeface="Arial" pitchFamily="34" charset="0"/>
              </a:rPr>
              <a:t>NSA used </a:t>
            </a:r>
            <a:r>
              <a:rPr lang="en-AU" sz="1200" dirty="0" err="1">
                <a:latin typeface="Arial" pitchFamily="34" charset="0"/>
                <a:cs typeface="Arial" pitchFamily="34" charset="0"/>
              </a:rPr>
              <a:t>TrueCrypt</a:t>
            </a:r>
            <a:r>
              <a:rPr lang="en-AU" sz="1200" dirty="0">
                <a:latin typeface="Arial" pitchFamily="34" charset="0"/>
                <a:cs typeface="Arial" pitchFamily="34" charset="0"/>
              </a:rPr>
              <a:t> for storing operation notes [source]</a:t>
            </a:r>
          </a:p>
          <a:p>
            <a:pPr marL="0" indent="0">
              <a:buNone/>
            </a:pPr>
            <a:r>
              <a:rPr lang="en-AU" sz="1200" dirty="0">
                <a:latin typeface="Arial" pitchFamily="34" charset="0"/>
                <a:cs typeface="Arial" pitchFamily="34" charset="0"/>
              </a:rPr>
              <a:t>Some of the Windows exploits released today were undetectable on </a:t>
            </a:r>
            <a:r>
              <a:rPr lang="en-AU" sz="1200" dirty="0" err="1">
                <a:latin typeface="Arial" pitchFamily="34" charset="0"/>
                <a:cs typeface="Arial" pitchFamily="34" charset="0"/>
              </a:rPr>
              <a:t>VirusTotal</a:t>
            </a:r>
            <a:r>
              <a:rPr lang="en-AU" sz="1200" dirty="0">
                <a:latin typeface="Arial" pitchFamily="34" charset="0"/>
                <a:cs typeface="Arial" pitchFamily="34" charset="0"/>
              </a:rPr>
              <a:t> [source]</a:t>
            </a:r>
          </a:p>
          <a:p>
            <a:pPr marL="0" indent="0">
              <a:buNone/>
            </a:pPr>
            <a:r>
              <a:rPr lang="en-AU" sz="1200" dirty="0">
                <a:latin typeface="Arial" pitchFamily="34" charset="0"/>
                <a:cs typeface="Arial" pitchFamily="34" charset="0"/>
              </a:rPr>
              <a:t>Some </a:t>
            </a:r>
            <a:r>
              <a:rPr lang="en-AU" sz="1200" dirty="0" err="1">
                <a:latin typeface="Arial" pitchFamily="34" charset="0"/>
                <a:cs typeface="Arial" pitchFamily="34" charset="0"/>
              </a:rPr>
              <a:t>EquationGroup</a:t>
            </a:r>
            <a:r>
              <a:rPr lang="en-AU" sz="1200" dirty="0">
                <a:latin typeface="Arial" pitchFamily="34" charset="0"/>
                <a:cs typeface="Arial" pitchFamily="34" charset="0"/>
              </a:rPr>
              <a:t> </a:t>
            </a:r>
            <a:r>
              <a:rPr lang="en-AU" sz="1200" dirty="0" err="1">
                <a:latin typeface="Arial" pitchFamily="34" charset="0"/>
                <a:cs typeface="Arial" pitchFamily="34" charset="0"/>
              </a:rPr>
              <a:t>humor</a:t>
            </a:r>
            <a:r>
              <a:rPr lang="en-AU" sz="1200" dirty="0">
                <a:latin typeface="Arial" pitchFamily="34" charset="0"/>
                <a:cs typeface="Arial" pitchFamily="34" charset="0"/>
              </a:rPr>
              <a:t> in the </a:t>
            </a:r>
            <a:r>
              <a:rPr lang="en-AU" sz="1200" dirty="0" err="1">
                <a:latin typeface="Arial" pitchFamily="34" charset="0"/>
                <a:cs typeface="Arial" pitchFamily="34" charset="0"/>
              </a:rPr>
              <a:t>oddjob</a:t>
            </a:r>
            <a:r>
              <a:rPr lang="en-AU" sz="1200" dirty="0">
                <a:latin typeface="Arial" pitchFamily="34" charset="0"/>
                <a:cs typeface="Arial" pitchFamily="34" charset="0"/>
              </a:rPr>
              <a:t> instructions manual [source, source]</a:t>
            </a:r>
          </a:p>
          <a:p>
            <a:pPr marL="0" indent="0">
              <a:buNone/>
            </a:pPr>
            <a:r>
              <a:rPr lang="en-AU" sz="1200" dirty="0">
                <a:latin typeface="Arial" pitchFamily="34" charset="0"/>
                <a:cs typeface="Arial" pitchFamily="34" charset="0"/>
              </a:rPr>
              <a:t>JEEPFLEA_MARKET appears to be an operation for collecting data from several banks around the world [source], previously linked to the NSA by Snowden [source, source]</a:t>
            </a:r>
          </a:p>
          <a:p>
            <a:pPr marL="0" indent="0">
              <a:buNone/>
            </a:pPr>
            <a:r>
              <a:rPr lang="en-AU" sz="1200" dirty="0">
                <a:latin typeface="Arial" pitchFamily="34" charset="0"/>
                <a:cs typeface="Arial" pitchFamily="34" charset="0"/>
              </a:rPr>
              <a:t>The Equation Group targeted </a:t>
            </a:r>
            <a:r>
              <a:rPr lang="en-AU" sz="1200" dirty="0" err="1">
                <a:latin typeface="Arial" pitchFamily="34" charset="0"/>
                <a:cs typeface="Arial" pitchFamily="34" charset="0"/>
              </a:rPr>
              <a:t>EastNets</a:t>
            </a:r>
            <a:r>
              <a:rPr lang="en-AU" sz="1200" dirty="0">
                <a:latin typeface="Arial" pitchFamily="34" charset="0"/>
                <a:cs typeface="Arial" pitchFamily="34" charset="0"/>
              </a:rPr>
              <a:t>, a SWIFT connectivity provider [source, source, source, source, source]</a:t>
            </a:r>
            <a:endParaRPr lang="en-AU" sz="1200" dirty="0">
              <a:latin typeface="Arial" pitchFamily="34" charset="0"/>
              <a:cs typeface="Arial" pitchFamily="34" charset="0"/>
            </a:endParaRPr>
          </a:p>
        </p:txBody>
      </p:sp>
      <p:sp>
        <p:nvSpPr>
          <p:cNvPr id="5" name="Title 1"/>
          <p:cNvSpPr txBox="1">
            <a:spLocks/>
          </p:cNvSpPr>
          <p:nvPr/>
        </p:nvSpPr>
        <p:spPr bwMode="auto">
          <a:xfrm>
            <a:off x="533400" y="106363"/>
            <a:ext cx="7770813" cy="808037"/>
          </a:xfrm>
          <a:prstGeom prst="rect">
            <a:avLst/>
          </a:prstGeom>
          <a:gradFill rotWithShape="1">
            <a:gsLst>
              <a:gs pos="0">
                <a:schemeClr val="bg1"/>
              </a:gs>
              <a:gs pos="100000">
                <a:srgbClr val="00B8FF"/>
              </a:gs>
            </a:gsLst>
            <a:lin ang="2700000" scaled="1"/>
          </a:gradFill>
          <a:ln>
            <a:solidFill>
              <a:srgbClr val="FF0000"/>
            </a:solidFill>
          </a:ln>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mj-lt"/>
                <a:ea typeface="+mj-ea"/>
                <a:cs typeface="+mj-cs"/>
              </a:defRPr>
            </a:lvl1pPr>
            <a:lvl2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2pPr>
            <a:lvl3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3pPr>
            <a:lvl4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4pPr>
            <a:lvl5pPr algn="l" defTabSz="449263" rtl="0" eaLnBrk="0" fontAlgn="base" hangingPunct="0">
              <a:spcBef>
                <a:spcPct val="0"/>
              </a:spcBef>
              <a:spcAft>
                <a:spcPct val="0"/>
              </a:spcAft>
              <a:buClr>
                <a:srgbClr val="3333CC"/>
              </a:buClr>
              <a:buSzPct val="100000"/>
              <a:buFont typeface="Comic Sans MS" pitchFamily="66" charset="0"/>
              <a:defRPr sz="4000" u="sng">
                <a:solidFill>
                  <a:srgbClr val="3333CC"/>
                </a:solidFill>
                <a:latin typeface="Comic Sans MS" pitchFamily="66" charset="0"/>
              </a:defRPr>
            </a:lvl5pPr>
            <a:lvl6pPr marL="4572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6pPr>
            <a:lvl7pPr marL="9144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7pPr>
            <a:lvl8pPr marL="13716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8pPr>
            <a:lvl9pPr marL="1828800" algn="l" defTabSz="449263" rtl="0" eaLnBrk="0" fontAlgn="base" hangingPunct="0">
              <a:spcBef>
                <a:spcPct val="0"/>
              </a:spcBef>
              <a:spcAft>
                <a:spcPct val="0"/>
              </a:spcAft>
              <a:buClr>
                <a:srgbClr val="3333CC"/>
              </a:buClr>
              <a:buSzPct val="100000"/>
              <a:buFont typeface="Comic Sans MS" pitchFamily="66" charset="0"/>
              <a:defRPr sz="4400">
                <a:solidFill>
                  <a:srgbClr val="000000"/>
                </a:solidFill>
                <a:latin typeface="Times New Roman" pitchFamily="18"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sz="3600" b="1" smtClean="0">
                <a:solidFill>
                  <a:srgbClr val="FF0000"/>
                </a:solidFill>
                <a:effectLst>
                  <a:outerShdw blurRad="38100" dist="38100" dir="2700000" algn="tl">
                    <a:srgbClr val="000000"/>
                  </a:outerShdw>
                </a:effectLst>
                <a:latin typeface="Arial" pitchFamily="34" charset="0"/>
                <a:cs typeface="Arial" pitchFamily="34" charset="0"/>
              </a:rPr>
              <a:t>Summary of leaked data from NSA</a:t>
            </a:r>
            <a:endParaRPr lang="en-AU" sz="3600" b="1" dirty="0">
              <a:solidFill>
                <a:srgbClr val="FF0000"/>
              </a:solidFill>
              <a:effectLst>
                <a:outerShdw blurRad="38100" dist="38100" dir="2700000" algn="tl">
                  <a:srgbClr val="000000"/>
                </a:outerShdw>
              </a:effectLst>
              <a:latin typeface="Arial" pitchFamily="34" charset="0"/>
              <a:cs typeface="Arial" pitchFamily="34" charset="0"/>
            </a:endParaRPr>
          </a:p>
        </p:txBody>
      </p:sp>
      <p:sp>
        <p:nvSpPr>
          <p:cNvPr id="6" name="Rectangle 5"/>
          <p:cNvSpPr/>
          <p:nvPr/>
        </p:nvSpPr>
        <p:spPr>
          <a:xfrm>
            <a:off x="227806" y="6019800"/>
            <a:ext cx="8382000" cy="276999"/>
          </a:xfrm>
          <a:prstGeom prst="rect">
            <a:avLst/>
          </a:prstGeom>
        </p:spPr>
        <p:txBody>
          <a:bodyPr wrap="square">
            <a:spAutoFit/>
          </a:bodyPr>
          <a:lstStyle/>
          <a:p>
            <a:r>
              <a:rPr lang="en-AU" sz="1200" dirty="0">
                <a:solidFill>
                  <a:srgbClr val="008000"/>
                </a:solidFill>
              </a:rPr>
              <a:t>https://www.bleepingcomputer.com/news/security/shadow-brokers-release-new-files-revealing-windows-exploits-swift-attacks/</a:t>
            </a:r>
          </a:p>
        </p:txBody>
      </p:sp>
    </p:spTree>
    <p:extLst>
      <p:ext uri="{BB962C8B-B14F-4D97-AF65-F5344CB8AC3E}">
        <p14:creationId xmlns:p14="http://schemas.microsoft.com/office/powerpoint/2010/main" val="896256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2021631" y="3008596"/>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Public Key</a:t>
            </a:r>
          </a:p>
        </p:txBody>
      </p:sp>
      <p:sp>
        <p:nvSpPr>
          <p:cNvPr id="3" name="Snip Diagonal Corner Rectangle 2"/>
          <p:cNvSpPr/>
          <p:nvPr/>
        </p:nvSpPr>
        <p:spPr>
          <a:xfrm>
            <a:off x="1905000" y="2160986"/>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Cryptography</a:t>
            </a:r>
          </a:p>
        </p:txBody>
      </p:sp>
    </p:spTree>
    <p:extLst>
      <p:ext uri="{BB962C8B-B14F-4D97-AF65-F5344CB8AC3E}">
        <p14:creationId xmlns:p14="http://schemas.microsoft.com/office/powerpoint/2010/main" val="1899292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ChangeArrowheads="1"/>
          </p:cNvSpPr>
          <p:nvPr>
            <p:ph type="title"/>
          </p:nvPr>
        </p:nvSpPr>
        <p:spPr>
          <a:xfrm>
            <a:off x="609600" y="0"/>
            <a:ext cx="7772400" cy="6096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t>Public Key Cryptography</a:t>
            </a:r>
          </a:p>
        </p:txBody>
      </p:sp>
      <p:sp>
        <p:nvSpPr>
          <p:cNvPr id="13314" name="Rectangle 2"/>
          <p:cNvSpPr>
            <a:spLocks noGrp="1" noChangeArrowheads="1"/>
          </p:cNvSpPr>
          <p:nvPr>
            <p:ph type="body" idx="1"/>
          </p:nvPr>
        </p:nvSpPr>
        <p:spPr>
          <a:xfrm>
            <a:off x="533400" y="1600200"/>
            <a:ext cx="3455988" cy="4648200"/>
          </a:xfrm>
          <a:ln>
            <a:solidFill>
              <a:srgbClr val="FF0000"/>
            </a:solidFill>
          </a:ln>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b="1" i="1" u="sng" dirty="0" smtClean="0">
                <a:solidFill>
                  <a:srgbClr val="FF0000"/>
                </a:solidFill>
                <a:effectLst>
                  <a:outerShdw blurRad="38100" dist="38100" dir="2700000" algn="tl">
                    <a:srgbClr val="C0C0C0"/>
                  </a:outerShdw>
                </a:effectLst>
                <a:latin typeface="Arial" pitchFamily="34" charset="0"/>
                <a:cs typeface="Arial" pitchFamily="34" charset="0"/>
              </a:rPr>
              <a:t>symmetric</a:t>
            </a:r>
            <a:r>
              <a:rPr lang="en-GB" sz="2400" b="1" u="sng" dirty="0" smtClean="0">
                <a:solidFill>
                  <a:srgbClr val="FF0000"/>
                </a:solidFill>
                <a:effectLst>
                  <a:outerShdw blurRad="38100" dist="38100" dir="2700000" algn="tl">
                    <a:srgbClr val="C0C0C0"/>
                  </a:outerShdw>
                </a:effectLst>
                <a:latin typeface="Arial" pitchFamily="34" charset="0"/>
                <a:cs typeface="Arial" pitchFamily="34" charset="0"/>
              </a:rPr>
              <a:t> key crypto</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requires sender, receiver know </a:t>
            </a:r>
            <a:r>
              <a:rPr lang="en-GB" sz="2400" i="1" dirty="0" smtClean="0">
                <a:solidFill>
                  <a:srgbClr val="008000"/>
                </a:solidFill>
                <a:effectLst>
                  <a:outerShdw blurRad="38100" dist="38100" dir="2700000" algn="tl">
                    <a:srgbClr val="C0C0C0"/>
                  </a:outerShdw>
                </a:effectLst>
                <a:latin typeface="Arial" pitchFamily="34" charset="0"/>
                <a:cs typeface="Arial" pitchFamily="34" charset="0"/>
              </a:rPr>
              <a:t>shared secret key</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Q: how to agree on key in first place (particularly if never met)?</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400" dirty="0" smtClean="0">
                <a:latin typeface="Arial" pitchFamily="34" charset="0"/>
                <a:cs typeface="Arial" pitchFamily="34" charset="0"/>
              </a:rPr>
              <a:t>Typical problem in the Internet</a:t>
            </a:r>
          </a:p>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400" dirty="0" smtClean="0">
              <a:latin typeface="Arial" pitchFamily="34" charset="0"/>
              <a:cs typeface="Arial" pitchFamily="34" charset="0"/>
            </a:endParaRPr>
          </a:p>
        </p:txBody>
      </p:sp>
      <p:sp>
        <p:nvSpPr>
          <p:cNvPr id="40964" name="AutoShape 4"/>
          <p:cNvSpPr>
            <a:spLocks noChangeArrowheads="1"/>
          </p:cNvSpPr>
          <p:nvPr/>
        </p:nvSpPr>
        <p:spPr bwMode="auto">
          <a:xfrm>
            <a:off x="4572000" y="1600200"/>
            <a:ext cx="3656013" cy="4648200"/>
          </a:xfrm>
          <a:prstGeom prst="roundRect">
            <a:avLst>
              <a:gd name="adj" fmla="val 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Times New Roman" pitchFamily="18" charset="0"/>
            </a:endParaRPr>
          </a:p>
        </p:txBody>
      </p:sp>
      <p:sp>
        <p:nvSpPr>
          <p:cNvPr id="13317" name="Text Box 5"/>
          <p:cNvSpPr txBox="1">
            <a:spLocks noChangeArrowheads="1"/>
          </p:cNvSpPr>
          <p:nvPr/>
        </p:nvSpPr>
        <p:spPr bwMode="auto">
          <a:xfrm>
            <a:off x="4572000" y="1600200"/>
            <a:ext cx="3962400" cy="4498975"/>
          </a:xfrm>
          <a:prstGeom prst="rect">
            <a:avLst/>
          </a:prstGeom>
          <a:noFill/>
          <a:ln w="9525">
            <a:solidFill>
              <a:srgbClr val="FF0000"/>
            </a:solidFill>
            <a:miter lim="800000"/>
            <a:headEnd/>
            <a:tailEnd/>
          </a:ln>
        </p:spPr>
        <p:txBody>
          <a:bodyPr lIns="90000" tIns="46800" rIns="90000" bIns="46800">
            <a:spAutoFit/>
          </a:bodyPr>
          <a:lstStyle/>
          <a:p>
            <a:pPr marL="341313" indent="-341313">
              <a:spcBef>
                <a:spcPts val="600"/>
              </a:spcBef>
              <a:buClr>
                <a:srgbClr val="3333CC"/>
              </a:buClr>
              <a:buSzPct val="85000"/>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i="1" u="sng" dirty="0">
                <a:solidFill>
                  <a:srgbClr val="FF0000"/>
                </a:solidFill>
                <a:effectLst>
                  <a:outerShdw blurRad="38100" dist="38100" dir="2700000" algn="tl">
                    <a:srgbClr val="C0C0C0"/>
                  </a:outerShdw>
                </a:effectLst>
                <a:latin typeface="Arial" pitchFamily="34" charset="0"/>
                <a:cs typeface="Arial" pitchFamily="34" charset="0"/>
              </a:rPr>
              <a:t>public</a:t>
            </a:r>
            <a:r>
              <a:rPr lang="en-GB" b="1" u="sng" dirty="0">
                <a:solidFill>
                  <a:srgbClr val="FF0000"/>
                </a:solidFill>
                <a:effectLst>
                  <a:outerShdw blurRad="38100" dist="38100" dir="2700000" algn="tl">
                    <a:srgbClr val="C0C0C0"/>
                  </a:outerShdw>
                </a:effectLst>
                <a:latin typeface="Arial" pitchFamily="34" charset="0"/>
                <a:cs typeface="Arial" pitchFamily="34" charset="0"/>
              </a:rPr>
              <a:t> key cryptography</a:t>
            </a:r>
          </a:p>
          <a:p>
            <a:pPr marL="341313" indent="-341313">
              <a:spcBef>
                <a:spcPts val="6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solidFill>
                  <a:srgbClr val="000000"/>
                </a:solidFill>
                <a:latin typeface="Arial" pitchFamily="34" charset="0"/>
                <a:cs typeface="Arial" pitchFamily="34" charset="0"/>
              </a:rPr>
              <a:t>radically different approach [Diffie-Hellman76, RSA78]</a:t>
            </a:r>
          </a:p>
          <a:p>
            <a:pPr marL="341313" indent="-341313">
              <a:spcBef>
                <a:spcPts val="6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solidFill>
                  <a:srgbClr val="000000"/>
                </a:solidFill>
                <a:latin typeface="Arial" pitchFamily="34" charset="0"/>
                <a:cs typeface="Arial" pitchFamily="34" charset="0"/>
              </a:rPr>
              <a:t>sender, receiver </a:t>
            </a:r>
            <a:r>
              <a:rPr lang="en-GB" b="1" i="1" dirty="0">
                <a:solidFill>
                  <a:srgbClr val="008000"/>
                </a:solidFill>
                <a:effectLst>
                  <a:outerShdw blurRad="38100" dist="38100" dir="2700000" algn="tl">
                    <a:srgbClr val="C0C0C0"/>
                  </a:outerShdw>
                </a:effectLst>
                <a:latin typeface="Arial" pitchFamily="34" charset="0"/>
                <a:cs typeface="Arial" pitchFamily="34" charset="0"/>
              </a:rPr>
              <a:t>do</a:t>
            </a:r>
            <a:r>
              <a:rPr lang="en-GB" dirty="0">
                <a:solidFill>
                  <a:srgbClr val="5EED41"/>
                </a:solidFill>
                <a:effectLst>
                  <a:outerShdw blurRad="38100" dist="38100" dir="2700000" algn="tl">
                    <a:srgbClr val="C0C0C0"/>
                  </a:outerShdw>
                </a:effectLst>
                <a:latin typeface="Arial" pitchFamily="34" charset="0"/>
                <a:cs typeface="Arial" pitchFamily="34" charset="0"/>
              </a:rPr>
              <a:t> </a:t>
            </a:r>
            <a:r>
              <a:rPr lang="en-GB" b="1" i="1" u="sng" dirty="0">
                <a:solidFill>
                  <a:srgbClr val="3333CC"/>
                </a:solidFill>
                <a:effectLst>
                  <a:outerShdw blurRad="38100" dist="38100" dir="2700000" algn="tl">
                    <a:srgbClr val="C0C0C0"/>
                  </a:outerShdw>
                </a:effectLst>
                <a:latin typeface="Arial" pitchFamily="34" charset="0"/>
                <a:cs typeface="Arial" pitchFamily="34" charset="0"/>
              </a:rPr>
              <a:t>not</a:t>
            </a:r>
            <a:r>
              <a:rPr lang="en-GB" dirty="0">
                <a:solidFill>
                  <a:srgbClr val="000000"/>
                </a:solidFill>
                <a:effectLst>
                  <a:outerShdw blurRad="38100" dist="38100" dir="2700000" algn="tl">
                    <a:srgbClr val="C0C0C0"/>
                  </a:outerShdw>
                </a:effectLst>
                <a:latin typeface="Arial" pitchFamily="34" charset="0"/>
                <a:cs typeface="Arial" pitchFamily="34" charset="0"/>
              </a:rPr>
              <a:t> </a:t>
            </a:r>
            <a:r>
              <a:rPr lang="en-GB" i="1" dirty="0">
                <a:solidFill>
                  <a:srgbClr val="008000"/>
                </a:solidFill>
                <a:effectLst>
                  <a:outerShdw blurRad="38100" dist="38100" dir="2700000" algn="tl">
                    <a:srgbClr val="C0C0C0"/>
                  </a:outerShdw>
                </a:effectLst>
                <a:latin typeface="Arial" pitchFamily="34" charset="0"/>
                <a:cs typeface="Arial" pitchFamily="34" charset="0"/>
              </a:rPr>
              <a:t>share a secret key</a:t>
            </a:r>
          </a:p>
          <a:p>
            <a:pPr marL="341313" indent="-341313">
              <a:spcBef>
                <a:spcPts val="6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solidFill>
                  <a:srgbClr val="000000"/>
                </a:solidFill>
                <a:latin typeface="Arial" pitchFamily="34" charset="0"/>
                <a:cs typeface="Arial" pitchFamily="34" charset="0"/>
              </a:rPr>
              <a:t>encryption key </a:t>
            </a:r>
            <a:r>
              <a:rPr lang="en-GB" i="1" dirty="0">
                <a:solidFill>
                  <a:srgbClr val="3333CC"/>
                </a:solidFill>
                <a:latin typeface="Arial" pitchFamily="34" charset="0"/>
                <a:cs typeface="Arial" pitchFamily="34" charset="0"/>
              </a:rPr>
              <a:t>public </a:t>
            </a:r>
            <a:r>
              <a:rPr lang="en-GB" dirty="0">
                <a:solidFill>
                  <a:srgbClr val="000000"/>
                </a:solidFill>
                <a:latin typeface="Arial" pitchFamily="34" charset="0"/>
                <a:cs typeface="Arial" pitchFamily="34" charset="0"/>
              </a:rPr>
              <a:t>(known to</a:t>
            </a:r>
            <a:r>
              <a:rPr lang="en-GB" i="1" dirty="0">
                <a:solidFill>
                  <a:srgbClr val="3333CC"/>
                </a:solidFill>
                <a:latin typeface="Arial" pitchFamily="34" charset="0"/>
                <a:cs typeface="Arial" pitchFamily="34" charset="0"/>
              </a:rPr>
              <a:t> all</a:t>
            </a:r>
            <a:r>
              <a:rPr lang="en-GB" i="1" dirty="0">
                <a:solidFill>
                  <a:srgbClr val="000000"/>
                </a:solidFill>
                <a:latin typeface="Arial" pitchFamily="34" charset="0"/>
                <a:cs typeface="Arial" pitchFamily="34" charset="0"/>
              </a:rPr>
              <a:t>) </a:t>
            </a:r>
          </a:p>
          <a:p>
            <a:pPr marL="341313" indent="-341313">
              <a:spcBef>
                <a:spcPts val="6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solidFill>
                  <a:srgbClr val="000000"/>
                </a:solidFill>
                <a:latin typeface="Arial" pitchFamily="34" charset="0"/>
                <a:cs typeface="Arial" pitchFamily="34" charset="0"/>
              </a:rPr>
              <a:t>decryption key private (known only to receiver)</a:t>
            </a:r>
          </a:p>
          <a:p>
            <a:pPr marL="341313" indent="-341313">
              <a:spcBef>
                <a:spcPts val="600"/>
              </a:spcBef>
              <a:buClr>
                <a:srgbClr val="3333CC"/>
              </a:buClr>
              <a:buSzPct val="85000"/>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dirty="0">
              <a:solidFill>
                <a:srgbClr val="000000"/>
              </a:solidFill>
              <a:latin typeface="Arial" pitchFamily="34" charset="0"/>
              <a:cs typeface="Arial" pitchFamily="34" charset="0"/>
            </a:endParaRPr>
          </a:p>
        </p:txBody>
      </p:sp>
      <p:sp>
        <p:nvSpPr>
          <p:cNvPr id="13319" name="AutoShape 7"/>
          <p:cNvSpPr>
            <a:spLocks noChangeArrowheads="1"/>
          </p:cNvSpPr>
          <p:nvPr/>
        </p:nvSpPr>
        <p:spPr bwMode="auto">
          <a:xfrm>
            <a:off x="0" y="685800"/>
            <a:ext cx="9144000" cy="631825"/>
          </a:xfrm>
          <a:prstGeom prst="roundRect">
            <a:avLst>
              <a:gd name="adj" fmla="val 347"/>
            </a:avLst>
          </a:prstGeom>
          <a:gradFill rotWithShape="1">
            <a:gsLst>
              <a:gs pos="0">
                <a:srgbClr val="8D8DE3"/>
              </a:gs>
              <a:gs pos="50000">
                <a:schemeClr val="bg1"/>
              </a:gs>
              <a:gs pos="100000">
                <a:srgbClr val="8D8DE3"/>
              </a:gs>
            </a:gsLst>
            <a:lin ang="5400000" scaled="1"/>
          </a:gradFill>
          <a:ln w="9525">
            <a:noFill/>
            <a:round/>
            <a:headEnd/>
            <a:tailEnd/>
          </a:ln>
        </p:spPr>
        <p:txBody>
          <a:bodyPr lIns="90000" tIns="46800" rIns="90000" bIns="46800">
            <a:spAutoFit/>
          </a:bodyPr>
          <a:lstStyle/>
          <a:p>
            <a:pPr>
              <a:lnSpc>
                <a:spcPct val="88000"/>
              </a:lnSpc>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000" b="1">
                <a:solidFill>
                  <a:srgbClr val="000000"/>
                </a:solidFill>
                <a:latin typeface="Arial" charset="0"/>
              </a:rPr>
              <a:t>Is it possible to communicate with encryption without having a shared secret key known in advance?</a:t>
            </a:r>
          </a:p>
        </p:txBody>
      </p:sp>
    </p:spTree>
    <p:extLst>
      <p:ext uri="{BB962C8B-B14F-4D97-AF65-F5344CB8AC3E}">
        <p14:creationId xmlns:p14="http://schemas.microsoft.com/office/powerpoint/2010/main" val="3640866296"/>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smtClean="0">
                <a:solidFill>
                  <a:srgbClr val="FF0000"/>
                </a:solidFill>
                <a:effectLst>
                  <a:outerShdw blurRad="38100" dist="38100" dir="2700000" algn="tl">
                    <a:srgbClr val="000000"/>
                  </a:outerShdw>
                </a:effectLst>
                <a:latin typeface="Arial" pitchFamily="34" charset="0"/>
                <a:cs typeface="Arial" pitchFamily="34" charset="0"/>
              </a:rPr>
              <a:t>Public key cryptography</a:t>
            </a:r>
          </a:p>
        </p:txBody>
      </p:sp>
      <p:sp>
        <p:nvSpPr>
          <p:cNvPr id="41987" name="Rectangle 2"/>
          <p:cNvSpPr>
            <a:spLocks noGrp="1" noChangeArrowheads="1"/>
          </p:cNvSpPr>
          <p:nvPr>
            <p:ph type="body" idx="1"/>
          </p:nvPr>
        </p:nvSpPr>
        <p:spPr>
          <a:xfrm>
            <a:off x="2732088" y="2624138"/>
            <a:ext cx="3657600" cy="588962"/>
          </a:xfrm>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latin typeface="Arial" pitchFamily="34" charset="0"/>
                <a:cs typeface="Arial" pitchFamily="34" charset="0"/>
              </a:rPr>
              <a:t>Figure 7.7 goes here</a:t>
            </a:r>
          </a:p>
        </p:txBody>
      </p:sp>
      <p:pic>
        <p:nvPicPr>
          <p:cNvPr id="419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75" y="1581150"/>
            <a:ext cx="780415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5678592"/>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533400" y="228600"/>
            <a:ext cx="7772400" cy="1143000"/>
          </a:xfrm>
          <a:gradFill rotWithShape="1">
            <a:gsLst>
              <a:gs pos="0">
                <a:schemeClr val="bg1"/>
              </a:gs>
              <a:gs pos="100000">
                <a:srgbClr val="00B8FF"/>
              </a:gs>
            </a:gsLst>
            <a:lin ang="2700000" scaled="1"/>
          </a:gradFill>
          <a:ln>
            <a:solidFill>
              <a:srgbClr val="FF0000"/>
            </a:solidFill>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b="1" smtClean="0">
                <a:solidFill>
                  <a:srgbClr val="FF0000"/>
                </a:solidFill>
                <a:effectLst>
                  <a:outerShdw blurRad="38100" dist="38100" dir="2700000" algn="tl">
                    <a:srgbClr val="000000"/>
                  </a:outerShdw>
                </a:effectLst>
                <a:latin typeface="Arial" pitchFamily="34" charset="0"/>
                <a:cs typeface="Arial" pitchFamily="34" charset="0"/>
              </a:rPr>
              <a:t>Public key encryption algorithms</a:t>
            </a:r>
          </a:p>
        </p:txBody>
      </p:sp>
      <p:sp>
        <p:nvSpPr>
          <p:cNvPr id="43011" name="Rectangle 2"/>
          <p:cNvSpPr>
            <a:spLocks noGrp="1" noChangeArrowheads="1"/>
          </p:cNvSpPr>
          <p:nvPr>
            <p:ph type="body" idx="1"/>
          </p:nvPr>
        </p:nvSpPr>
        <p:spPr>
          <a:xfrm>
            <a:off x="2095500" y="2341563"/>
            <a:ext cx="4916488" cy="625475"/>
          </a:xfrm>
        </p:spPr>
        <p:txBody>
          <a:bodyPr/>
          <a:lstStyle/>
          <a:p>
            <a:pPr>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latin typeface="Arial" pitchFamily="34" charset="0"/>
                <a:cs typeface="Arial" pitchFamily="34" charset="0"/>
              </a:rPr>
              <a:t>need d  ( ) and e  ( ) such that</a:t>
            </a:r>
          </a:p>
        </p:txBody>
      </p:sp>
      <p:grpSp>
        <p:nvGrpSpPr>
          <p:cNvPr id="43012" name="Group 3"/>
          <p:cNvGrpSpPr>
            <a:grpSpLocks/>
          </p:cNvGrpSpPr>
          <p:nvPr/>
        </p:nvGrpSpPr>
        <p:grpSpPr bwMode="auto">
          <a:xfrm>
            <a:off x="2133600" y="3200400"/>
            <a:ext cx="2800350" cy="735013"/>
            <a:chOff x="1349" y="1841"/>
            <a:chExt cx="1764" cy="463"/>
          </a:xfrm>
        </p:grpSpPr>
        <p:sp>
          <p:nvSpPr>
            <p:cNvPr id="43033" name="AutoShape 4"/>
            <p:cNvSpPr>
              <a:spLocks noChangeArrowheads="1"/>
            </p:cNvSpPr>
            <p:nvPr/>
          </p:nvSpPr>
          <p:spPr bwMode="auto">
            <a:xfrm>
              <a:off x="1349" y="1841"/>
              <a:ext cx="1764" cy="329"/>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a:solidFill>
                    <a:srgbClr val="FF0000"/>
                  </a:solidFill>
                  <a:latin typeface="Arial" pitchFamily="34" charset="0"/>
                  <a:cs typeface="Arial" pitchFamily="34" charset="0"/>
                </a:rPr>
                <a:t>d  (e  (m))  =  m</a:t>
              </a:r>
              <a:r>
                <a:rPr lang="en-GB" altLang="en-US">
                  <a:latin typeface="Arial" pitchFamily="34" charset="0"/>
                  <a:cs typeface="Arial" pitchFamily="34" charset="0"/>
                </a:rPr>
                <a:t> </a:t>
              </a:r>
            </a:p>
          </p:txBody>
        </p:sp>
        <p:sp>
          <p:nvSpPr>
            <p:cNvPr id="43034" name="AutoShape 5"/>
            <p:cNvSpPr>
              <a:spLocks noChangeArrowheads="1"/>
            </p:cNvSpPr>
            <p:nvPr/>
          </p:nvSpPr>
          <p:spPr bwMode="auto">
            <a:xfrm>
              <a:off x="1808" y="2012"/>
              <a:ext cx="244" cy="292"/>
            </a:xfrm>
            <a:prstGeom prst="roundRect">
              <a:avLst>
                <a:gd name="adj" fmla="val 42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a:solidFill>
                    <a:srgbClr val="FF0000"/>
                  </a:solidFill>
                  <a:latin typeface="Arial" pitchFamily="34" charset="0"/>
                  <a:cs typeface="Arial" pitchFamily="34" charset="0"/>
                </a:rPr>
                <a:t>B</a:t>
              </a:r>
            </a:p>
          </p:txBody>
        </p:sp>
        <p:sp>
          <p:nvSpPr>
            <p:cNvPr id="43035" name="AutoShape 6"/>
            <p:cNvSpPr>
              <a:spLocks noChangeArrowheads="1"/>
            </p:cNvSpPr>
            <p:nvPr/>
          </p:nvSpPr>
          <p:spPr bwMode="auto">
            <a:xfrm>
              <a:off x="1490" y="1998"/>
              <a:ext cx="244" cy="292"/>
            </a:xfrm>
            <a:prstGeom prst="roundRect">
              <a:avLst>
                <a:gd name="adj" fmla="val 42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a:solidFill>
                    <a:srgbClr val="FF0000"/>
                  </a:solidFill>
                  <a:latin typeface="Arial" pitchFamily="34" charset="0"/>
                  <a:cs typeface="Arial" pitchFamily="34" charset="0"/>
                </a:rPr>
                <a:t>B</a:t>
              </a:r>
            </a:p>
          </p:txBody>
        </p:sp>
      </p:grpSp>
      <p:sp>
        <p:nvSpPr>
          <p:cNvPr id="43013" name="AutoShape 7"/>
          <p:cNvSpPr>
            <a:spLocks noChangeArrowheads="1"/>
          </p:cNvSpPr>
          <p:nvPr/>
        </p:nvSpPr>
        <p:spPr bwMode="auto">
          <a:xfrm>
            <a:off x="3153773" y="2592388"/>
            <a:ext cx="386942" cy="463846"/>
          </a:xfrm>
          <a:prstGeom prst="roundRect">
            <a:avLst>
              <a:gd name="adj" fmla="val 42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B</a:t>
            </a:r>
          </a:p>
        </p:txBody>
      </p:sp>
      <p:sp>
        <p:nvSpPr>
          <p:cNvPr id="43014" name="AutoShape 8"/>
          <p:cNvSpPr>
            <a:spLocks noChangeArrowheads="1"/>
          </p:cNvSpPr>
          <p:nvPr/>
        </p:nvSpPr>
        <p:spPr bwMode="auto">
          <a:xfrm>
            <a:off x="4723811" y="2603500"/>
            <a:ext cx="386942" cy="463846"/>
          </a:xfrm>
          <a:prstGeom prst="roundRect">
            <a:avLst>
              <a:gd name="adj" fmla="val 42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B</a:t>
            </a:r>
          </a:p>
        </p:txBody>
      </p:sp>
      <p:sp>
        <p:nvSpPr>
          <p:cNvPr id="43015" name="AutoShape 9"/>
          <p:cNvSpPr>
            <a:spLocks noChangeArrowheads="1"/>
          </p:cNvSpPr>
          <p:nvPr/>
        </p:nvSpPr>
        <p:spPr bwMode="auto">
          <a:xfrm>
            <a:off x="3471736" y="2071688"/>
            <a:ext cx="353280" cy="774059"/>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r>
              <a:rPr lang="en-GB" altLang="en-US" sz="4800" dirty="0">
                <a:latin typeface="Arial" pitchFamily="34" charset="0"/>
                <a:cs typeface="Arial" pitchFamily="34" charset="0"/>
              </a:rPr>
              <a:t>.</a:t>
            </a:r>
          </a:p>
        </p:txBody>
      </p:sp>
      <p:sp>
        <p:nvSpPr>
          <p:cNvPr id="43016" name="AutoShape 10"/>
          <p:cNvSpPr>
            <a:spLocks noChangeArrowheads="1"/>
          </p:cNvSpPr>
          <p:nvPr/>
        </p:nvSpPr>
        <p:spPr bwMode="auto">
          <a:xfrm>
            <a:off x="5005089" y="2068513"/>
            <a:ext cx="353280" cy="774059"/>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r>
              <a:rPr lang="en-GB" altLang="en-US" sz="4800" dirty="0">
                <a:latin typeface="Arial" pitchFamily="34" charset="0"/>
                <a:cs typeface="Arial" pitchFamily="34" charset="0"/>
              </a:rPr>
              <a:t>.</a:t>
            </a:r>
          </a:p>
        </p:txBody>
      </p:sp>
      <p:grpSp>
        <p:nvGrpSpPr>
          <p:cNvPr id="43017" name="Group 11"/>
          <p:cNvGrpSpPr>
            <a:grpSpLocks/>
          </p:cNvGrpSpPr>
          <p:nvPr/>
        </p:nvGrpSpPr>
        <p:grpSpPr bwMode="auto">
          <a:xfrm>
            <a:off x="2117725" y="3857625"/>
            <a:ext cx="5732463" cy="1219200"/>
            <a:chOff x="1334" y="2430"/>
            <a:chExt cx="3445" cy="768"/>
          </a:xfrm>
        </p:grpSpPr>
        <p:grpSp>
          <p:nvGrpSpPr>
            <p:cNvPr id="43026" name="Group 12"/>
            <p:cNvGrpSpPr>
              <a:grpSpLocks/>
            </p:cNvGrpSpPr>
            <p:nvPr/>
          </p:nvGrpSpPr>
          <p:grpSpPr bwMode="auto">
            <a:xfrm>
              <a:off x="1334" y="2430"/>
              <a:ext cx="3445" cy="659"/>
              <a:chOff x="1334" y="2430"/>
              <a:chExt cx="3445" cy="659"/>
            </a:xfrm>
          </p:grpSpPr>
          <p:sp>
            <p:nvSpPr>
              <p:cNvPr id="43031" name="AutoShape 13"/>
              <p:cNvSpPr>
                <a:spLocks noChangeArrowheads="1"/>
              </p:cNvSpPr>
              <p:nvPr/>
            </p:nvSpPr>
            <p:spPr bwMode="auto">
              <a:xfrm>
                <a:off x="1334" y="2430"/>
                <a:ext cx="3445" cy="394"/>
              </a:xfrm>
              <a:prstGeom prst="roundRect">
                <a:avLst>
                  <a:gd name="adj" fmla="val 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
            <p:nvSpPr>
              <p:cNvPr id="43032" name="Text Box 14"/>
              <p:cNvSpPr txBox="1">
                <a:spLocks noChangeArrowheads="1"/>
              </p:cNvSpPr>
              <p:nvPr/>
            </p:nvSpPr>
            <p:spPr bwMode="auto">
              <a:xfrm>
                <a:off x="1334" y="2430"/>
                <a:ext cx="3445"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spcBef>
                    <a:spcPts val="700"/>
                  </a:spcBef>
                  <a:buClr>
                    <a:srgbClr val="3333CC"/>
                  </a:buClr>
                  <a:buSzPct val="8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pitchFamily="18" charset="0"/>
                  </a:defRPr>
                </a:lvl9pPr>
              </a:lstStyle>
              <a:p>
                <a:pPr>
                  <a:buFont typeface="ZapfDingbats" pitchFamily="80" charset="2"/>
                  <a:buNone/>
                </a:pPr>
                <a:r>
                  <a:rPr lang="en-GB" altLang="en-US" dirty="0">
                    <a:latin typeface="Arial" pitchFamily="34" charset="0"/>
                    <a:cs typeface="Arial" pitchFamily="34" charset="0"/>
                  </a:rPr>
                  <a:t>need public and private keys</a:t>
                </a:r>
              </a:p>
              <a:p>
                <a:pPr>
                  <a:buFont typeface="ZapfDingbats" pitchFamily="80" charset="2"/>
                  <a:buNone/>
                </a:pPr>
                <a:r>
                  <a:rPr lang="en-GB" altLang="en-US" dirty="0">
                    <a:latin typeface="Arial" pitchFamily="34" charset="0"/>
                    <a:cs typeface="Arial" pitchFamily="34" charset="0"/>
                  </a:rPr>
                  <a:t>for d  ( ) and e  ( )</a:t>
                </a:r>
              </a:p>
            </p:txBody>
          </p:sp>
        </p:grpSp>
        <p:sp>
          <p:nvSpPr>
            <p:cNvPr id="43027" name="AutoShape 15"/>
            <p:cNvSpPr>
              <a:spLocks noChangeArrowheads="1"/>
            </p:cNvSpPr>
            <p:nvPr/>
          </p:nvSpPr>
          <p:spPr bwMode="auto">
            <a:xfrm>
              <a:off x="1933" y="2575"/>
              <a:ext cx="212" cy="404"/>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r>
                <a:rPr lang="en-GB" altLang="en-US" sz="4800" dirty="0">
                  <a:latin typeface="Arial" pitchFamily="34" charset="0"/>
                  <a:cs typeface="Arial" pitchFamily="34" charset="0"/>
                </a:rPr>
                <a:t>.</a:t>
              </a:r>
            </a:p>
          </p:txBody>
        </p:sp>
        <p:sp>
          <p:nvSpPr>
            <p:cNvPr id="43028" name="AutoShape 16"/>
            <p:cNvSpPr>
              <a:spLocks noChangeArrowheads="1"/>
            </p:cNvSpPr>
            <p:nvPr/>
          </p:nvSpPr>
          <p:spPr bwMode="auto">
            <a:xfrm>
              <a:off x="2846" y="2583"/>
              <a:ext cx="212" cy="404"/>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r>
                <a:rPr lang="en-GB" altLang="en-US" sz="4800" dirty="0">
                  <a:latin typeface="Arial" pitchFamily="34" charset="0"/>
                  <a:cs typeface="Arial" pitchFamily="34" charset="0"/>
                </a:rPr>
                <a:t>.</a:t>
              </a:r>
            </a:p>
          </p:txBody>
        </p:sp>
        <p:sp>
          <p:nvSpPr>
            <p:cNvPr id="43029" name="AutoShape 17"/>
            <p:cNvSpPr>
              <a:spLocks noChangeArrowheads="1"/>
            </p:cNvSpPr>
            <p:nvPr/>
          </p:nvSpPr>
          <p:spPr bwMode="auto">
            <a:xfrm>
              <a:off x="2678" y="2906"/>
              <a:ext cx="233" cy="292"/>
            </a:xfrm>
            <a:prstGeom prst="roundRect">
              <a:avLst>
                <a:gd name="adj" fmla="val 42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dirty="0">
                  <a:latin typeface="Arial" pitchFamily="34" charset="0"/>
                  <a:cs typeface="Arial" pitchFamily="34" charset="0"/>
                </a:rPr>
                <a:t>B</a:t>
              </a:r>
            </a:p>
          </p:txBody>
        </p:sp>
        <p:sp>
          <p:nvSpPr>
            <p:cNvPr id="43030" name="AutoShape 18"/>
            <p:cNvSpPr>
              <a:spLocks noChangeArrowheads="1"/>
            </p:cNvSpPr>
            <p:nvPr/>
          </p:nvSpPr>
          <p:spPr bwMode="auto">
            <a:xfrm>
              <a:off x="1756" y="2890"/>
              <a:ext cx="233" cy="292"/>
            </a:xfrm>
            <a:prstGeom prst="roundRect">
              <a:avLst>
                <a:gd name="adj" fmla="val 42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B</a:t>
              </a:r>
            </a:p>
          </p:txBody>
        </p:sp>
      </p:grpSp>
      <p:sp>
        <p:nvSpPr>
          <p:cNvPr id="43018" name="AutoShape 19"/>
          <p:cNvSpPr>
            <a:spLocks noChangeArrowheads="1"/>
          </p:cNvSpPr>
          <p:nvPr/>
        </p:nvSpPr>
        <p:spPr bwMode="auto">
          <a:xfrm>
            <a:off x="679068" y="1547813"/>
            <a:ext cx="5163313" cy="525401"/>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dirty="0">
                <a:latin typeface="Arial" pitchFamily="34" charset="0"/>
                <a:cs typeface="Arial" pitchFamily="34" charset="0"/>
              </a:rPr>
              <a:t>Two inter-related requirements:</a:t>
            </a:r>
          </a:p>
        </p:txBody>
      </p:sp>
      <p:grpSp>
        <p:nvGrpSpPr>
          <p:cNvPr id="43019" name="Group 20"/>
          <p:cNvGrpSpPr>
            <a:grpSpLocks/>
          </p:cNvGrpSpPr>
          <p:nvPr/>
        </p:nvGrpSpPr>
        <p:grpSpPr bwMode="auto">
          <a:xfrm>
            <a:off x="1468437" y="2336802"/>
            <a:ext cx="552449" cy="533401"/>
            <a:chOff x="925" y="1472"/>
            <a:chExt cx="348" cy="336"/>
          </a:xfrm>
        </p:grpSpPr>
        <p:sp>
          <p:nvSpPr>
            <p:cNvPr id="43024" name="Oval 21"/>
            <p:cNvSpPr>
              <a:spLocks noChangeArrowheads="1"/>
            </p:cNvSpPr>
            <p:nvPr/>
          </p:nvSpPr>
          <p:spPr bwMode="auto">
            <a:xfrm>
              <a:off x="925" y="1482"/>
              <a:ext cx="348" cy="326"/>
            </a:xfrm>
            <a:prstGeom prst="ellipse">
              <a:avLst/>
            </a:prstGeom>
            <a:solidFill>
              <a:srgbClr val="FFFFFF"/>
            </a:solidFill>
            <a:ln w="19080">
              <a:solidFill>
                <a:srgbClr val="3333CC"/>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
          <p:nvSpPr>
            <p:cNvPr id="43025" name="AutoShape 22"/>
            <p:cNvSpPr>
              <a:spLocks noChangeArrowheads="1"/>
            </p:cNvSpPr>
            <p:nvPr/>
          </p:nvSpPr>
          <p:spPr bwMode="auto">
            <a:xfrm>
              <a:off x="983" y="1472"/>
              <a:ext cx="241" cy="309"/>
            </a:xfrm>
            <a:prstGeom prst="roundRect">
              <a:avLst>
                <a:gd name="adj" fmla="val 43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SzPct val="100000"/>
                <a:buFont typeface="Times New Roman" pitchFamily="18" charset="0"/>
                <a:buNone/>
              </a:pPr>
              <a:r>
                <a:rPr lang="en-GB" altLang="en-US">
                  <a:solidFill>
                    <a:srgbClr val="3333CC"/>
                  </a:solidFill>
                  <a:latin typeface="Arial" pitchFamily="34" charset="0"/>
                  <a:cs typeface="Arial" pitchFamily="34" charset="0"/>
                </a:rPr>
                <a:t>1</a:t>
              </a:r>
            </a:p>
          </p:txBody>
        </p:sp>
      </p:grpSp>
      <p:grpSp>
        <p:nvGrpSpPr>
          <p:cNvPr id="43020" name="Group 23"/>
          <p:cNvGrpSpPr>
            <a:grpSpLocks/>
          </p:cNvGrpSpPr>
          <p:nvPr/>
        </p:nvGrpSpPr>
        <p:grpSpPr bwMode="auto">
          <a:xfrm>
            <a:off x="1490662" y="3841754"/>
            <a:ext cx="552449" cy="533401"/>
            <a:chOff x="939" y="2420"/>
            <a:chExt cx="348" cy="336"/>
          </a:xfrm>
        </p:grpSpPr>
        <p:sp>
          <p:nvSpPr>
            <p:cNvPr id="43022" name="Oval 24"/>
            <p:cNvSpPr>
              <a:spLocks noChangeArrowheads="1"/>
            </p:cNvSpPr>
            <p:nvPr/>
          </p:nvSpPr>
          <p:spPr bwMode="auto">
            <a:xfrm>
              <a:off x="939" y="2430"/>
              <a:ext cx="348" cy="326"/>
            </a:xfrm>
            <a:prstGeom prst="ellipse">
              <a:avLst/>
            </a:prstGeom>
            <a:solidFill>
              <a:srgbClr val="FFFFFF"/>
            </a:solidFill>
            <a:ln w="19080">
              <a:solidFill>
                <a:srgbClr val="3333CC"/>
              </a:solidFill>
              <a:round/>
              <a:headEnd/>
              <a:tailEnd/>
            </a:ln>
          </p:spPr>
          <p:txBody>
            <a:bodyPr wrap="none" anchor="ctr"/>
            <a:lstStyle>
              <a:lvl1pPr>
                <a:spcBef>
                  <a:spcPts val="700"/>
                </a:spcBef>
                <a:buClr>
                  <a:srgbClr val="3333CC"/>
                </a:buClr>
                <a:buSzPct val="85000"/>
                <a:buFont typeface="ZapfDingbats" pitchFamily="80" charset="2"/>
                <a:buChar char=""/>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Times New Roman" pitchFamily="18" charset="0"/>
                </a:defRPr>
              </a:lvl9pPr>
            </a:lstStyle>
            <a:p>
              <a:pPr>
                <a:spcBef>
                  <a:spcPct val="0"/>
                </a:spcBef>
                <a:buClrTx/>
                <a:buSzTx/>
                <a:buFontTx/>
                <a:buNone/>
              </a:pPr>
              <a:endParaRPr lang="en-US" altLang="en-US" sz="2400">
                <a:solidFill>
                  <a:srgbClr val="FFFFFF"/>
                </a:solidFill>
                <a:latin typeface="Arial" pitchFamily="34" charset="0"/>
                <a:cs typeface="Arial" pitchFamily="34" charset="0"/>
              </a:endParaRPr>
            </a:p>
          </p:txBody>
        </p:sp>
        <p:sp>
          <p:nvSpPr>
            <p:cNvPr id="43023" name="AutoShape 25"/>
            <p:cNvSpPr>
              <a:spLocks noChangeArrowheads="1"/>
            </p:cNvSpPr>
            <p:nvPr/>
          </p:nvSpPr>
          <p:spPr bwMode="auto">
            <a:xfrm>
              <a:off x="997" y="2420"/>
              <a:ext cx="241" cy="309"/>
            </a:xfrm>
            <a:prstGeom prst="roundRect">
              <a:avLst>
                <a:gd name="adj" fmla="val 43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SzPct val="100000"/>
                <a:buFont typeface="Times New Roman" pitchFamily="18" charset="0"/>
                <a:buNone/>
              </a:pPr>
              <a:r>
                <a:rPr lang="en-GB" altLang="en-US">
                  <a:solidFill>
                    <a:srgbClr val="3333CC"/>
                  </a:solidFill>
                  <a:latin typeface="Arial" pitchFamily="34" charset="0"/>
                  <a:cs typeface="Arial" pitchFamily="34" charset="0"/>
                </a:rPr>
                <a:t>2</a:t>
              </a:r>
            </a:p>
          </p:txBody>
        </p:sp>
      </p:grpSp>
      <p:sp>
        <p:nvSpPr>
          <p:cNvPr id="15386" name="AutoShape 26"/>
          <p:cNvSpPr>
            <a:spLocks noChangeArrowheads="1"/>
          </p:cNvSpPr>
          <p:nvPr/>
        </p:nvSpPr>
        <p:spPr bwMode="auto">
          <a:xfrm>
            <a:off x="746125" y="5403850"/>
            <a:ext cx="7058025" cy="531813"/>
          </a:xfrm>
          <a:prstGeom prst="roundRect">
            <a:avLst>
              <a:gd name="adj" fmla="val 306"/>
            </a:avLst>
          </a:prstGeom>
          <a:noFill/>
          <a:ln w="9525">
            <a:solidFill>
              <a:srgbClr val="FF0000"/>
            </a:solidFill>
            <a:round/>
            <a:headEnd/>
            <a:tailEnd/>
          </a:ln>
        </p:spPr>
        <p:txBody>
          <a:bodyPr wrap="none" lIns="90000" tIns="46800" rIns="90000" bIns="46800">
            <a:spAutoFit/>
          </a:bodyPr>
          <a:lstStyle/>
          <a:p>
            <a:pPr algn="ctr">
              <a:buClr>
                <a:srgbClr val="FF0000"/>
              </a:buClr>
              <a:buSzPct val="100000"/>
              <a:buFont typeface="Comic Sans MS" pitchFamily="6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800" b="1">
                <a:solidFill>
                  <a:srgbClr val="FF0000"/>
                </a:solidFill>
                <a:effectLst>
                  <a:outerShdw blurRad="38100" dist="38100" dir="2700000" algn="tl">
                    <a:srgbClr val="000000"/>
                  </a:outerShdw>
                </a:effectLst>
                <a:latin typeface="Arial" pitchFamily="34" charset="0"/>
                <a:cs typeface="Arial" pitchFamily="34" charset="0"/>
              </a:rPr>
              <a:t>RSA: </a:t>
            </a:r>
            <a:r>
              <a:rPr lang="en-GB" sz="2800">
                <a:solidFill>
                  <a:srgbClr val="000000"/>
                </a:solidFill>
                <a:latin typeface="Arial" pitchFamily="34" charset="0"/>
                <a:cs typeface="Arial" pitchFamily="34" charset="0"/>
              </a:rPr>
              <a:t> </a:t>
            </a:r>
            <a:r>
              <a:rPr lang="en-GB" sz="2800" b="1">
                <a:solidFill>
                  <a:srgbClr val="FF0000"/>
                </a:solidFill>
                <a:effectLst>
                  <a:outerShdw blurRad="38100" dist="38100" dir="2700000" algn="tl">
                    <a:srgbClr val="000000"/>
                  </a:outerShdw>
                </a:effectLst>
                <a:latin typeface="Arial" pitchFamily="34" charset="0"/>
                <a:cs typeface="Arial" pitchFamily="34" charset="0"/>
              </a:rPr>
              <a:t>R</a:t>
            </a:r>
            <a:r>
              <a:rPr lang="en-GB" sz="2800">
                <a:solidFill>
                  <a:srgbClr val="000000"/>
                </a:solidFill>
                <a:latin typeface="Arial" pitchFamily="34" charset="0"/>
                <a:cs typeface="Arial" pitchFamily="34" charset="0"/>
              </a:rPr>
              <a:t>ivest, </a:t>
            </a:r>
            <a:r>
              <a:rPr lang="en-GB" sz="2800" b="1">
                <a:solidFill>
                  <a:srgbClr val="FF0000"/>
                </a:solidFill>
                <a:effectLst>
                  <a:outerShdw blurRad="38100" dist="38100" dir="2700000" algn="tl">
                    <a:srgbClr val="000000"/>
                  </a:outerShdw>
                </a:effectLst>
                <a:latin typeface="Arial" pitchFamily="34" charset="0"/>
                <a:cs typeface="Arial" pitchFamily="34" charset="0"/>
              </a:rPr>
              <a:t>S</a:t>
            </a:r>
            <a:r>
              <a:rPr lang="en-GB" sz="2800">
                <a:solidFill>
                  <a:srgbClr val="000000"/>
                </a:solidFill>
                <a:latin typeface="Arial" pitchFamily="34" charset="0"/>
                <a:cs typeface="Arial" pitchFamily="34" charset="0"/>
              </a:rPr>
              <a:t>hamir, </a:t>
            </a:r>
            <a:r>
              <a:rPr lang="en-GB" sz="2800" b="1">
                <a:solidFill>
                  <a:srgbClr val="FF0000"/>
                </a:solidFill>
                <a:effectLst>
                  <a:outerShdw blurRad="38100" dist="38100" dir="2700000" algn="tl">
                    <a:srgbClr val="000000"/>
                  </a:outerShdw>
                </a:effectLst>
                <a:latin typeface="Arial" pitchFamily="34" charset="0"/>
                <a:cs typeface="Arial" pitchFamily="34" charset="0"/>
              </a:rPr>
              <a:t>A</a:t>
            </a:r>
            <a:r>
              <a:rPr lang="en-GB" sz="2800">
                <a:solidFill>
                  <a:srgbClr val="000000"/>
                </a:solidFill>
                <a:latin typeface="Arial" pitchFamily="34" charset="0"/>
                <a:cs typeface="Arial" pitchFamily="34" charset="0"/>
              </a:rPr>
              <a:t>dleman algorithm</a:t>
            </a:r>
          </a:p>
        </p:txBody>
      </p:sp>
    </p:spTree>
    <p:extLst>
      <p:ext uri="{BB962C8B-B14F-4D97-AF65-F5344CB8AC3E}">
        <p14:creationId xmlns:p14="http://schemas.microsoft.com/office/powerpoint/2010/main" val="3587118241"/>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533400" y="228600"/>
            <a:ext cx="7772400" cy="1143000"/>
          </a:xfrm>
          <a:gradFill rotWithShape="1">
            <a:gsLst>
              <a:gs pos="0">
                <a:schemeClr val="bg1"/>
              </a:gs>
              <a:gs pos="100000">
                <a:srgbClr val="00B8FF"/>
              </a:gs>
            </a:gsLst>
            <a:lin ang="2700000" scaled="1"/>
          </a:gradFill>
          <a:ln>
            <a:solidFill>
              <a:srgbClr val="FF0000"/>
            </a:solidFill>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dirty="0" smtClean="0">
                <a:latin typeface="Arial" pitchFamily="34" charset="0"/>
                <a:cs typeface="Arial" pitchFamily="34" charset="0"/>
              </a:rPr>
              <a:t>RSA: Choosing keys</a:t>
            </a:r>
          </a:p>
        </p:txBody>
      </p:sp>
      <p:sp>
        <p:nvSpPr>
          <p:cNvPr id="44035" name="AutoShape 2"/>
          <p:cNvSpPr>
            <a:spLocks noChangeArrowheads="1"/>
          </p:cNvSpPr>
          <p:nvPr/>
        </p:nvSpPr>
        <p:spPr bwMode="auto">
          <a:xfrm>
            <a:off x="658813" y="1476375"/>
            <a:ext cx="5829138" cy="833178"/>
          </a:xfrm>
          <a:prstGeom prst="roundRect">
            <a:avLst>
              <a:gd name="adj" fmla="val 1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SzPct val="100000"/>
              <a:buFont typeface="Comic Sans MS" pitchFamily="66" charset="0"/>
              <a:buNone/>
            </a:pPr>
            <a:r>
              <a:rPr lang="en-GB" altLang="en-US" sz="2400" dirty="0">
                <a:solidFill>
                  <a:srgbClr val="3333CC"/>
                </a:solidFill>
                <a:latin typeface="Arial" pitchFamily="34" charset="0"/>
                <a:cs typeface="Arial" pitchFamily="34" charset="0"/>
              </a:rPr>
              <a:t>1.</a:t>
            </a:r>
            <a:r>
              <a:rPr lang="en-GB" altLang="en-US" sz="2400" dirty="0">
                <a:latin typeface="Arial" pitchFamily="34" charset="0"/>
                <a:cs typeface="Arial" pitchFamily="34" charset="0"/>
              </a:rPr>
              <a:t> Choose two large prime numbers </a:t>
            </a:r>
            <a:r>
              <a:rPr lang="en-GB" altLang="en-US" sz="2400" i="1" dirty="0">
                <a:solidFill>
                  <a:srgbClr val="FF0000"/>
                </a:solidFill>
                <a:latin typeface="Arial" pitchFamily="34" charset="0"/>
                <a:cs typeface="Arial" pitchFamily="34" charset="0"/>
              </a:rPr>
              <a:t>p</a:t>
            </a:r>
            <a:r>
              <a:rPr lang="en-GB" altLang="en-US" sz="2400" i="1" dirty="0">
                <a:latin typeface="Arial" pitchFamily="34" charset="0"/>
                <a:cs typeface="Arial" pitchFamily="34" charset="0"/>
              </a:rPr>
              <a:t>, </a:t>
            </a:r>
            <a:r>
              <a:rPr lang="en-GB" altLang="en-US" sz="2400" i="1" dirty="0">
                <a:solidFill>
                  <a:srgbClr val="FF0000"/>
                </a:solidFill>
                <a:latin typeface="Arial" pitchFamily="34" charset="0"/>
                <a:cs typeface="Arial" pitchFamily="34" charset="0"/>
              </a:rPr>
              <a:t>q</a:t>
            </a:r>
            <a:r>
              <a:rPr lang="en-GB" altLang="en-US" sz="2400" i="1" dirty="0">
                <a:latin typeface="Arial" pitchFamily="34" charset="0"/>
                <a:cs typeface="Arial" pitchFamily="34" charset="0"/>
              </a:rPr>
              <a:t>.</a:t>
            </a:r>
            <a:r>
              <a:rPr lang="en-GB" altLang="en-US" sz="2400" dirty="0">
                <a:latin typeface="Arial" pitchFamily="34" charset="0"/>
                <a:cs typeface="Arial" pitchFamily="34" charset="0"/>
              </a:rPr>
              <a:t> </a:t>
            </a:r>
          </a:p>
          <a:p>
            <a:pPr>
              <a:spcBef>
                <a:spcPct val="0"/>
              </a:spcBef>
              <a:buClr>
                <a:srgbClr val="000000"/>
              </a:buClr>
              <a:buSzPct val="100000"/>
              <a:buFont typeface="Comic Sans MS" pitchFamily="66" charset="0"/>
              <a:buNone/>
            </a:pPr>
            <a:r>
              <a:rPr lang="en-GB" altLang="en-US" sz="2400" dirty="0">
                <a:latin typeface="Arial" pitchFamily="34" charset="0"/>
                <a:cs typeface="Arial" pitchFamily="34" charset="0"/>
              </a:rPr>
              <a:t>   (e.g., 1024 bits each)</a:t>
            </a:r>
          </a:p>
        </p:txBody>
      </p:sp>
      <p:sp>
        <p:nvSpPr>
          <p:cNvPr id="44036" name="AutoShape 3"/>
          <p:cNvSpPr>
            <a:spLocks noChangeArrowheads="1"/>
          </p:cNvSpPr>
          <p:nvPr/>
        </p:nvSpPr>
        <p:spPr bwMode="auto">
          <a:xfrm>
            <a:off x="611188" y="2462213"/>
            <a:ext cx="4782376"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SzPct val="100000"/>
              <a:buFont typeface="Comic Sans MS" pitchFamily="66" charset="0"/>
              <a:buNone/>
            </a:pPr>
            <a:r>
              <a:rPr lang="en-GB" altLang="en-US" sz="2400" dirty="0">
                <a:solidFill>
                  <a:srgbClr val="3333CC"/>
                </a:solidFill>
                <a:latin typeface="Arial" pitchFamily="34" charset="0"/>
                <a:cs typeface="Arial" pitchFamily="34" charset="0"/>
              </a:rPr>
              <a:t>2.</a:t>
            </a:r>
            <a:r>
              <a:rPr lang="en-GB" altLang="en-US" sz="2400" dirty="0">
                <a:latin typeface="Arial" pitchFamily="34" charset="0"/>
                <a:cs typeface="Arial" pitchFamily="34" charset="0"/>
              </a:rPr>
              <a:t> Compute </a:t>
            </a:r>
            <a:r>
              <a:rPr lang="en-GB" altLang="en-US" sz="2400" i="1" dirty="0">
                <a:solidFill>
                  <a:srgbClr val="FF0000"/>
                </a:solidFill>
                <a:latin typeface="Arial" pitchFamily="34" charset="0"/>
                <a:cs typeface="Arial" pitchFamily="34" charset="0"/>
              </a:rPr>
              <a:t>n</a:t>
            </a:r>
            <a:r>
              <a:rPr lang="en-GB" altLang="en-US" sz="2400" i="1" dirty="0">
                <a:latin typeface="Arial" pitchFamily="34" charset="0"/>
                <a:cs typeface="Arial" pitchFamily="34" charset="0"/>
              </a:rPr>
              <a:t> = </a:t>
            </a:r>
            <a:r>
              <a:rPr lang="en-GB" altLang="en-US" sz="2400" i="1" dirty="0" err="1">
                <a:latin typeface="Arial" pitchFamily="34" charset="0"/>
                <a:cs typeface="Arial" pitchFamily="34" charset="0"/>
              </a:rPr>
              <a:t>pq</a:t>
            </a:r>
            <a:r>
              <a:rPr lang="en-GB" altLang="en-US" sz="2400" i="1" dirty="0">
                <a:latin typeface="Arial" pitchFamily="34" charset="0"/>
                <a:cs typeface="Arial" pitchFamily="34" charset="0"/>
              </a:rPr>
              <a:t>,  </a:t>
            </a:r>
            <a:r>
              <a:rPr lang="en-GB" altLang="en-US" sz="2400" i="1" dirty="0">
                <a:solidFill>
                  <a:srgbClr val="FF0000"/>
                </a:solidFill>
                <a:latin typeface="Arial" pitchFamily="34" charset="0"/>
                <a:cs typeface="Arial" pitchFamily="34" charset="0"/>
              </a:rPr>
              <a:t>z</a:t>
            </a:r>
            <a:r>
              <a:rPr lang="en-GB" altLang="en-US" sz="2400" i="1" dirty="0">
                <a:latin typeface="Arial" pitchFamily="34" charset="0"/>
                <a:cs typeface="Arial" pitchFamily="34" charset="0"/>
              </a:rPr>
              <a:t> = (p-1)(q-1</a:t>
            </a:r>
            <a:r>
              <a:rPr lang="en-GB" altLang="en-US" sz="2400" dirty="0">
                <a:latin typeface="Arial" pitchFamily="34" charset="0"/>
                <a:cs typeface="Arial" pitchFamily="34" charset="0"/>
              </a:rPr>
              <a:t>)</a:t>
            </a:r>
          </a:p>
        </p:txBody>
      </p:sp>
      <p:sp>
        <p:nvSpPr>
          <p:cNvPr id="44037" name="AutoShape 4"/>
          <p:cNvSpPr>
            <a:spLocks noChangeArrowheads="1"/>
          </p:cNvSpPr>
          <p:nvPr/>
        </p:nvSpPr>
        <p:spPr bwMode="auto">
          <a:xfrm>
            <a:off x="609600" y="3132138"/>
            <a:ext cx="7544351" cy="833178"/>
          </a:xfrm>
          <a:prstGeom prst="roundRect">
            <a:avLst>
              <a:gd name="adj" fmla="val 1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SzPct val="100000"/>
              <a:buFont typeface="Comic Sans MS" pitchFamily="66" charset="0"/>
              <a:buNone/>
            </a:pPr>
            <a:r>
              <a:rPr lang="en-GB" altLang="en-US" sz="2400" dirty="0">
                <a:solidFill>
                  <a:srgbClr val="3333CC"/>
                </a:solidFill>
                <a:latin typeface="Arial" pitchFamily="34" charset="0"/>
                <a:cs typeface="Arial" pitchFamily="34" charset="0"/>
              </a:rPr>
              <a:t>3.</a:t>
            </a:r>
            <a:r>
              <a:rPr lang="en-GB" altLang="en-US" sz="2400" dirty="0">
                <a:latin typeface="Arial" pitchFamily="34" charset="0"/>
                <a:cs typeface="Arial" pitchFamily="34" charset="0"/>
              </a:rPr>
              <a:t> Choose </a:t>
            </a:r>
            <a:r>
              <a:rPr lang="en-GB" altLang="en-US" sz="2400" i="1" dirty="0">
                <a:solidFill>
                  <a:srgbClr val="FF0000"/>
                </a:solidFill>
                <a:latin typeface="Arial" pitchFamily="34" charset="0"/>
                <a:cs typeface="Arial" pitchFamily="34" charset="0"/>
              </a:rPr>
              <a:t>e</a:t>
            </a:r>
            <a:r>
              <a:rPr lang="en-GB" altLang="en-US" sz="2400" i="1" dirty="0">
                <a:latin typeface="Arial" pitchFamily="34" charset="0"/>
                <a:cs typeface="Arial" pitchFamily="34" charset="0"/>
              </a:rPr>
              <a:t> (</a:t>
            </a:r>
            <a:r>
              <a:rPr lang="en-GB" altLang="en-US" sz="2400" dirty="0">
                <a:latin typeface="Arial" pitchFamily="34" charset="0"/>
                <a:cs typeface="Arial" pitchFamily="34" charset="0"/>
              </a:rPr>
              <a:t>with</a:t>
            </a:r>
            <a:r>
              <a:rPr lang="en-GB" altLang="en-US" sz="2400" i="1" dirty="0">
                <a:latin typeface="Arial" pitchFamily="34" charset="0"/>
                <a:cs typeface="Arial" pitchFamily="34" charset="0"/>
              </a:rPr>
              <a:t> e </a:t>
            </a:r>
            <a:r>
              <a:rPr lang="en-GB" altLang="en-US" sz="2400" dirty="0">
                <a:latin typeface="Arial" pitchFamily="34" charset="0"/>
                <a:cs typeface="Arial" pitchFamily="34" charset="0"/>
              </a:rPr>
              <a:t>&lt; </a:t>
            </a:r>
            <a:r>
              <a:rPr lang="en-GB" altLang="en-US" sz="2400" i="1" dirty="0">
                <a:latin typeface="Arial" pitchFamily="34" charset="0"/>
                <a:cs typeface="Arial" pitchFamily="34" charset="0"/>
              </a:rPr>
              <a:t>n)</a:t>
            </a:r>
            <a:r>
              <a:rPr lang="en-GB" altLang="en-US" sz="2400" dirty="0">
                <a:latin typeface="Arial" pitchFamily="34" charset="0"/>
                <a:cs typeface="Arial" pitchFamily="34" charset="0"/>
              </a:rPr>
              <a:t> that has no common factors</a:t>
            </a:r>
          </a:p>
          <a:p>
            <a:pPr>
              <a:spcBef>
                <a:spcPct val="0"/>
              </a:spcBef>
              <a:buClr>
                <a:srgbClr val="000000"/>
              </a:buClr>
              <a:buSzPct val="100000"/>
              <a:buFont typeface="Comic Sans MS" pitchFamily="66" charset="0"/>
              <a:buNone/>
            </a:pPr>
            <a:r>
              <a:rPr lang="en-GB" altLang="en-US" sz="2400" dirty="0">
                <a:latin typeface="Arial" pitchFamily="34" charset="0"/>
                <a:cs typeface="Arial" pitchFamily="34" charset="0"/>
              </a:rPr>
              <a:t>    with z. (</a:t>
            </a:r>
            <a:r>
              <a:rPr lang="en-GB" altLang="en-US" sz="2400" i="1" dirty="0">
                <a:latin typeface="Arial" pitchFamily="34" charset="0"/>
                <a:cs typeface="Arial" pitchFamily="34" charset="0"/>
              </a:rPr>
              <a:t>e, z</a:t>
            </a:r>
            <a:r>
              <a:rPr lang="en-GB" altLang="en-US" sz="2400" dirty="0">
                <a:latin typeface="Arial" pitchFamily="34" charset="0"/>
                <a:cs typeface="Arial" pitchFamily="34" charset="0"/>
              </a:rPr>
              <a:t> are </a:t>
            </a:r>
            <a:r>
              <a:rPr lang="en-GB" altLang="en-US" sz="2400" dirty="0">
                <a:solidFill>
                  <a:srgbClr val="008000"/>
                </a:solidFill>
                <a:latin typeface="Arial" pitchFamily="34" charset="0"/>
                <a:cs typeface="Arial" pitchFamily="34" charset="0"/>
              </a:rPr>
              <a:t>'relatively </a:t>
            </a:r>
            <a:r>
              <a:rPr lang="en-GB" altLang="en-US" sz="2400" dirty="0" smtClean="0">
                <a:solidFill>
                  <a:srgbClr val="008000"/>
                </a:solidFill>
                <a:latin typeface="Arial" pitchFamily="34" charset="0"/>
                <a:cs typeface="Arial" pitchFamily="34" charset="0"/>
              </a:rPr>
              <a:t>prime</a:t>
            </a:r>
            <a:r>
              <a:rPr lang="en-GB" altLang="en-US" sz="2400" dirty="0" smtClean="0">
                <a:latin typeface="Arial" pitchFamily="34" charset="0"/>
                <a:cs typeface="Arial" pitchFamily="34" charset="0"/>
              </a:rPr>
              <a:t>‘ or </a:t>
            </a:r>
            <a:r>
              <a:rPr lang="en-GB" altLang="en-US" sz="2400" dirty="0" err="1" smtClean="0">
                <a:solidFill>
                  <a:srgbClr val="008000"/>
                </a:solidFill>
                <a:latin typeface="Arial" pitchFamily="34" charset="0"/>
                <a:cs typeface="Arial" pitchFamily="34" charset="0"/>
              </a:rPr>
              <a:t>coprime</a:t>
            </a:r>
            <a:r>
              <a:rPr lang="en-GB" altLang="en-US" sz="2400" dirty="0" smtClean="0">
                <a:latin typeface="Arial" pitchFamily="34" charset="0"/>
                <a:cs typeface="Arial" pitchFamily="34" charset="0"/>
              </a:rPr>
              <a:t>).</a:t>
            </a:r>
            <a:endParaRPr lang="en-GB" altLang="en-US" sz="2400" dirty="0">
              <a:latin typeface="Arial" pitchFamily="34" charset="0"/>
              <a:cs typeface="Arial" pitchFamily="34" charset="0"/>
            </a:endParaRPr>
          </a:p>
        </p:txBody>
      </p:sp>
      <p:sp>
        <p:nvSpPr>
          <p:cNvPr id="44038" name="AutoShape 5"/>
          <p:cNvSpPr>
            <a:spLocks noChangeArrowheads="1"/>
          </p:cNvSpPr>
          <p:nvPr/>
        </p:nvSpPr>
        <p:spPr bwMode="auto">
          <a:xfrm>
            <a:off x="625475" y="4274765"/>
            <a:ext cx="7231765" cy="833178"/>
          </a:xfrm>
          <a:prstGeom prst="roundRect">
            <a:avLst>
              <a:gd name="adj" fmla="val 1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SzPct val="100000"/>
              <a:buFont typeface="Comic Sans MS" pitchFamily="66" charset="0"/>
              <a:buNone/>
            </a:pPr>
            <a:r>
              <a:rPr lang="en-GB" altLang="en-US" sz="2400" dirty="0">
                <a:solidFill>
                  <a:srgbClr val="3333CC"/>
                </a:solidFill>
                <a:latin typeface="Arial" pitchFamily="34" charset="0"/>
                <a:cs typeface="Arial" pitchFamily="34" charset="0"/>
              </a:rPr>
              <a:t>4.</a:t>
            </a:r>
            <a:r>
              <a:rPr lang="en-GB" altLang="en-US" sz="2400" dirty="0">
                <a:latin typeface="Arial" pitchFamily="34" charset="0"/>
                <a:cs typeface="Arial" pitchFamily="34" charset="0"/>
              </a:rPr>
              <a:t> Choose </a:t>
            </a:r>
            <a:r>
              <a:rPr lang="en-GB" altLang="en-US" sz="2400" i="1" dirty="0">
                <a:solidFill>
                  <a:srgbClr val="FF0000"/>
                </a:solidFill>
                <a:latin typeface="Arial" pitchFamily="34" charset="0"/>
                <a:cs typeface="Arial" pitchFamily="34" charset="0"/>
              </a:rPr>
              <a:t>d</a:t>
            </a:r>
            <a:r>
              <a:rPr lang="en-GB" altLang="en-US" sz="2400" dirty="0">
                <a:latin typeface="Arial" pitchFamily="34" charset="0"/>
                <a:cs typeface="Arial" pitchFamily="34" charset="0"/>
              </a:rPr>
              <a:t> such that </a:t>
            </a:r>
            <a:r>
              <a:rPr lang="en-GB" altLang="en-US" sz="2400" i="1" dirty="0">
                <a:latin typeface="Arial" pitchFamily="34" charset="0"/>
                <a:cs typeface="Arial" pitchFamily="34" charset="0"/>
              </a:rPr>
              <a:t>ed-1</a:t>
            </a:r>
            <a:r>
              <a:rPr lang="en-GB" altLang="en-US" sz="2400" dirty="0">
                <a:latin typeface="Arial" pitchFamily="34" charset="0"/>
                <a:cs typeface="Arial" pitchFamily="34" charset="0"/>
              </a:rPr>
              <a:t> is  exactly divisible by </a:t>
            </a:r>
            <a:r>
              <a:rPr lang="en-GB" altLang="en-US" sz="2400" i="1" dirty="0">
                <a:latin typeface="Arial" pitchFamily="34" charset="0"/>
                <a:cs typeface="Arial" pitchFamily="34" charset="0"/>
              </a:rPr>
              <a:t>z</a:t>
            </a:r>
            <a:r>
              <a:rPr lang="en-GB" altLang="en-US" sz="2400" dirty="0">
                <a:latin typeface="Arial" pitchFamily="34" charset="0"/>
                <a:cs typeface="Arial" pitchFamily="34" charset="0"/>
              </a:rPr>
              <a:t>.</a:t>
            </a:r>
          </a:p>
          <a:p>
            <a:pPr>
              <a:spcBef>
                <a:spcPct val="0"/>
              </a:spcBef>
              <a:buClr>
                <a:srgbClr val="000000"/>
              </a:buClr>
              <a:buSzPct val="100000"/>
              <a:buFont typeface="Comic Sans MS" pitchFamily="66" charset="0"/>
              <a:buNone/>
            </a:pPr>
            <a:r>
              <a:rPr lang="en-GB" altLang="en-US" sz="2400" dirty="0">
                <a:latin typeface="Arial" pitchFamily="34" charset="0"/>
                <a:cs typeface="Arial" pitchFamily="34" charset="0"/>
              </a:rPr>
              <a:t>    (in other words: </a:t>
            </a:r>
            <a:r>
              <a:rPr lang="en-GB" altLang="en-US" sz="2400" i="1" dirty="0" err="1">
                <a:latin typeface="Arial" pitchFamily="34" charset="0"/>
                <a:cs typeface="Arial" pitchFamily="34" charset="0"/>
              </a:rPr>
              <a:t>ed</a:t>
            </a:r>
            <a:r>
              <a:rPr lang="en-GB" altLang="en-US" sz="2400" dirty="0">
                <a:latin typeface="Arial" pitchFamily="34" charset="0"/>
                <a:cs typeface="Arial" pitchFamily="34" charset="0"/>
              </a:rPr>
              <a:t> mod </a:t>
            </a:r>
            <a:r>
              <a:rPr lang="en-GB" altLang="en-US" sz="2400" i="1" dirty="0">
                <a:latin typeface="Arial" pitchFamily="34" charset="0"/>
                <a:cs typeface="Arial" pitchFamily="34" charset="0"/>
              </a:rPr>
              <a:t>z  = 1 </a:t>
            </a:r>
            <a:r>
              <a:rPr lang="en-GB" altLang="en-US" sz="2400" dirty="0">
                <a:latin typeface="Arial" pitchFamily="34" charset="0"/>
                <a:cs typeface="Arial" pitchFamily="34" charset="0"/>
              </a:rPr>
              <a:t>).</a:t>
            </a:r>
          </a:p>
        </p:txBody>
      </p:sp>
      <p:sp>
        <p:nvSpPr>
          <p:cNvPr id="44039" name="AutoShape 6"/>
          <p:cNvSpPr>
            <a:spLocks noChangeArrowheads="1"/>
          </p:cNvSpPr>
          <p:nvPr/>
        </p:nvSpPr>
        <p:spPr bwMode="auto">
          <a:xfrm>
            <a:off x="636588" y="5156200"/>
            <a:ext cx="5841962"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SzPct val="100000"/>
              <a:buFont typeface="Comic Sans MS" pitchFamily="66" charset="0"/>
              <a:buNone/>
            </a:pPr>
            <a:r>
              <a:rPr lang="en-GB" altLang="en-US" sz="2400" dirty="0">
                <a:solidFill>
                  <a:srgbClr val="3333CC"/>
                </a:solidFill>
                <a:latin typeface="Arial" pitchFamily="34" charset="0"/>
                <a:cs typeface="Arial" pitchFamily="34" charset="0"/>
              </a:rPr>
              <a:t>5.</a:t>
            </a:r>
            <a:r>
              <a:rPr lang="en-GB" altLang="en-US" sz="2400" dirty="0">
                <a:latin typeface="Arial" pitchFamily="34" charset="0"/>
                <a:cs typeface="Arial" pitchFamily="34" charset="0"/>
              </a:rPr>
              <a:t> </a:t>
            </a:r>
            <a:r>
              <a:rPr lang="en-GB" altLang="en-US" sz="2400" i="1" dirty="0">
                <a:latin typeface="Arial" pitchFamily="34" charset="0"/>
                <a:cs typeface="Arial" pitchFamily="34" charset="0"/>
              </a:rPr>
              <a:t>Public</a:t>
            </a:r>
            <a:r>
              <a:rPr lang="en-GB" altLang="en-US" sz="2400" dirty="0">
                <a:latin typeface="Arial" pitchFamily="34" charset="0"/>
                <a:cs typeface="Arial" pitchFamily="34" charset="0"/>
              </a:rPr>
              <a:t> key is </a:t>
            </a:r>
            <a:r>
              <a:rPr lang="en-GB" altLang="en-US" sz="2400" i="1" dirty="0">
                <a:latin typeface="Arial" pitchFamily="34" charset="0"/>
                <a:cs typeface="Arial" pitchFamily="34" charset="0"/>
              </a:rPr>
              <a:t>(</a:t>
            </a:r>
            <a:r>
              <a:rPr lang="en-GB" altLang="en-US" sz="2400" i="1" dirty="0" err="1">
                <a:solidFill>
                  <a:srgbClr val="FF0000"/>
                </a:solidFill>
                <a:latin typeface="Arial" pitchFamily="34" charset="0"/>
                <a:cs typeface="Arial" pitchFamily="34" charset="0"/>
              </a:rPr>
              <a:t>n,e</a:t>
            </a:r>
            <a:r>
              <a:rPr lang="en-GB" altLang="en-US" sz="2400" i="1" dirty="0">
                <a:latin typeface="Arial" pitchFamily="34" charset="0"/>
                <a:cs typeface="Arial" pitchFamily="34" charset="0"/>
              </a:rPr>
              <a:t>).</a:t>
            </a:r>
            <a:r>
              <a:rPr lang="en-GB" altLang="en-US" sz="2400" dirty="0">
                <a:latin typeface="Arial" pitchFamily="34" charset="0"/>
                <a:cs typeface="Arial" pitchFamily="34" charset="0"/>
              </a:rPr>
              <a:t>  </a:t>
            </a:r>
            <a:r>
              <a:rPr lang="en-GB" altLang="en-US" sz="2400" i="1" dirty="0">
                <a:latin typeface="Arial" pitchFamily="34" charset="0"/>
                <a:cs typeface="Arial" pitchFamily="34" charset="0"/>
              </a:rPr>
              <a:t>Private</a:t>
            </a:r>
            <a:r>
              <a:rPr lang="en-GB" altLang="en-US" sz="2400" dirty="0">
                <a:latin typeface="Arial" pitchFamily="34" charset="0"/>
                <a:cs typeface="Arial" pitchFamily="34" charset="0"/>
              </a:rPr>
              <a:t> key is </a:t>
            </a:r>
            <a:r>
              <a:rPr lang="en-GB" altLang="en-US" sz="2400" i="1" dirty="0">
                <a:latin typeface="Arial" pitchFamily="34" charset="0"/>
                <a:cs typeface="Arial" pitchFamily="34" charset="0"/>
              </a:rPr>
              <a:t>(</a:t>
            </a:r>
            <a:r>
              <a:rPr lang="en-GB" altLang="en-US" sz="2400" i="1" dirty="0" err="1">
                <a:solidFill>
                  <a:srgbClr val="FF0000"/>
                </a:solidFill>
                <a:latin typeface="Arial" pitchFamily="34" charset="0"/>
                <a:cs typeface="Arial" pitchFamily="34" charset="0"/>
              </a:rPr>
              <a:t>n,d</a:t>
            </a:r>
            <a:r>
              <a:rPr lang="en-GB" altLang="en-US" sz="2400" i="1" dirty="0">
                <a:latin typeface="Arial" pitchFamily="34" charset="0"/>
                <a:cs typeface="Arial" pitchFamily="34" charset="0"/>
              </a:rPr>
              <a:t>).</a:t>
            </a:r>
          </a:p>
        </p:txBody>
      </p:sp>
      <p:pic>
        <p:nvPicPr>
          <p:cNvPr id="16392" name="Picture 8" descr="j0234687"/>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6065838"/>
            <a:ext cx="13446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AutoShape 9"/>
          <p:cNvSpPr>
            <a:spLocks noChangeArrowheads="1"/>
          </p:cNvSpPr>
          <p:nvPr/>
        </p:nvSpPr>
        <p:spPr bwMode="auto">
          <a:xfrm>
            <a:off x="1600200" y="5638800"/>
            <a:ext cx="7239000" cy="1219200"/>
          </a:xfrm>
          <a:prstGeom prst="wedgeRoundRectCallout">
            <a:avLst>
              <a:gd name="adj1" fmla="val -54935"/>
              <a:gd name="adj2" fmla="val 29690"/>
              <a:gd name="adj3" fmla="val 16667"/>
            </a:avLst>
          </a:prstGeom>
          <a:gradFill rotWithShape="1">
            <a:gsLst>
              <a:gs pos="0">
                <a:schemeClr val="bg1"/>
              </a:gs>
              <a:gs pos="100000">
                <a:schemeClr val="bg1">
                  <a:gamma/>
                  <a:shade val="46275"/>
                  <a:invGamma/>
                </a:schemeClr>
              </a:gs>
            </a:gsLst>
            <a:path path="rect">
              <a:fillToRect l="50000" t="50000" r="50000" b="50000"/>
            </a:path>
          </a:gradFill>
          <a:ln w="9525">
            <a:solidFill>
              <a:schemeClr val="tx1"/>
            </a:solidFill>
            <a:miter lim="800000"/>
            <a:headEnd/>
            <a:tailEnd/>
          </a:ln>
          <a:effectLst/>
        </p:spPr>
        <p:txBody>
          <a:bodyPr/>
          <a:lstStyle/>
          <a:p>
            <a:pPr algn="ctr" eaLnBrk="1" hangingPunct="1">
              <a:defRPr/>
            </a:pPr>
            <a:r>
              <a:rPr lang="en-US" sz="1800" dirty="0">
                <a:solidFill>
                  <a:srgbClr val="000000"/>
                </a:solidFill>
                <a:latin typeface="Arial" charset="0"/>
              </a:rPr>
              <a:t>In mathematics, a </a:t>
            </a:r>
            <a:r>
              <a:rPr lang="en-US" sz="1800" dirty="0">
                <a:solidFill>
                  <a:srgbClr val="FF0000"/>
                </a:solidFill>
                <a:latin typeface="Arial" charset="0"/>
              </a:rPr>
              <a:t>prime number </a:t>
            </a:r>
            <a:r>
              <a:rPr lang="en-US" sz="1800" dirty="0">
                <a:solidFill>
                  <a:srgbClr val="000000"/>
                </a:solidFill>
                <a:latin typeface="Arial" charset="0"/>
              </a:rPr>
              <a:t>(or a prime) is a natural number that has exactly two (distinct) natural number divisors, which are 1 and the prime number itself.  </a:t>
            </a:r>
            <a:r>
              <a:rPr lang="en-US" sz="1000" dirty="0">
                <a:solidFill>
                  <a:srgbClr val="000000"/>
                </a:solidFill>
                <a:latin typeface="Arial" charset="0"/>
              </a:rPr>
              <a:t>The first 30 prime numbers are 2, 3, 5, 7, 11, 13, 17, 19, 23, 29, 31, 37, 41, 43, 47, 53, 59, 61, 67, 71, 73, 79, 83, 89, 97, 101, 103, 107, 109, and 113</a:t>
            </a:r>
          </a:p>
        </p:txBody>
      </p:sp>
      <p:sp>
        <p:nvSpPr>
          <p:cNvPr id="10" name="Line Callout 1 9"/>
          <p:cNvSpPr/>
          <p:nvPr/>
        </p:nvSpPr>
        <p:spPr bwMode="auto">
          <a:xfrm>
            <a:off x="4381775" y="2133599"/>
            <a:ext cx="1858963" cy="328613"/>
          </a:xfrm>
          <a:prstGeom prst="borderCallout1">
            <a:avLst>
              <a:gd name="adj1" fmla="val 22691"/>
              <a:gd name="adj2" fmla="val 713"/>
              <a:gd name="adj3" fmla="val 144667"/>
              <a:gd name="adj4" fmla="val -97031"/>
            </a:avLst>
          </a:prstGeom>
          <a:solidFill>
            <a:srgbClr val="FFFFC5"/>
          </a:solidFill>
          <a:ln w="95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NZ" sz="1400" dirty="0" smtClean="0">
                <a:solidFill>
                  <a:schemeClr val="tx1"/>
                </a:solidFill>
                <a:latin typeface="Arial" pitchFamily="34" charset="0"/>
                <a:cs typeface="Arial" pitchFamily="34" charset="0"/>
              </a:rPr>
              <a:t>defines the range</a:t>
            </a:r>
            <a:endParaRPr kumimoji="0" lang="en-NZ"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AutoShape 2"/>
          <p:cNvSpPr>
            <a:spLocks noChangeArrowheads="1"/>
          </p:cNvSpPr>
          <p:nvPr/>
        </p:nvSpPr>
        <p:spPr bwMode="auto">
          <a:xfrm>
            <a:off x="2555325" y="3857394"/>
            <a:ext cx="3652901" cy="371513"/>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FF"/>
                </a:solidFill>
                <a:latin typeface="Arial" pitchFamily="34" charset="0"/>
                <a:ea typeface="Luxi Sans" charset="0"/>
                <a:cs typeface="Arial" pitchFamily="34" charset="0"/>
              </a:rPr>
              <a:t>e</a:t>
            </a:r>
            <a:r>
              <a:rPr lang="en-GB" sz="1800" dirty="0" smtClean="0">
                <a:solidFill>
                  <a:srgbClr val="000000"/>
                </a:solidFill>
                <a:latin typeface="Arial" pitchFamily="34" charset="0"/>
                <a:ea typeface="Luxi Sans" charset="0"/>
                <a:cs typeface="Arial" pitchFamily="34" charset="0"/>
              </a:rPr>
              <a:t> should also be different than </a:t>
            </a:r>
            <a:r>
              <a:rPr lang="en-GB" sz="1800" dirty="0" err="1" smtClean="0">
                <a:solidFill>
                  <a:srgbClr val="0000FF"/>
                </a:solidFill>
                <a:latin typeface="Arial" pitchFamily="34" charset="0"/>
                <a:ea typeface="Luxi Sans" charset="0"/>
                <a:cs typeface="Arial" pitchFamily="34" charset="0"/>
              </a:rPr>
              <a:t>p,q</a:t>
            </a:r>
            <a:endParaRPr lang="en-GB" sz="1800" dirty="0" smtClean="0">
              <a:solidFill>
                <a:srgbClr val="0000FF"/>
              </a:solidFill>
              <a:latin typeface="Arial" pitchFamily="34" charset="0"/>
              <a:ea typeface="Luxi Sans" charset="0"/>
              <a:cs typeface="Arial" pitchFamily="34" charset="0"/>
            </a:endParaRPr>
          </a:p>
        </p:txBody>
      </p:sp>
    </p:spTree>
    <p:extLst>
      <p:ext uri="{BB962C8B-B14F-4D97-AF65-F5344CB8AC3E}">
        <p14:creationId xmlns:p14="http://schemas.microsoft.com/office/powerpoint/2010/main" val="236726545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6392"/>
                                        </p:tgtEl>
                                        <p:attrNameLst>
                                          <p:attrName>style.visibility</p:attrName>
                                        </p:attrNameLst>
                                      </p:cBhvr>
                                      <p:to>
                                        <p:strVal val="visible"/>
                                      </p:to>
                                    </p:set>
                                    <p:animEffect transition="in" filter="slide(fromBottom)">
                                      <p:cBhvr>
                                        <p:cTn id="7" dur="500"/>
                                        <p:tgtEl>
                                          <p:spTgt spid="16392"/>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6393"/>
                                        </p:tgtEl>
                                        <p:attrNameLst>
                                          <p:attrName>style.visibility</p:attrName>
                                        </p:attrNameLst>
                                      </p:cBhvr>
                                      <p:to>
                                        <p:strVal val="visible"/>
                                      </p:to>
                                    </p:set>
                                    <p:animEffect transition="in" filter="slide(fromBottom)">
                                      <p:cBhvr>
                                        <p:cTn id="11" dur="500"/>
                                        <p:tgtEl>
                                          <p:spTgt spid="1639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animBg="1"/>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AutoShape 23"/>
          <p:cNvSpPr>
            <a:spLocks noChangeArrowheads="1"/>
          </p:cNvSpPr>
          <p:nvPr/>
        </p:nvSpPr>
        <p:spPr bwMode="auto">
          <a:xfrm>
            <a:off x="1477616" y="4910138"/>
            <a:ext cx="1449734" cy="833178"/>
          </a:xfrm>
          <a:prstGeom prst="roundRect">
            <a:avLst>
              <a:gd name="adj" fmla="val 1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r">
              <a:spcBef>
                <a:spcPct val="0"/>
              </a:spcBef>
              <a:buSzPct val="100000"/>
              <a:buFont typeface="Comic Sans MS" pitchFamily="66" charset="0"/>
              <a:buNone/>
            </a:pPr>
            <a:r>
              <a:rPr lang="en-GB" altLang="en-US" sz="2400" dirty="0">
                <a:solidFill>
                  <a:schemeClr val="tx1"/>
                </a:solidFill>
                <a:latin typeface="Arial" pitchFamily="34" charset="0"/>
                <a:cs typeface="Arial" pitchFamily="34" charset="0"/>
              </a:rPr>
              <a:t>Magic</a:t>
            </a:r>
          </a:p>
          <a:p>
            <a:pPr algn="r">
              <a:spcBef>
                <a:spcPct val="0"/>
              </a:spcBef>
              <a:buSzPct val="100000"/>
              <a:buFont typeface="Comic Sans MS" pitchFamily="66" charset="0"/>
              <a:buNone/>
            </a:pPr>
            <a:r>
              <a:rPr lang="en-GB" altLang="en-US" sz="2400" dirty="0">
                <a:solidFill>
                  <a:schemeClr val="tx1"/>
                </a:solidFill>
                <a:latin typeface="Arial" pitchFamily="34" charset="0"/>
                <a:cs typeface="Arial" pitchFamily="34" charset="0"/>
              </a:rPr>
              <a:t>happens!</a:t>
            </a:r>
          </a:p>
        </p:txBody>
      </p:sp>
      <p:sp>
        <p:nvSpPr>
          <p:cNvPr id="17409" name="Rectangle 1"/>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smtClean="0">
                <a:solidFill>
                  <a:srgbClr val="FF0000"/>
                </a:solidFill>
                <a:effectLst>
                  <a:outerShdw blurRad="38100" dist="38100" dir="2700000" algn="tl">
                    <a:srgbClr val="000000"/>
                  </a:outerShdw>
                </a:effectLst>
                <a:latin typeface="Arial" pitchFamily="34" charset="0"/>
                <a:cs typeface="Arial" pitchFamily="34" charset="0"/>
              </a:rPr>
              <a:t>RSA: Encryption, decryption</a:t>
            </a:r>
          </a:p>
        </p:txBody>
      </p:sp>
      <p:sp>
        <p:nvSpPr>
          <p:cNvPr id="45061" name="AutoShape 2"/>
          <p:cNvSpPr>
            <a:spLocks noChangeArrowheads="1"/>
          </p:cNvSpPr>
          <p:nvPr/>
        </p:nvSpPr>
        <p:spPr bwMode="auto">
          <a:xfrm>
            <a:off x="612775" y="1500188"/>
            <a:ext cx="6221873"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SzPct val="100000"/>
              <a:buFont typeface="Comic Sans MS" pitchFamily="66" charset="0"/>
              <a:buNone/>
            </a:pPr>
            <a:r>
              <a:rPr lang="en-GB" altLang="en-US" sz="2400">
                <a:solidFill>
                  <a:srgbClr val="3333CC"/>
                </a:solidFill>
                <a:latin typeface="Arial" pitchFamily="34" charset="0"/>
                <a:cs typeface="Arial" pitchFamily="34" charset="0"/>
              </a:rPr>
              <a:t>0.</a:t>
            </a:r>
            <a:r>
              <a:rPr lang="en-GB" altLang="en-US" sz="2400">
                <a:latin typeface="Arial" pitchFamily="34" charset="0"/>
                <a:cs typeface="Arial" pitchFamily="34" charset="0"/>
              </a:rPr>
              <a:t>  Given (</a:t>
            </a:r>
            <a:r>
              <a:rPr lang="en-GB" altLang="en-US" sz="2400" i="1">
                <a:latin typeface="Arial" pitchFamily="34" charset="0"/>
                <a:cs typeface="Arial" pitchFamily="34" charset="0"/>
              </a:rPr>
              <a:t>n,e</a:t>
            </a:r>
            <a:r>
              <a:rPr lang="en-GB" altLang="en-US" sz="2400">
                <a:latin typeface="Arial" pitchFamily="34" charset="0"/>
                <a:cs typeface="Arial" pitchFamily="34" charset="0"/>
              </a:rPr>
              <a:t>) and (</a:t>
            </a:r>
            <a:r>
              <a:rPr lang="en-GB" altLang="en-US" sz="2400" i="1">
                <a:latin typeface="Arial" pitchFamily="34" charset="0"/>
                <a:cs typeface="Arial" pitchFamily="34" charset="0"/>
              </a:rPr>
              <a:t>n,d</a:t>
            </a:r>
            <a:r>
              <a:rPr lang="en-GB" altLang="en-US" sz="2400">
                <a:latin typeface="Arial" pitchFamily="34" charset="0"/>
                <a:cs typeface="Arial" pitchFamily="34" charset="0"/>
              </a:rPr>
              <a:t>) as computed above</a:t>
            </a:r>
          </a:p>
        </p:txBody>
      </p:sp>
      <p:grpSp>
        <p:nvGrpSpPr>
          <p:cNvPr id="45062" name="Group 3"/>
          <p:cNvGrpSpPr>
            <a:grpSpLocks/>
          </p:cNvGrpSpPr>
          <p:nvPr/>
        </p:nvGrpSpPr>
        <p:grpSpPr bwMode="auto">
          <a:xfrm>
            <a:off x="669925" y="2179639"/>
            <a:ext cx="8302625" cy="938213"/>
            <a:chOff x="422" y="1373"/>
            <a:chExt cx="5230" cy="591"/>
          </a:xfrm>
        </p:grpSpPr>
        <p:sp>
          <p:nvSpPr>
            <p:cNvPr id="45074" name="AutoShape 4"/>
            <p:cNvSpPr>
              <a:spLocks noChangeArrowheads="1"/>
            </p:cNvSpPr>
            <p:nvPr/>
          </p:nvSpPr>
          <p:spPr bwMode="auto">
            <a:xfrm>
              <a:off x="422" y="1373"/>
              <a:ext cx="3256" cy="292"/>
            </a:xfrm>
            <a:prstGeom prst="roundRect">
              <a:avLst>
                <a:gd name="adj" fmla="val 36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SzPct val="100000"/>
                <a:buFont typeface="Comic Sans MS" pitchFamily="66" charset="0"/>
                <a:buNone/>
              </a:pPr>
              <a:r>
                <a:rPr lang="en-GB" altLang="en-US" sz="2400">
                  <a:solidFill>
                    <a:srgbClr val="3333CC"/>
                  </a:solidFill>
                  <a:latin typeface="Arial" pitchFamily="34" charset="0"/>
                  <a:cs typeface="Arial" pitchFamily="34" charset="0"/>
                </a:rPr>
                <a:t>1.</a:t>
              </a:r>
              <a:r>
                <a:rPr lang="en-GB" altLang="en-US" sz="2400">
                  <a:latin typeface="Arial" pitchFamily="34" charset="0"/>
                  <a:cs typeface="Arial" pitchFamily="34" charset="0"/>
                </a:rPr>
                <a:t> To encrypt bit pattern, </a:t>
              </a:r>
              <a:r>
                <a:rPr lang="en-GB" altLang="en-US" sz="2400" i="1">
                  <a:latin typeface="Arial" pitchFamily="34" charset="0"/>
                  <a:cs typeface="Arial" pitchFamily="34" charset="0"/>
                </a:rPr>
                <a:t>m</a:t>
              </a:r>
              <a:r>
                <a:rPr lang="en-GB" altLang="en-US" sz="2400">
                  <a:latin typeface="Arial" pitchFamily="34" charset="0"/>
                  <a:cs typeface="Arial" pitchFamily="34" charset="0"/>
                </a:rPr>
                <a:t>, compute</a:t>
              </a:r>
            </a:p>
          </p:txBody>
        </p:sp>
        <p:grpSp>
          <p:nvGrpSpPr>
            <p:cNvPr id="45075" name="Group 5"/>
            <p:cNvGrpSpPr>
              <a:grpSpLocks/>
            </p:cNvGrpSpPr>
            <p:nvPr/>
          </p:nvGrpSpPr>
          <p:grpSpPr bwMode="auto">
            <a:xfrm>
              <a:off x="578" y="1609"/>
              <a:ext cx="1451" cy="355"/>
              <a:chOff x="578" y="1609"/>
              <a:chExt cx="1451" cy="355"/>
            </a:xfrm>
          </p:grpSpPr>
          <p:sp>
            <p:nvSpPr>
              <p:cNvPr id="45079" name="Text Box 6"/>
              <p:cNvSpPr txBox="1">
                <a:spLocks noChangeArrowheads="1"/>
              </p:cNvSpPr>
              <p:nvPr/>
            </p:nvSpPr>
            <p:spPr bwMode="auto">
              <a:xfrm>
                <a:off x="578" y="1672"/>
                <a:ext cx="145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i="1">
                    <a:solidFill>
                      <a:srgbClr val="FF0000"/>
                    </a:solidFill>
                    <a:latin typeface="Arial" pitchFamily="34" charset="0"/>
                    <a:cs typeface="Arial" pitchFamily="34" charset="0"/>
                  </a:rPr>
                  <a:t>c = m   </a:t>
                </a:r>
                <a:r>
                  <a:rPr lang="en-GB" altLang="en-US" sz="2400">
                    <a:solidFill>
                      <a:srgbClr val="FF0000"/>
                    </a:solidFill>
                    <a:latin typeface="Arial" pitchFamily="34" charset="0"/>
                    <a:cs typeface="Arial" pitchFamily="34" charset="0"/>
                  </a:rPr>
                  <a:t>mod</a:t>
                </a:r>
                <a:r>
                  <a:rPr lang="en-GB" altLang="en-US" sz="2400" i="1">
                    <a:solidFill>
                      <a:srgbClr val="FF0000"/>
                    </a:solidFill>
                    <a:latin typeface="Arial" pitchFamily="34" charset="0"/>
                    <a:cs typeface="Arial" pitchFamily="34" charset="0"/>
                  </a:rPr>
                  <a:t>  n</a:t>
                </a:r>
              </a:p>
            </p:txBody>
          </p:sp>
          <p:sp>
            <p:nvSpPr>
              <p:cNvPr id="45080" name="AutoShape 7"/>
              <p:cNvSpPr>
                <a:spLocks noChangeArrowheads="1"/>
              </p:cNvSpPr>
              <p:nvPr/>
            </p:nvSpPr>
            <p:spPr bwMode="auto">
              <a:xfrm>
                <a:off x="1113" y="1609"/>
                <a:ext cx="223" cy="292"/>
              </a:xfrm>
              <a:prstGeom prst="roundRect">
                <a:avLst>
                  <a:gd name="adj" fmla="val 45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i="1">
                    <a:solidFill>
                      <a:srgbClr val="FF0000"/>
                    </a:solidFill>
                    <a:latin typeface="Arial" pitchFamily="34" charset="0"/>
                    <a:cs typeface="Arial" pitchFamily="34" charset="0"/>
                  </a:rPr>
                  <a:t>e</a:t>
                </a:r>
              </a:p>
            </p:txBody>
          </p:sp>
        </p:grpSp>
        <p:grpSp>
          <p:nvGrpSpPr>
            <p:cNvPr id="45076" name="Group 8"/>
            <p:cNvGrpSpPr>
              <a:grpSpLocks/>
            </p:cNvGrpSpPr>
            <p:nvPr/>
          </p:nvGrpSpPr>
          <p:grpSpPr bwMode="auto">
            <a:xfrm>
              <a:off x="1981" y="1567"/>
              <a:ext cx="3671" cy="396"/>
              <a:chOff x="1981" y="1567"/>
              <a:chExt cx="3671" cy="396"/>
            </a:xfrm>
          </p:grpSpPr>
          <p:sp>
            <p:nvSpPr>
              <p:cNvPr id="45077" name="AutoShape 9"/>
              <p:cNvSpPr>
                <a:spLocks noChangeArrowheads="1"/>
              </p:cNvSpPr>
              <p:nvPr/>
            </p:nvSpPr>
            <p:spPr bwMode="auto">
              <a:xfrm>
                <a:off x="1981" y="1671"/>
                <a:ext cx="3671" cy="292"/>
              </a:xfrm>
              <a:prstGeom prst="roundRect">
                <a:avLst>
                  <a:gd name="adj" fmla="val 36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2400" dirty="0">
                    <a:latin typeface="Arial" pitchFamily="34" charset="0"/>
                    <a:cs typeface="Arial" pitchFamily="34" charset="0"/>
                  </a:rPr>
                  <a:t>(i.e., </a:t>
                </a:r>
                <a:r>
                  <a:rPr lang="en-GB" altLang="en-US" sz="2400" b="1" dirty="0">
                    <a:solidFill>
                      <a:srgbClr val="0000FF"/>
                    </a:solidFill>
                    <a:latin typeface="Arial" pitchFamily="34" charset="0"/>
                    <a:cs typeface="Arial" pitchFamily="34" charset="0"/>
                  </a:rPr>
                  <a:t>remainder</a:t>
                </a:r>
                <a:r>
                  <a:rPr lang="en-GB" altLang="en-US" sz="2400" dirty="0">
                    <a:latin typeface="Arial" pitchFamily="34" charset="0"/>
                    <a:cs typeface="Arial" pitchFamily="34" charset="0"/>
                  </a:rPr>
                  <a:t> when </a:t>
                </a:r>
                <a:r>
                  <a:rPr lang="en-GB" altLang="en-US" sz="2400" i="1" dirty="0">
                    <a:latin typeface="Arial" pitchFamily="34" charset="0"/>
                    <a:cs typeface="Arial" pitchFamily="34" charset="0"/>
                  </a:rPr>
                  <a:t>m</a:t>
                </a:r>
                <a:r>
                  <a:rPr lang="en-GB" altLang="en-US" sz="2400" dirty="0">
                    <a:latin typeface="Arial" pitchFamily="34" charset="0"/>
                    <a:cs typeface="Arial" pitchFamily="34" charset="0"/>
                  </a:rPr>
                  <a:t>   is divided by </a:t>
                </a:r>
                <a:r>
                  <a:rPr lang="en-GB" altLang="en-US" sz="2400" i="1" dirty="0">
                    <a:latin typeface="Arial" pitchFamily="34" charset="0"/>
                    <a:cs typeface="Arial" pitchFamily="34" charset="0"/>
                  </a:rPr>
                  <a:t>n</a:t>
                </a:r>
                <a:r>
                  <a:rPr lang="en-GB" altLang="en-US" sz="2400" dirty="0">
                    <a:latin typeface="Arial" pitchFamily="34" charset="0"/>
                    <a:cs typeface="Arial" pitchFamily="34" charset="0"/>
                  </a:rPr>
                  <a:t>)</a:t>
                </a:r>
              </a:p>
            </p:txBody>
          </p:sp>
          <p:sp>
            <p:nvSpPr>
              <p:cNvPr id="45078" name="AutoShape 10"/>
              <p:cNvSpPr>
                <a:spLocks noChangeArrowheads="1"/>
              </p:cNvSpPr>
              <p:nvPr/>
            </p:nvSpPr>
            <p:spPr bwMode="auto">
              <a:xfrm>
                <a:off x="4048" y="1567"/>
                <a:ext cx="223" cy="292"/>
              </a:xfrm>
              <a:prstGeom prst="roundRect">
                <a:avLst>
                  <a:gd name="adj" fmla="val 45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i="1">
                    <a:latin typeface="Arial" pitchFamily="34" charset="0"/>
                    <a:cs typeface="Arial" pitchFamily="34" charset="0"/>
                  </a:rPr>
                  <a:t>e</a:t>
                </a:r>
              </a:p>
            </p:txBody>
          </p:sp>
        </p:grpSp>
      </p:grpSp>
      <p:sp>
        <p:nvSpPr>
          <p:cNvPr id="45063" name="AutoShape 11"/>
          <p:cNvSpPr>
            <a:spLocks noChangeArrowheads="1"/>
          </p:cNvSpPr>
          <p:nvPr/>
        </p:nvSpPr>
        <p:spPr bwMode="auto">
          <a:xfrm>
            <a:off x="669925" y="3449638"/>
            <a:ext cx="6316835"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SzPct val="100000"/>
              <a:buFont typeface="Comic Sans MS" pitchFamily="66" charset="0"/>
              <a:buNone/>
            </a:pPr>
            <a:r>
              <a:rPr lang="en-GB" altLang="en-US" sz="2400">
                <a:solidFill>
                  <a:srgbClr val="3333CC"/>
                </a:solidFill>
                <a:latin typeface="Arial" pitchFamily="34" charset="0"/>
                <a:cs typeface="Arial" pitchFamily="34" charset="0"/>
              </a:rPr>
              <a:t>2.</a:t>
            </a:r>
            <a:r>
              <a:rPr lang="en-GB" altLang="en-US" sz="2400">
                <a:latin typeface="Arial" pitchFamily="34" charset="0"/>
                <a:cs typeface="Arial" pitchFamily="34" charset="0"/>
              </a:rPr>
              <a:t> To decrypt received bit pattern, </a:t>
            </a:r>
            <a:r>
              <a:rPr lang="en-GB" altLang="en-US" sz="2400" i="1">
                <a:latin typeface="Arial" pitchFamily="34" charset="0"/>
                <a:cs typeface="Arial" pitchFamily="34" charset="0"/>
              </a:rPr>
              <a:t>c</a:t>
            </a:r>
            <a:r>
              <a:rPr lang="en-GB" altLang="en-US" sz="2400">
                <a:latin typeface="Arial" pitchFamily="34" charset="0"/>
                <a:cs typeface="Arial" pitchFamily="34" charset="0"/>
              </a:rPr>
              <a:t>, compute</a:t>
            </a:r>
          </a:p>
        </p:txBody>
      </p:sp>
      <p:grpSp>
        <p:nvGrpSpPr>
          <p:cNvPr id="45064" name="Group 12"/>
          <p:cNvGrpSpPr>
            <a:grpSpLocks/>
          </p:cNvGrpSpPr>
          <p:nvPr/>
        </p:nvGrpSpPr>
        <p:grpSpPr bwMode="auto">
          <a:xfrm>
            <a:off x="917575" y="3841750"/>
            <a:ext cx="2303463" cy="569913"/>
            <a:chOff x="578" y="2420"/>
            <a:chExt cx="1451" cy="359"/>
          </a:xfrm>
        </p:grpSpPr>
        <p:sp>
          <p:nvSpPr>
            <p:cNvPr id="45072" name="Text Box 13"/>
            <p:cNvSpPr txBox="1">
              <a:spLocks noChangeArrowheads="1"/>
            </p:cNvSpPr>
            <p:nvPr/>
          </p:nvSpPr>
          <p:spPr bwMode="auto">
            <a:xfrm>
              <a:off x="578" y="2487"/>
              <a:ext cx="145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i="1">
                  <a:solidFill>
                    <a:srgbClr val="FF0000"/>
                  </a:solidFill>
                  <a:latin typeface="Arial" pitchFamily="34" charset="0"/>
                  <a:cs typeface="Arial" pitchFamily="34" charset="0"/>
                </a:rPr>
                <a:t>m = c   </a:t>
              </a:r>
              <a:r>
                <a:rPr lang="en-GB" altLang="en-US" sz="2400">
                  <a:solidFill>
                    <a:srgbClr val="FF0000"/>
                  </a:solidFill>
                  <a:latin typeface="Arial" pitchFamily="34" charset="0"/>
                  <a:cs typeface="Arial" pitchFamily="34" charset="0"/>
                </a:rPr>
                <a:t>mod</a:t>
              </a:r>
              <a:r>
                <a:rPr lang="en-GB" altLang="en-US" sz="2400" i="1">
                  <a:solidFill>
                    <a:srgbClr val="FF0000"/>
                  </a:solidFill>
                  <a:latin typeface="Arial" pitchFamily="34" charset="0"/>
                  <a:cs typeface="Arial" pitchFamily="34" charset="0"/>
                </a:rPr>
                <a:t>  n</a:t>
              </a:r>
            </a:p>
          </p:txBody>
        </p:sp>
        <p:sp>
          <p:nvSpPr>
            <p:cNvPr id="45073" name="AutoShape 14"/>
            <p:cNvSpPr>
              <a:spLocks noChangeArrowheads="1"/>
            </p:cNvSpPr>
            <p:nvPr/>
          </p:nvSpPr>
          <p:spPr bwMode="auto">
            <a:xfrm>
              <a:off x="1113" y="2420"/>
              <a:ext cx="223" cy="292"/>
            </a:xfrm>
            <a:prstGeom prst="roundRect">
              <a:avLst>
                <a:gd name="adj" fmla="val 43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FF0000"/>
                </a:buClr>
                <a:buSzPct val="100000"/>
                <a:buFont typeface="Comic Sans MS" pitchFamily="66" charset="0"/>
                <a:buNone/>
              </a:pPr>
              <a:r>
                <a:rPr lang="en-GB" altLang="en-US" sz="2400" i="1">
                  <a:solidFill>
                    <a:srgbClr val="FF0000"/>
                  </a:solidFill>
                  <a:latin typeface="Arial" pitchFamily="34" charset="0"/>
                  <a:cs typeface="Arial" pitchFamily="34" charset="0"/>
                </a:rPr>
                <a:t>d</a:t>
              </a:r>
            </a:p>
          </p:txBody>
        </p:sp>
      </p:grpSp>
      <p:sp>
        <p:nvSpPr>
          <p:cNvPr id="45065" name="AutoShape 15"/>
          <p:cNvSpPr>
            <a:spLocks noChangeArrowheads="1"/>
          </p:cNvSpPr>
          <p:nvPr/>
        </p:nvSpPr>
        <p:spPr bwMode="auto">
          <a:xfrm>
            <a:off x="3109913" y="3933825"/>
            <a:ext cx="5724942"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2400" dirty="0">
                <a:latin typeface="Arial" pitchFamily="34" charset="0"/>
                <a:cs typeface="Arial" pitchFamily="34" charset="0"/>
              </a:rPr>
              <a:t>(i.e., </a:t>
            </a:r>
            <a:r>
              <a:rPr lang="en-GB" altLang="en-US" sz="2400" b="1" dirty="0">
                <a:solidFill>
                  <a:srgbClr val="0000FF"/>
                </a:solidFill>
                <a:latin typeface="Arial" pitchFamily="34" charset="0"/>
                <a:cs typeface="Arial" pitchFamily="34" charset="0"/>
              </a:rPr>
              <a:t>remainder</a:t>
            </a:r>
            <a:r>
              <a:rPr lang="en-GB" altLang="en-US" sz="2400" dirty="0">
                <a:latin typeface="Arial" pitchFamily="34" charset="0"/>
                <a:cs typeface="Arial" pitchFamily="34" charset="0"/>
              </a:rPr>
              <a:t> when </a:t>
            </a:r>
            <a:r>
              <a:rPr lang="en-GB" altLang="en-US" sz="2400" i="1" dirty="0">
                <a:latin typeface="Arial" pitchFamily="34" charset="0"/>
                <a:cs typeface="Arial" pitchFamily="34" charset="0"/>
              </a:rPr>
              <a:t>c</a:t>
            </a:r>
            <a:r>
              <a:rPr lang="en-GB" altLang="en-US" sz="2400" dirty="0">
                <a:latin typeface="Arial" pitchFamily="34" charset="0"/>
                <a:cs typeface="Arial" pitchFamily="34" charset="0"/>
              </a:rPr>
              <a:t>   is divided by </a:t>
            </a:r>
            <a:r>
              <a:rPr lang="en-GB" altLang="en-US" sz="2400" i="1" dirty="0">
                <a:latin typeface="Arial" pitchFamily="34" charset="0"/>
                <a:cs typeface="Arial" pitchFamily="34" charset="0"/>
              </a:rPr>
              <a:t>n</a:t>
            </a:r>
            <a:r>
              <a:rPr lang="en-GB" altLang="en-US" sz="2400" dirty="0">
                <a:latin typeface="Arial" pitchFamily="34" charset="0"/>
                <a:cs typeface="Arial" pitchFamily="34" charset="0"/>
              </a:rPr>
              <a:t>)</a:t>
            </a:r>
          </a:p>
        </p:txBody>
      </p:sp>
      <p:sp>
        <p:nvSpPr>
          <p:cNvPr id="45066" name="AutoShape 16"/>
          <p:cNvSpPr>
            <a:spLocks noChangeArrowheads="1"/>
          </p:cNvSpPr>
          <p:nvPr/>
        </p:nvSpPr>
        <p:spPr bwMode="auto">
          <a:xfrm>
            <a:off x="6296391" y="3795713"/>
            <a:ext cx="353280" cy="463846"/>
          </a:xfrm>
          <a:prstGeom prst="roundRect">
            <a:avLst>
              <a:gd name="adj" fmla="val 43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i="1">
                <a:latin typeface="Arial" pitchFamily="34" charset="0"/>
                <a:cs typeface="Arial" pitchFamily="34" charset="0"/>
              </a:rPr>
              <a:t>d</a:t>
            </a:r>
          </a:p>
        </p:txBody>
      </p:sp>
      <p:grpSp>
        <p:nvGrpSpPr>
          <p:cNvPr id="45067" name="Group 18"/>
          <p:cNvGrpSpPr>
            <a:grpSpLocks/>
          </p:cNvGrpSpPr>
          <p:nvPr/>
        </p:nvGrpSpPr>
        <p:grpSpPr bwMode="auto">
          <a:xfrm>
            <a:off x="3070225" y="5029208"/>
            <a:ext cx="3935413" cy="612776"/>
            <a:chOff x="1868" y="3101"/>
            <a:chExt cx="2479" cy="386"/>
          </a:xfrm>
        </p:grpSpPr>
        <p:sp>
          <p:nvSpPr>
            <p:cNvPr id="45068" name="Text Box 19"/>
            <p:cNvSpPr txBox="1">
              <a:spLocks noChangeArrowheads="1"/>
            </p:cNvSpPr>
            <p:nvPr/>
          </p:nvSpPr>
          <p:spPr bwMode="auto">
            <a:xfrm>
              <a:off x="1868" y="3194"/>
              <a:ext cx="171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i="1">
                  <a:latin typeface="Arial" pitchFamily="34" charset="0"/>
                  <a:cs typeface="Arial" pitchFamily="34" charset="0"/>
                </a:rPr>
                <a:t>m  =  (m   </a:t>
              </a:r>
              <a:r>
                <a:rPr lang="en-GB" altLang="en-US" sz="2400">
                  <a:latin typeface="Arial" pitchFamily="34" charset="0"/>
                  <a:cs typeface="Arial" pitchFamily="34" charset="0"/>
                </a:rPr>
                <a:t>mod</a:t>
              </a:r>
              <a:r>
                <a:rPr lang="en-GB" altLang="en-US" sz="2400" i="1">
                  <a:latin typeface="Arial" pitchFamily="34" charset="0"/>
                  <a:cs typeface="Arial" pitchFamily="34" charset="0"/>
                </a:rPr>
                <a:t>  n)</a:t>
              </a:r>
            </a:p>
          </p:txBody>
        </p:sp>
        <p:sp>
          <p:nvSpPr>
            <p:cNvPr id="45069" name="AutoShape 20"/>
            <p:cNvSpPr>
              <a:spLocks noChangeArrowheads="1"/>
            </p:cNvSpPr>
            <p:nvPr/>
          </p:nvSpPr>
          <p:spPr bwMode="auto">
            <a:xfrm>
              <a:off x="2617" y="3120"/>
              <a:ext cx="221" cy="290"/>
            </a:xfrm>
            <a:prstGeom prst="roundRect">
              <a:avLst>
                <a:gd name="adj" fmla="val 45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i="1">
                  <a:latin typeface="Arial" pitchFamily="34" charset="0"/>
                  <a:cs typeface="Arial" pitchFamily="34" charset="0"/>
                </a:rPr>
                <a:t>e</a:t>
              </a:r>
            </a:p>
          </p:txBody>
        </p:sp>
        <p:sp>
          <p:nvSpPr>
            <p:cNvPr id="45070" name="Text Box 21"/>
            <p:cNvSpPr txBox="1">
              <a:spLocks noChangeArrowheads="1"/>
            </p:cNvSpPr>
            <p:nvPr/>
          </p:nvSpPr>
          <p:spPr bwMode="auto">
            <a:xfrm>
              <a:off x="3533" y="3195"/>
              <a:ext cx="81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i="1">
                  <a:latin typeface="Arial" pitchFamily="34" charset="0"/>
                  <a:cs typeface="Arial" pitchFamily="34" charset="0"/>
                </a:rPr>
                <a:t> </a:t>
              </a:r>
              <a:r>
                <a:rPr lang="en-GB" altLang="en-US" sz="2400">
                  <a:latin typeface="Arial" pitchFamily="34" charset="0"/>
                  <a:cs typeface="Arial" pitchFamily="34" charset="0"/>
                </a:rPr>
                <a:t>mod</a:t>
              </a:r>
              <a:r>
                <a:rPr lang="en-GB" altLang="en-US" sz="2400" i="1">
                  <a:latin typeface="Arial" pitchFamily="34" charset="0"/>
                  <a:cs typeface="Arial" pitchFamily="34" charset="0"/>
                </a:rPr>
                <a:t>  n</a:t>
              </a:r>
            </a:p>
          </p:txBody>
        </p:sp>
        <p:sp>
          <p:nvSpPr>
            <p:cNvPr id="45071" name="AutoShape 22"/>
            <p:cNvSpPr>
              <a:spLocks noChangeArrowheads="1"/>
            </p:cNvSpPr>
            <p:nvPr/>
          </p:nvSpPr>
          <p:spPr bwMode="auto">
            <a:xfrm>
              <a:off x="3450" y="3101"/>
              <a:ext cx="229" cy="290"/>
            </a:xfrm>
            <a:prstGeom prst="roundRect">
              <a:avLst>
                <a:gd name="adj" fmla="val 43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i="1">
                  <a:latin typeface="Arial" pitchFamily="34" charset="0"/>
                  <a:cs typeface="Arial" pitchFamily="34" charset="0"/>
                </a:rPr>
                <a:t>d</a:t>
              </a:r>
            </a:p>
          </p:txBody>
        </p:sp>
      </p:grpSp>
    </p:spTree>
    <p:extLst>
      <p:ext uri="{BB962C8B-B14F-4D97-AF65-F5344CB8AC3E}">
        <p14:creationId xmlns:p14="http://schemas.microsoft.com/office/powerpoint/2010/main" val="491895564"/>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ftr"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1200">
                <a:solidFill>
                  <a:srgbClr val="000000"/>
                </a:solidFill>
                <a:latin typeface="Arial" charset="0"/>
              </a:rPr>
              <a:t>Network Security</a:t>
            </a:r>
          </a:p>
        </p:txBody>
      </p:sp>
      <p:sp>
        <p:nvSpPr>
          <p:cNvPr id="54274" name="Rectangle 2"/>
          <p:cNvSpPr>
            <a:spLocks noGrp="1" noChangeArrowheads="1"/>
          </p:cNvSpPr>
          <p:nvPr>
            <p:ph type="title"/>
          </p:nvPr>
        </p:nvSpPr>
        <p:spPr/>
        <p:txBody>
          <a:bodyPr/>
          <a:lstStyle/>
          <a:p>
            <a:r>
              <a:rPr lang="en-US" sz="4000" dirty="0" smtClean="0"/>
              <a:t>RSA: an important property</a:t>
            </a:r>
          </a:p>
        </p:txBody>
      </p:sp>
      <p:sp>
        <p:nvSpPr>
          <p:cNvPr id="54275" name="Text Box 3"/>
          <p:cNvSpPr txBox="1">
            <a:spLocks noChangeArrowheads="1"/>
          </p:cNvSpPr>
          <p:nvPr/>
        </p:nvSpPr>
        <p:spPr bwMode="auto">
          <a:xfrm>
            <a:off x="981075" y="1422400"/>
            <a:ext cx="7040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800" smtClean="0">
                <a:solidFill>
                  <a:srgbClr val="000000"/>
                </a:solidFill>
                <a:latin typeface="Gill Sans MT" pitchFamily="34" charset="0"/>
              </a:rPr>
              <a:t>The following property will be </a:t>
            </a:r>
            <a:r>
              <a:rPr lang="en-US" sz="2800" i="1" smtClean="0">
                <a:solidFill>
                  <a:srgbClr val="C00000"/>
                </a:solidFill>
                <a:latin typeface="Gill Sans MT" pitchFamily="34" charset="0"/>
              </a:rPr>
              <a:t>very</a:t>
            </a:r>
            <a:r>
              <a:rPr lang="en-US" sz="2800" smtClean="0">
                <a:solidFill>
                  <a:srgbClr val="C00000"/>
                </a:solidFill>
                <a:latin typeface="Gill Sans MT" pitchFamily="34" charset="0"/>
              </a:rPr>
              <a:t> </a:t>
            </a:r>
            <a:r>
              <a:rPr lang="en-US" sz="2800" smtClean="0">
                <a:solidFill>
                  <a:srgbClr val="000000"/>
                </a:solidFill>
                <a:latin typeface="Gill Sans MT" pitchFamily="34" charset="0"/>
              </a:rPr>
              <a:t>useful later:</a:t>
            </a:r>
            <a:endParaRPr lang="en-US" sz="2400" smtClean="0">
              <a:solidFill>
                <a:srgbClr val="000000"/>
              </a:solidFill>
              <a:latin typeface="Gill Sans MT" pitchFamily="34" charset="0"/>
            </a:endParaRPr>
          </a:p>
        </p:txBody>
      </p:sp>
      <p:grpSp>
        <p:nvGrpSpPr>
          <p:cNvPr id="54276" name="Group 4"/>
          <p:cNvGrpSpPr>
            <a:grpSpLocks/>
          </p:cNvGrpSpPr>
          <p:nvPr/>
        </p:nvGrpSpPr>
        <p:grpSpPr bwMode="auto">
          <a:xfrm>
            <a:off x="1636713" y="2257425"/>
            <a:ext cx="5259387" cy="946150"/>
            <a:chOff x="501" y="1586"/>
            <a:chExt cx="3313" cy="596"/>
          </a:xfrm>
        </p:grpSpPr>
        <p:grpSp>
          <p:nvGrpSpPr>
            <p:cNvPr id="54283" name="Group 5"/>
            <p:cNvGrpSpPr>
              <a:grpSpLocks/>
            </p:cNvGrpSpPr>
            <p:nvPr/>
          </p:nvGrpSpPr>
          <p:grpSpPr bwMode="auto">
            <a:xfrm>
              <a:off x="501" y="1586"/>
              <a:ext cx="1807" cy="594"/>
              <a:chOff x="1328" y="1706"/>
              <a:chExt cx="1807" cy="594"/>
            </a:xfrm>
          </p:grpSpPr>
          <p:grpSp>
            <p:nvGrpSpPr>
              <p:cNvPr id="54290" name="Group 6"/>
              <p:cNvGrpSpPr>
                <a:grpSpLocks/>
              </p:cNvGrpSpPr>
              <p:nvPr/>
            </p:nvGrpSpPr>
            <p:grpSpPr bwMode="auto">
              <a:xfrm>
                <a:off x="1328" y="1811"/>
                <a:ext cx="1807" cy="489"/>
                <a:chOff x="1699" y="1433"/>
                <a:chExt cx="1807" cy="489"/>
              </a:xfrm>
            </p:grpSpPr>
            <p:sp>
              <p:nvSpPr>
                <p:cNvPr id="54293" name="Text Box 7"/>
                <p:cNvSpPr txBox="1">
                  <a:spLocks noChangeArrowheads="1"/>
                </p:cNvSpPr>
                <p:nvPr/>
              </p:nvSpPr>
              <p:spPr bwMode="auto">
                <a:xfrm>
                  <a:off x="1699" y="1433"/>
                  <a:ext cx="180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800" dirty="0" smtClean="0">
                      <a:solidFill>
                        <a:srgbClr val="C00000"/>
                      </a:solidFill>
                      <a:latin typeface="Arial" pitchFamily="34" charset="0"/>
                      <a:cs typeface="Arial" pitchFamily="34" charset="0"/>
                    </a:rPr>
                    <a:t>K  </a:t>
                  </a:r>
                  <a:r>
                    <a:rPr lang="en-US" sz="3200" dirty="0" smtClean="0">
                      <a:solidFill>
                        <a:srgbClr val="C00000"/>
                      </a:solidFill>
                      <a:latin typeface="Arial" pitchFamily="34" charset="0"/>
                      <a:cs typeface="Arial" pitchFamily="34" charset="0"/>
                    </a:rPr>
                    <a:t>(</a:t>
                  </a:r>
                  <a:r>
                    <a:rPr lang="en-US" sz="2800" dirty="0" smtClean="0">
                      <a:solidFill>
                        <a:srgbClr val="0000FF"/>
                      </a:solidFill>
                      <a:latin typeface="Arial" pitchFamily="34" charset="0"/>
                      <a:cs typeface="Arial" pitchFamily="34" charset="0"/>
                    </a:rPr>
                    <a:t>K  </a:t>
                  </a:r>
                  <a:r>
                    <a:rPr lang="en-US" sz="2800" dirty="0" smtClean="0">
                      <a:solidFill>
                        <a:srgbClr val="C00000"/>
                      </a:solidFill>
                      <a:latin typeface="Arial" pitchFamily="34" charset="0"/>
                      <a:cs typeface="Arial" pitchFamily="34" charset="0"/>
                    </a:rPr>
                    <a:t>(m)</a:t>
                  </a:r>
                  <a:r>
                    <a:rPr lang="en-US" sz="3200" dirty="0" smtClean="0">
                      <a:solidFill>
                        <a:srgbClr val="C00000"/>
                      </a:solidFill>
                      <a:latin typeface="Arial" pitchFamily="34" charset="0"/>
                      <a:cs typeface="Arial" pitchFamily="34" charset="0"/>
                    </a:rPr>
                    <a:t>)</a:t>
                  </a:r>
                  <a:r>
                    <a:rPr lang="en-US" sz="2800" dirty="0" smtClean="0">
                      <a:solidFill>
                        <a:srgbClr val="C00000"/>
                      </a:solidFill>
                      <a:latin typeface="Arial" pitchFamily="34" charset="0"/>
                      <a:cs typeface="Arial" pitchFamily="34" charset="0"/>
                    </a:rPr>
                    <a:t>  =  m </a:t>
                  </a:r>
                </a:p>
              </p:txBody>
            </p:sp>
            <p:sp>
              <p:nvSpPr>
                <p:cNvPr id="54294" name="Text Box 8"/>
                <p:cNvSpPr txBox="1">
                  <a:spLocks noChangeArrowheads="1"/>
                </p:cNvSpPr>
                <p:nvPr/>
              </p:nvSpPr>
              <p:spPr bwMode="auto">
                <a:xfrm>
                  <a:off x="2235" y="1631"/>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400" dirty="0" smtClean="0">
                      <a:solidFill>
                        <a:srgbClr val="0000FF"/>
                      </a:solidFill>
                      <a:latin typeface="Arial" pitchFamily="34" charset="0"/>
                      <a:cs typeface="Arial" pitchFamily="34" charset="0"/>
                    </a:rPr>
                    <a:t>B</a:t>
                  </a:r>
                  <a:endParaRPr lang="en-US" sz="2800" dirty="0" smtClean="0">
                    <a:solidFill>
                      <a:srgbClr val="0000FF"/>
                    </a:solidFill>
                    <a:latin typeface="Arial" pitchFamily="34" charset="0"/>
                    <a:cs typeface="Arial" pitchFamily="34" charset="0"/>
                  </a:endParaRPr>
                </a:p>
              </p:txBody>
            </p:sp>
            <p:sp>
              <p:nvSpPr>
                <p:cNvPr id="54295" name="Text Box 9"/>
                <p:cNvSpPr txBox="1">
                  <a:spLocks noChangeArrowheads="1"/>
                </p:cNvSpPr>
                <p:nvPr/>
              </p:nvSpPr>
              <p:spPr bwMode="auto">
                <a:xfrm>
                  <a:off x="1884" y="1620"/>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400" dirty="0" smtClean="0">
                      <a:solidFill>
                        <a:srgbClr val="C00000"/>
                      </a:solidFill>
                      <a:latin typeface="Arial" pitchFamily="34" charset="0"/>
                      <a:cs typeface="Arial" pitchFamily="34" charset="0"/>
                    </a:rPr>
                    <a:t>B</a:t>
                  </a:r>
                  <a:endParaRPr lang="en-US" sz="2800" dirty="0" smtClean="0">
                    <a:solidFill>
                      <a:srgbClr val="C00000"/>
                    </a:solidFill>
                    <a:latin typeface="Arial" pitchFamily="34" charset="0"/>
                    <a:cs typeface="Arial" pitchFamily="34" charset="0"/>
                  </a:endParaRPr>
                </a:p>
              </p:txBody>
            </p:sp>
          </p:grpSp>
          <p:sp>
            <p:nvSpPr>
              <p:cNvPr id="54291" name="Text Box 10"/>
              <p:cNvSpPr txBox="1">
                <a:spLocks noChangeArrowheads="1"/>
              </p:cNvSpPr>
              <p:nvPr/>
            </p:nvSpPr>
            <p:spPr bwMode="auto">
              <a:xfrm>
                <a:off x="1523" y="1706"/>
                <a:ext cx="1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400" smtClean="0">
                    <a:solidFill>
                      <a:srgbClr val="C00000"/>
                    </a:solidFill>
                    <a:latin typeface="Arial" pitchFamily="34" charset="0"/>
                    <a:cs typeface="Arial" pitchFamily="34" charset="0"/>
                  </a:rPr>
                  <a:t>-</a:t>
                </a:r>
              </a:p>
            </p:txBody>
          </p:sp>
          <p:sp>
            <p:nvSpPr>
              <p:cNvPr id="54292" name="Text Box 11"/>
              <p:cNvSpPr txBox="1">
                <a:spLocks noChangeArrowheads="1"/>
              </p:cNvSpPr>
              <p:nvPr/>
            </p:nvSpPr>
            <p:spPr bwMode="auto">
              <a:xfrm>
                <a:off x="1842" y="1722"/>
                <a:ext cx="22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400" dirty="0" smtClean="0">
                    <a:solidFill>
                      <a:srgbClr val="0000FF"/>
                    </a:solidFill>
                    <a:latin typeface="Arial" pitchFamily="34" charset="0"/>
                    <a:cs typeface="Arial" pitchFamily="34" charset="0"/>
                  </a:rPr>
                  <a:t>+</a:t>
                </a:r>
              </a:p>
            </p:txBody>
          </p:sp>
        </p:grpSp>
        <p:sp>
          <p:nvSpPr>
            <p:cNvPr id="54284" name="Text Box 12"/>
            <p:cNvSpPr txBox="1">
              <a:spLocks noChangeArrowheads="1"/>
            </p:cNvSpPr>
            <p:nvPr/>
          </p:nvSpPr>
          <p:spPr bwMode="auto">
            <a:xfrm>
              <a:off x="2496" y="1704"/>
              <a:ext cx="131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800" dirty="0" smtClean="0">
                  <a:solidFill>
                    <a:srgbClr val="0000FF"/>
                  </a:solidFill>
                  <a:latin typeface="Arial" pitchFamily="34" charset="0"/>
                  <a:cs typeface="Arial" pitchFamily="34" charset="0"/>
                </a:rPr>
                <a:t>K</a:t>
              </a:r>
              <a:r>
                <a:rPr lang="en-US" sz="2800" dirty="0" smtClean="0">
                  <a:solidFill>
                    <a:srgbClr val="C00000"/>
                  </a:solidFill>
                  <a:latin typeface="Arial" pitchFamily="34" charset="0"/>
                  <a:cs typeface="Arial" pitchFamily="34" charset="0"/>
                </a:rPr>
                <a:t>  </a:t>
              </a:r>
              <a:r>
                <a:rPr lang="en-US" sz="3200" dirty="0" smtClean="0">
                  <a:solidFill>
                    <a:srgbClr val="C00000"/>
                  </a:solidFill>
                  <a:latin typeface="Arial" pitchFamily="34" charset="0"/>
                  <a:cs typeface="Arial" pitchFamily="34" charset="0"/>
                </a:rPr>
                <a:t>(</a:t>
              </a:r>
              <a:r>
                <a:rPr lang="en-US" sz="2800" dirty="0" smtClean="0">
                  <a:solidFill>
                    <a:srgbClr val="C00000"/>
                  </a:solidFill>
                  <a:latin typeface="Arial" pitchFamily="34" charset="0"/>
                  <a:cs typeface="Arial" pitchFamily="34" charset="0"/>
                </a:rPr>
                <a:t>K  (m)</a:t>
              </a:r>
              <a:r>
                <a:rPr lang="en-US" sz="3200" dirty="0" smtClean="0">
                  <a:solidFill>
                    <a:srgbClr val="C00000"/>
                  </a:solidFill>
                  <a:latin typeface="Arial" pitchFamily="34" charset="0"/>
                  <a:cs typeface="Arial" pitchFamily="34" charset="0"/>
                </a:rPr>
                <a:t>)</a:t>
              </a:r>
              <a:r>
                <a:rPr lang="en-US" sz="2800" dirty="0" smtClean="0">
                  <a:solidFill>
                    <a:srgbClr val="C00000"/>
                  </a:solidFill>
                  <a:latin typeface="Arial" pitchFamily="34" charset="0"/>
                  <a:cs typeface="Arial" pitchFamily="34" charset="0"/>
                </a:rPr>
                <a:t>  </a:t>
              </a:r>
            </a:p>
          </p:txBody>
        </p:sp>
        <p:sp>
          <p:nvSpPr>
            <p:cNvPr id="54285" name="Text Box 13"/>
            <p:cNvSpPr txBox="1">
              <a:spLocks noChangeArrowheads="1"/>
            </p:cNvSpPr>
            <p:nvPr/>
          </p:nvSpPr>
          <p:spPr bwMode="auto">
            <a:xfrm>
              <a:off x="3074" y="188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400" smtClean="0">
                  <a:solidFill>
                    <a:srgbClr val="C00000"/>
                  </a:solidFill>
                  <a:latin typeface="Arial" pitchFamily="34" charset="0"/>
                  <a:cs typeface="Arial" pitchFamily="34" charset="0"/>
                </a:rPr>
                <a:t>B</a:t>
              </a:r>
              <a:endParaRPr lang="en-US" sz="2800" smtClean="0">
                <a:solidFill>
                  <a:srgbClr val="C00000"/>
                </a:solidFill>
                <a:latin typeface="Arial" pitchFamily="34" charset="0"/>
                <a:cs typeface="Arial" pitchFamily="34" charset="0"/>
              </a:endParaRPr>
            </a:p>
          </p:txBody>
        </p:sp>
        <p:sp>
          <p:nvSpPr>
            <p:cNvPr id="54286" name="Text Box 14"/>
            <p:cNvSpPr txBox="1">
              <a:spLocks noChangeArrowheads="1"/>
            </p:cNvSpPr>
            <p:nvPr/>
          </p:nvSpPr>
          <p:spPr bwMode="auto">
            <a:xfrm>
              <a:off x="2722" y="1891"/>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400" dirty="0" smtClean="0">
                  <a:solidFill>
                    <a:srgbClr val="0000FF"/>
                  </a:solidFill>
                  <a:latin typeface="Arial" pitchFamily="34" charset="0"/>
                  <a:cs typeface="Arial" pitchFamily="34" charset="0"/>
                </a:rPr>
                <a:t>B</a:t>
              </a:r>
              <a:endParaRPr lang="en-US" sz="2800" dirty="0" smtClean="0">
                <a:solidFill>
                  <a:srgbClr val="0000FF"/>
                </a:solidFill>
                <a:latin typeface="Arial" pitchFamily="34" charset="0"/>
                <a:cs typeface="Arial" pitchFamily="34" charset="0"/>
              </a:endParaRPr>
            </a:p>
          </p:txBody>
        </p:sp>
        <p:sp>
          <p:nvSpPr>
            <p:cNvPr id="54287" name="Text Box 15"/>
            <p:cNvSpPr txBox="1">
              <a:spLocks noChangeArrowheads="1"/>
            </p:cNvSpPr>
            <p:nvPr/>
          </p:nvSpPr>
          <p:spPr bwMode="auto">
            <a:xfrm>
              <a:off x="2709" y="1636"/>
              <a:ext cx="22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400" dirty="0" smtClean="0">
                  <a:solidFill>
                    <a:srgbClr val="0000FF"/>
                  </a:solidFill>
                  <a:latin typeface="Arial" pitchFamily="34" charset="0"/>
                  <a:cs typeface="Arial" pitchFamily="34" charset="0"/>
                </a:rPr>
                <a:t>+</a:t>
              </a:r>
            </a:p>
          </p:txBody>
        </p:sp>
        <p:sp>
          <p:nvSpPr>
            <p:cNvPr id="54288" name="Text Box 16"/>
            <p:cNvSpPr txBox="1">
              <a:spLocks noChangeArrowheads="1"/>
            </p:cNvSpPr>
            <p:nvPr/>
          </p:nvSpPr>
          <p:spPr bwMode="auto">
            <a:xfrm>
              <a:off x="3076" y="1615"/>
              <a:ext cx="1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400" smtClean="0">
                  <a:solidFill>
                    <a:srgbClr val="C00000"/>
                  </a:solidFill>
                  <a:latin typeface="Arial" pitchFamily="34" charset="0"/>
                  <a:cs typeface="Arial" pitchFamily="34" charset="0"/>
                </a:rPr>
                <a:t>-</a:t>
              </a:r>
            </a:p>
          </p:txBody>
        </p:sp>
        <p:sp>
          <p:nvSpPr>
            <p:cNvPr id="54289" name="Text Box 17"/>
            <p:cNvSpPr txBox="1">
              <a:spLocks noChangeArrowheads="1"/>
            </p:cNvSpPr>
            <p:nvPr/>
          </p:nvSpPr>
          <p:spPr bwMode="auto">
            <a:xfrm>
              <a:off x="2253" y="1755"/>
              <a:ext cx="22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400" smtClean="0">
                  <a:solidFill>
                    <a:srgbClr val="C00000"/>
                  </a:solidFill>
                  <a:latin typeface="Arial" pitchFamily="34" charset="0"/>
                  <a:cs typeface="Arial" pitchFamily="34" charset="0"/>
                </a:rPr>
                <a:t>=</a:t>
              </a:r>
            </a:p>
          </p:txBody>
        </p:sp>
      </p:grpSp>
      <p:sp>
        <p:nvSpPr>
          <p:cNvPr id="54277" name="Text Box 18"/>
          <p:cNvSpPr txBox="1">
            <a:spLocks noChangeArrowheads="1"/>
          </p:cNvSpPr>
          <p:nvPr/>
        </p:nvSpPr>
        <p:spPr bwMode="auto">
          <a:xfrm>
            <a:off x="1163638" y="3487738"/>
            <a:ext cx="291782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800" smtClean="0">
                <a:solidFill>
                  <a:srgbClr val="000000"/>
                </a:solidFill>
                <a:latin typeface="Gill Sans MT" pitchFamily="34" charset="0"/>
              </a:rPr>
              <a:t>use public key first, followed by private key </a:t>
            </a:r>
            <a:endParaRPr lang="en-US" sz="2400" smtClean="0">
              <a:solidFill>
                <a:srgbClr val="000000"/>
              </a:solidFill>
              <a:latin typeface="Gill Sans MT" pitchFamily="34" charset="0"/>
            </a:endParaRPr>
          </a:p>
        </p:txBody>
      </p:sp>
      <p:sp>
        <p:nvSpPr>
          <p:cNvPr id="54278" name="Text Box 19"/>
          <p:cNvSpPr txBox="1">
            <a:spLocks noChangeArrowheads="1"/>
          </p:cNvSpPr>
          <p:nvPr/>
        </p:nvSpPr>
        <p:spPr bwMode="auto">
          <a:xfrm>
            <a:off x="4494213" y="3479800"/>
            <a:ext cx="29178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2800" smtClean="0">
                <a:solidFill>
                  <a:srgbClr val="000000"/>
                </a:solidFill>
                <a:latin typeface="Gill Sans MT" pitchFamily="34" charset="0"/>
              </a:rPr>
              <a:t>use private key first, followed by public key </a:t>
            </a:r>
            <a:endParaRPr lang="en-US" sz="2400" smtClean="0">
              <a:solidFill>
                <a:srgbClr val="000000"/>
              </a:solidFill>
              <a:latin typeface="Gill Sans MT" pitchFamily="34" charset="0"/>
            </a:endParaRPr>
          </a:p>
        </p:txBody>
      </p:sp>
      <p:sp>
        <p:nvSpPr>
          <p:cNvPr id="54279" name="AutoShape 20"/>
          <p:cNvSpPr>
            <a:spLocks/>
          </p:cNvSpPr>
          <p:nvPr/>
        </p:nvSpPr>
        <p:spPr bwMode="auto">
          <a:xfrm rot="5400000">
            <a:off x="2481263" y="2509838"/>
            <a:ext cx="138112" cy="1509712"/>
          </a:xfrm>
          <a:prstGeom prst="rightBrace">
            <a:avLst>
              <a:gd name="adj1" fmla="val 9109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smtClean="0">
              <a:solidFill>
                <a:srgbClr val="C00000"/>
              </a:solidFill>
              <a:latin typeface="Gill Sans MT" pitchFamily="34" charset="0"/>
              <a:ea typeface="MS PGothic" pitchFamily="34" charset="-128"/>
              <a:cs typeface="Arial" pitchFamily="34" charset="0"/>
            </a:endParaRPr>
          </a:p>
        </p:txBody>
      </p:sp>
      <p:sp>
        <p:nvSpPr>
          <p:cNvPr id="54280" name="AutoShape 21"/>
          <p:cNvSpPr>
            <a:spLocks/>
          </p:cNvSpPr>
          <p:nvPr/>
        </p:nvSpPr>
        <p:spPr bwMode="auto">
          <a:xfrm rot="5400000">
            <a:off x="5753100" y="2501900"/>
            <a:ext cx="138113" cy="1509713"/>
          </a:xfrm>
          <a:prstGeom prst="rightBrace">
            <a:avLst>
              <a:gd name="adj1" fmla="val 9109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smtClean="0">
              <a:solidFill>
                <a:srgbClr val="C00000"/>
              </a:solidFill>
              <a:latin typeface="Gill Sans MT" pitchFamily="34" charset="0"/>
              <a:ea typeface="MS PGothic" pitchFamily="34" charset="-128"/>
              <a:cs typeface="Arial" pitchFamily="34" charset="0"/>
            </a:endParaRPr>
          </a:p>
        </p:txBody>
      </p:sp>
      <p:sp>
        <p:nvSpPr>
          <p:cNvPr id="54281" name="Text Box 22"/>
          <p:cNvSpPr txBox="1">
            <a:spLocks noChangeArrowheads="1"/>
          </p:cNvSpPr>
          <p:nvPr/>
        </p:nvSpPr>
        <p:spPr bwMode="auto">
          <a:xfrm>
            <a:off x="2708275" y="5200650"/>
            <a:ext cx="3467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pitchFamily="66" charset="0"/>
                <a:ea typeface="MS PGothic" pitchFamily="34" charset="-128"/>
              </a:defRPr>
            </a:lvl1pPr>
            <a:lvl2pPr marL="742950" indent="-285750">
              <a:defRPr sz="2000">
                <a:solidFill>
                  <a:schemeClr val="tx1"/>
                </a:solidFill>
                <a:latin typeface="Comic Sans MS" pitchFamily="66" charset="0"/>
                <a:ea typeface="MS PGothic" pitchFamily="34" charset="-128"/>
              </a:defRPr>
            </a:lvl2pPr>
            <a:lvl3pPr marL="1143000" indent="-228600">
              <a:defRPr sz="2000">
                <a:solidFill>
                  <a:schemeClr val="tx1"/>
                </a:solidFill>
                <a:latin typeface="Comic Sans MS" pitchFamily="66" charset="0"/>
                <a:ea typeface="MS PGothic" pitchFamily="34" charset="-128"/>
              </a:defRPr>
            </a:lvl3pPr>
            <a:lvl4pPr marL="1600200" indent="-228600">
              <a:defRPr sz="2000">
                <a:solidFill>
                  <a:schemeClr val="tx1"/>
                </a:solidFill>
                <a:latin typeface="Comic Sans MS" pitchFamily="66" charset="0"/>
                <a:ea typeface="MS PGothic" pitchFamily="34" charset="-128"/>
              </a:defRPr>
            </a:lvl4pPr>
            <a:lvl5pPr marL="2057400" indent="-228600">
              <a:defRPr sz="20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0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0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0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000">
                <a:solidFill>
                  <a:schemeClr val="tx1"/>
                </a:solidFill>
                <a:latin typeface="Comic Sans MS" pitchFamily="66" charset="0"/>
                <a:ea typeface="MS PGothic" pitchFamily="34" charset="-128"/>
              </a:defRPr>
            </a:lvl9pPr>
          </a:lstStyle>
          <a:p>
            <a:pPr algn="ctr"/>
            <a:r>
              <a:rPr lang="en-US" sz="3200" i="1" smtClean="0">
                <a:solidFill>
                  <a:srgbClr val="C00000"/>
                </a:solidFill>
                <a:latin typeface="Gill Sans MT" pitchFamily="34" charset="0"/>
              </a:rPr>
              <a:t>result is the same!</a:t>
            </a:r>
            <a:r>
              <a:rPr lang="en-US" sz="3200" smtClean="0">
                <a:solidFill>
                  <a:srgbClr val="C00000"/>
                </a:solidFill>
                <a:latin typeface="Gill Sans MT" pitchFamily="34" charset="0"/>
              </a:rPr>
              <a:t> </a:t>
            </a:r>
          </a:p>
        </p:txBody>
      </p:sp>
      <p:pic>
        <p:nvPicPr>
          <p:cNvPr id="54282" name="Picture 1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103187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7560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Why is RSA secure?</a:t>
            </a:r>
          </a:p>
        </p:txBody>
      </p:sp>
      <p:sp>
        <p:nvSpPr>
          <p:cNvPr id="56323" name="Rectangle 3"/>
          <p:cNvSpPr>
            <a:spLocks noGrp="1" noChangeArrowheads="1"/>
          </p:cNvSpPr>
          <p:nvPr>
            <p:ph type="body" idx="1"/>
          </p:nvPr>
        </p:nvSpPr>
        <p:spPr>
          <a:xfrm>
            <a:off x="457200" y="1371600"/>
            <a:ext cx="7772400" cy="2438400"/>
          </a:xfrm>
        </p:spPr>
        <p:txBody>
          <a:bodyPr/>
          <a:lstStyle/>
          <a:p>
            <a:r>
              <a:rPr lang="en-US" dirty="0" smtClean="0"/>
              <a:t>suppose you know Bob</a:t>
            </a:r>
            <a:r>
              <a:rPr lang="ja-JP" altLang="en-US" dirty="0" smtClean="0"/>
              <a:t>’</a:t>
            </a:r>
            <a:r>
              <a:rPr lang="en-US" altLang="ja-JP" dirty="0" smtClean="0"/>
              <a:t>s public key (</a:t>
            </a:r>
            <a:r>
              <a:rPr lang="en-US" altLang="ja-JP" dirty="0" err="1" smtClean="0"/>
              <a:t>e,n</a:t>
            </a:r>
            <a:r>
              <a:rPr lang="en-US" altLang="ja-JP" dirty="0" smtClean="0"/>
              <a:t>). How hard is it to determine d?</a:t>
            </a:r>
          </a:p>
          <a:p>
            <a:r>
              <a:rPr lang="en-US" dirty="0" smtClean="0"/>
              <a:t>essentially need to find factors of n without knowing the two factors p and q </a:t>
            </a:r>
          </a:p>
          <a:p>
            <a:pPr lvl="1"/>
            <a:r>
              <a:rPr lang="en-US" sz="2800" dirty="0" smtClean="0"/>
              <a:t>fact: factoring a big number is hard</a:t>
            </a:r>
          </a:p>
          <a:p>
            <a:pPr>
              <a:buFont typeface="Wingdings" pitchFamily="2" charset="2"/>
              <a:buNone/>
            </a:pPr>
            <a:endParaRPr lang="en-US" dirty="0" smtClean="0"/>
          </a:p>
        </p:txBody>
      </p:sp>
      <p:pic>
        <p:nvPicPr>
          <p:cNvPr id="56324" name="Picture 2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0" y="10445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90249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1"/>
          <p:cNvSpPr>
            <a:spLocks noGrp="1" noChangeArrowheads="1"/>
          </p:cNvSpPr>
          <p:nvPr>
            <p:ph type="title"/>
          </p:nvPr>
        </p:nvSpPr>
        <p:spPr>
          <a:xfrm>
            <a:off x="533400" y="228600"/>
            <a:ext cx="7772400" cy="914400"/>
          </a:xfrm>
          <a:gradFill rotWithShape="1">
            <a:gsLst>
              <a:gs pos="0">
                <a:srgbClr val="00B8FF"/>
              </a:gs>
              <a:gs pos="100000">
                <a:schemeClr val="bg1"/>
              </a:gs>
            </a:gsLst>
            <a:lin ang="2700000" scaled="1"/>
          </a:gradFill>
          <a:ln w="28575">
            <a:solidFill>
              <a:schemeClr val="accent2"/>
            </a:solidFill>
            <a:miter lim="800000"/>
            <a:headEnd/>
            <a:tailEnd/>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t>RSA:how strong is it?? </a:t>
            </a:r>
          </a:p>
        </p:txBody>
      </p:sp>
      <p:sp>
        <p:nvSpPr>
          <p:cNvPr id="22530" name="Rectangle 2"/>
          <p:cNvSpPr>
            <a:spLocks noGrp="1" noChangeArrowheads="1"/>
          </p:cNvSpPr>
          <p:nvPr>
            <p:ph type="body" idx="1"/>
          </p:nvPr>
        </p:nvSpPr>
        <p:spPr>
          <a:xfrm>
            <a:off x="533400" y="1371600"/>
            <a:ext cx="8067675" cy="4648200"/>
          </a:xfrm>
        </p:spPr>
        <p:txBody>
          <a:bodyPr/>
          <a:lstStyle/>
          <a:p>
            <a:pPr>
              <a:spcBef>
                <a:spcPts val="600"/>
              </a:spcBef>
              <a:buFont typeface="ZapfDingbats" pitchFamily="80"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u="sng" dirty="0" smtClean="0">
                <a:solidFill>
                  <a:srgbClr val="FF0000"/>
                </a:solidFill>
              </a:rPr>
              <a:t>RSA Challenges:</a:t>
            </a:r>
            <a:r>
              <a:rPr lang="en-GB" sz="2400" dirty="0" smtClean="0"/>
              <a:t> </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t>Prize offered to anyone who can break an RSA key of a certain size</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t>(See </a:t>
            </a:r>
            <a:r>
              <a:rPr lang="en-GB" sz="2000" dirty="0"/>
              <a:t>www.rsasecurity.com/rsalabs)</a:t>
            </a:r>
            <a:endParaRPr lang="en-GB" sz="2000" dirty="0" smtClean="0"/>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t> </a:t>
            </a:r>
            <a:r>
              <a:rPr lang="en-GB" sz="2000" b="1" dirty="0" smtClean="0">
                <a:solidFill>
                  <a:srgbClr val="FF3300"/>
                </a:solidFill>
                <a:effectLst>
                  <a:outerShdw blurRad="38100" dist="38100" dir="2700000" algn="tl">
                    <a:srgbClr val="C0C0C0"/>
                  </a:outerShdw>
                </a:effectLst>
              </a:rPr>
              <a:t>US$200,000.00 for whoever solves a 2048 bit factorization problem. No one claimed the prize so far...</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t>Last challenge solved:</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t>RSA-576  $10,000 Factored in 2003 by J. </a:t>
            </a:r>
            <a:r>
              <a:rPr lang="en-GB" sz="2000" dirty="0" err="1" smtClean="0"/>
              <a:t>Franke</a:t>
            </a:r>
            <a:r>
              <a:rPr lang="en-GB" sz="2000" dirty="0" smtClean="0"/>
              <a:t> et al.</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t>Using a powerful parallel machine and very clever algorithms</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b="1" dirty="0" smtClean="0">
                <a:solidFill>
                  <a:srgbClr val="FF3300"/>
                </a:solidFill>
                <a:effectLst>
                  <a:outerShdw blurRad="38100" dist="38100" dir="2700000" algn="tl">
                    <a:srgbClr val="C0C0C0"/>
                  </a:outerShdw>
                </a:effectLst>
              </a:rPr>
              <a:t>Currently RSA-1024 is commonly used in practice</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smtClean="0"/>
              <a:t>RSA key's size matters, see next...</a:t>
            </a:r>
          </a:p>
        </p:txBody>
      </p:sp>
    </p:spTree>
    <p:extLst>
      <p:ext uri="{BB962C8B-B14F-4D97-AF65-F5344CB8AC3E}">
        <p14:creationId xmlns:p14="http://schemas.microsoft.com/office/powerpoint/2010/main" val="5308986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70510"/>
            <a:ext cx="7770813" cy="5987490"/>
          </a:xfrm>
        </p:spPr>
        <p:txBody>
          <a:bodyPr/>
          <a:lstStyle/>
          <a:p>
            <a:r>
              <a:rPr lang="en-NZ" sz="2000" dirty="0">
                <a:latin typeface="Arial" panose="020B0604020202020204" pitchFamily="34" charset="0"/>
                <a:cs typeface="Arial" panose="020B0604020202020204" pitchFamily="34" charset="0"/>
              </a:rPr>
              <a:t>“State-sponsored adversaries don’t typically publicly share stolen data or sell it, like profiteer hacker ‘Peace of Mind’. Peace of Mind was all about selling stolen Yahoo account data, so it’s unlikely he was state-sponsored. And if so, this means it’s possible we’re looking at two different Yahoo breaches with two different hacking groups in their system.” - Grossman</a:t>
            </a:r>
          </a:p>
          <a:p>
            <a:r>
              <a:rPr lang="en-NZ" sz="2000" dirty="0" smtClean="0">
                <a:latin typeface="Arial" panose="020B0604020202020204" pitchFamily="34" charset="0"/>
                <a:cs typeface="Arial" panose="020B0604020202020204" pitchFamily="34" charset="0"/>
              </a:rPr>
              <a:t>Equally </a:t>
            </a:r>
            <a:r>
              <a:rPr lang="en-NZ" sz="2000" dirty="0">
                <a:latin typeface="Arial" panose="020B0604020202020204" pitchFamily="34" charset="0"/>
                <a:cs typeface="Arial" panose="020B0604020202020204" pitchFamily="34" charset="0"/>
              </a:rPr>
              <a:t>unclear is the extent to which passwords were protected. </a:t>
            </a:r>
            <a:r>
              <a:rPr lang="en-NZ" sz="2000" dirty="0">
                <a:solidFill>
                  <a:srgbClr val="0000FF"/>
                </a:solidFill>
                <a:latin typeface="Arial" panose="020B0604020202020204" pitchFamily="34" charset="0"/>
                <a:cs typeface="Arial" panose="020B0604020202020204" pitchFamily="34" charset="0"/>
              </a:rPr>
              <a:t>Yahoo has confirmed the passwords were hashed</a:t>
            </a:r>
            <a:r>
              <a:rPr lang="en-NZ" sz="2000" dirty="0">
                <a:latin typeface="Arial" panose="020B0604020202020204" pitchFamily="34" charset="0"/>
                <a:cs typeface="Arial" panose="020B0604020202020204" pitchFamily="34" charset="0"/>
              </a:rPr>
              <a:t>, a one-way transformation which allows the site to check that an entered password is correct without needing to store the actual password</a:t>
            </a:r>
            <a:r>
              <a:rPr lang="en-NZ" sz="2000" dirty="0" smtClean="0">
                <a:latin typeface="Arial" panose="020B0604020202020204" pitchFamily="34" charset="0"/>
                <a:cs typeface="Arial" panose="020B0604020202020204" pitchFamily="34" charset="0"/>
              </a:rPr>
              <a:t>.</a:t>
            </a:r>
          </a:p>
          <a:p>
            <a:r>
              <a:rPr lang="en-NZ" sz="2000" dirty="0">
                <a:latin typeface="Arial" panose="020B0604020202020204" pitchFamily="34" charset="0"/>
                <a:cs typeface="Arial" panose="020B0604020202020204" pitchFamily="34" charset="0"/>
              </a:rPr>
              <a:t>The breach also highlights </a:t>
            </a:r>
            <a:r>
              <a:rPr lang="en-NZ" sz="2000" dirty="0">
                <a:solidFill>
                  <a:srgbClr val="0000FF"/>
                </a:solidFill>
                <a:latin typeface="Arial" panose="020B0604020202020204" pitchFamily="34" charset="0"/>
                <a:cs typeface="Arial" panose="020B0604020202020204" pitchFamily="34" charset="0"/>
              </a:rPr>
              <a:t>a strong problem with </a:t>
            </a:r>
            <a:r>
              <a:rPr lang="en-NZ" sz="2000" b="1" dirty="0">
                <a:solidFill>
                  <a:srgbClr val="0000FF"/>
                </a:solidFill>
                <a:latin typeface="Arial" panose="020B0604020202020204" pitchFamily="34" charset="0"/>
                <a:cs typeface="Arial" panose="020B0604020202020204" pitchFamily="34" charset="0"/>
              </a:rPr>
              <a:t>“security questions”</a:t>
            </a:r>
            <a:r>
              <a:rPr lang="en-NZ" sz="2000" dirty="0">
                <a:latin typeface="Arial" panose="020B0604020202020204" pitchFamily="34" charset="0"/>
                <a:cs typeface="Arial" panose="020B0604020202020204" pitchFamily="34" charset="0"/>
              </a:rPr>
              <a:t>, the common practice of letting users reset passwords by answering questions about their first house or mother’s maiden name. </a:t>
            </a:r>
            <a:r>
              <a:rPr lang="en-NZ" sz="2000" dirty="0">
                <a:solidFill>
                  <a:srgbClr val="0000FF"/>
                </a:solidFill>
                <a:latin typeface="Arial" panose="020B0604020202020204" pitchFamily="34" charset="0"/>
                <a:cs typeface="Arial" panose="020B0604020202020204" pitchFamily="34" charset="0"/>
              </a:rPr>
              <a:t>Yahoo did not encrypt all the security questions it stored, and so some are readable in plaintext</a:t>
            </a:r>
            <a:r>
              <a:rPr lang="en-NZ" sz="2000" dirty="0">
                <a:latin typeface="Arial" panose="020B0604020202020204" pitchFamily="34" charset="0"/>
                <a:cs typeface="Arial" panose="020B0604020202020204" pitchFamily="34" charset="0"/>
              </a:rPr>
              <a:t>. While it may be irritating to have to change a stolen password, it is somewhat worse to have to change a stolen mother’s maiden name</a:t>
            </a:r>
            <a:r>
              <a:rPr lang="en-NZ" sz="2000" dirty="0" smtClean="0">
                <a:latin typeface="Arial" panose="020B0604020202020204" pitchFamily="34" charset="0"/>
                <a:cs typeface="Arial" panose="020B0604020202020204" pitchFamily="34" charset="0"/>
              </a:rPr>
              <a:t>.</a:t>
            </a:r>
            <a:endParaRPr lang="en-NZ" sz="2000" dirty="0">
              <a:latin typeface="Arial" panose="020B0604020202020204" pitchFamily="34" charset="0"/>
              <a:cs typeface="Arial" panose="020B0604020202020204" pitchFamily="34" charset="0"/>
            </a:endParaRPr>
          </a:p>
        </p:txBody>
      </p:sp>
      <p:sp>
        <p:nvSpPr>
          <p:cNvPr id="5" name="Text Box 7"/>
          <p:cNvSpPr txBox="1">
            <a:spLocks noChangeArrowheads="1"/>
          </p:cNvSpPr>
          <p:nvPr/>
        </p:nvSpPr>
        <p:spPr bwMode="auto">
          <a:xfrm>
            <a:off x="0" y="32310"/>
            <a:ext cx="9144000" cy="830997"/>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dirty="0">
                <a:solidFill>
                  <a:srgbClr val="252593"/>
                </a:solidFill>
              </a:rPr>
              <a:t>Yahoo confirms 'state-sponsored' hackers stole personal data from 500m accounts</a:t>
            </a:r>
            <a:endParaRPr lang="en-GB" sz="2800" b="1" dirty="0">
              <a:solidFill>
                <a:srgbClr val="252593"/>
              </a:solidFill>
            </a:endParaRPr>
          </a:p>
        </p:txBody>
      </p:sp>
    </p:spTree>
    <p:extLst>
      <p:ext uri="{BB962C8B-B14F-4D97-AF65-F5344CB8AC3E}">
        <p14:creationId xmlns:p14="http://schemas.microsoft.com/office/powerpoint/2010/main" val="34115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1238954" y="3156334"/>
            <a:ext cx="6609646"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Example: Single letter</a:t>
            </a:r>
            <a:endPar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nip Diagonal Corner Rectangle 2"/>
          <p:cNvSpPr/>
          <p:nvPr/>
        </p:nvSpPr>
        <p:spPr>
          <a:xfrm>
            <a:off x="1104916" y="2438400"/>
            <a:ext cx="6509095" cy="672029"/>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RSA</a:t>
            </a:r>
            <a:endPar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38988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a:xfrm>
            <a:off x="533400" y="228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smtClean="0">
                <a:latin typeface="Arial" pitchFamily="34" charset="0"/>
                <a:cs typeface="Arial" pitchFamily="34" charset="0"/>
              </a:rPr>
              <a:t>RSA example:</a:t>
            </a:r>
          </a:p>
        </p:txBody>
      </p:sp>
      <p:sp>
        <p:nvSpPr>
          <p:cNvPr id="46083" name="AutoShape 2"/>
          <p:cNvSpPr>
            <a:spLocks noChangeArrowheads="1"/>
          </p:cNvSpPr>
          <p:nvPr/>
        </p:nvSpPr>
        <p:spPr bwMode="auto">
          <a:xfrm>
            <a:off x="511970" y="1300163"/>
            <a:ext cx="5924548"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Bob chooses </a:t>
            </a:r>
            <a:r>
              <a:rPr lang="en-GB" altLang="en-US" sz="2400" i="1">
                <a:latin typeface="Arial" pitchFamily="34" charset="0"/>
                <a:cs typeface="Arial" pitchFamily="34" charset="0"/>
              </a:rPr>
              <a:t>p=5, q=7</a:t>
            </a:r>
            <a:r>
              <a:rPr lang="en-GB" altLang="en-US" sz="2400">
                <a:latin typeface="Arial" pitchFamily="34" charset="0"/>
                <a:cs typeface="Arial" pitchFamily="34" charset="0"/>
              </a:rPr>
              <a:t>.  Then </a:t>
            </a:r>
            <a:r>
              <a:rPr lang="en-GB" altLang="en-US" sz="2400" i="1">
                <a:latin typeface="Arial" pitchFamily="34" charset="0"/>
                <a:cs typeface="Arial" pitchFamily="34" charset="0"/>
              </a:rPr>
              <a:t>n=35, z=24</a:t>
            </a:r>
            <a:r>
              <a:rPr lang="en-GB" altLang="en-US" sz="2400">
                <a:latin typeface="Arial" pitchFamily="34" charset="0"/>
                <a:cs typeface="Arial" pitchFamily="34" charset="0"/>
              </a:rPr>
              <a:t>.</a:t>
            </a:r>
          </a:p>
        </p:txBody>
      </p:sp>
      <p:sp>
        <p:nvSpPr>
          <p:cNvPr id="46084" name="AutoShape 3"/>
          <p:cNvSpPr>
            <a:spLocks noChangeArrowheads="1"/>
          </p:cNvSpPr>
          <p:nvPr/>
        </p:nvSpPr>
        <p:spPr bwMode="auto">
          <a:xfrm>
            <a:off x="2312988" y="1724025"/>
            <a:ext cx="5272895" cy="833178"/>
          </a:xfrm>
          <a:prstGeom prst="roundRect">
            <a:avLst>
              <a:gd name="adj" fmla="val 13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spcBef>
                <a:spcPct val="0"/>
              </a:spcBef>
              <a:buClr>
                <a:srgbClr val="000000"/>
              </a:buClr>
              <a:buSzPct val="100000"/>
              <a:buFont typeface="Comic Sans MS" pitchFamily="66" charset="0"/>
              <a:buNone/>
            </a:pPr>
            <a:r>
              <a:rPr lang="en-GB" altLang="en-US" sz="2400" i="1" dirty="0">
                <a:latin typeface="Arial" pitchFamily="34" charset="0"/>
                <a:cs typeface="Arial" pitchFamily="34" charset="0"/>
              </a:rPr>
              <a:t>e=5</a:t>
            </a:r>
            <a:r>
              <a:rPr lang="en-GB" altLang="en-US" sz="2400" dirty="0">
                <a:latin typeface="Arial" pitchFamily="34" charset="0"/>
                <a:cs typeface="Arial" pitchFamily="34" charset="0"/>
              </a:rPr>
              <a:t>  (so </a:t>
            </a:r>
            <a:r>
              <a:rPr lang="en-GB" altLang="en-US" sz="2400" i="1" dirty="0" smtClean="0">
                <a:latin typeface="Arial" pitchFamily="34" charset="0"/>
                <a:cs typeface="Arial" pitchFamily="34" charset="0"/>
              </a:rPr>
              <a:t>e and z are</a:t>
            </a:r>
            <a:r>
              <a:rPr lang="en-GB" altLang="en-US" sz="2400" dirty="0" smtClean="0">
                <a:latin typeface="Arial" pitchFamily="34" charset="0"/>
                <a:cs typeface="Arial" pitchFamily="34" charset="0"/>
              </a:rPr>
              <a:t> </a:t>
            </a:r>
            <a:r>
              <a:rPr lang="en-GB" altLang="en-US" sz="2400" dirty="0">
                <a:latin typeface="Arial" pitchFamily="34" charset="0"/>
                <a:cs typeface="Arial" pitchFamily="34" charset="0"/>
              </a:rPr>
              <a:t>relatively prime).</a:t>
            </a:r>
          </a:p>
          <a:p>
            <a:pPr>
              <a:spcBef>
                <a:spcPct val="0"/>
              </a:spcBef>
              <a:buClr>
                <a:srgbClr val="000000"/>
              </a:buClr>
              <a:buSzPct val="100000"/>
              <a:buFont typeface="Comic Sans MS" pitchFamily="66" charset="0"/>
              <a:buNone/>
            </a:pPr>
            <a:r>
              <a:rPr lang="en-GB" altLang="en-US" sz="2400" i="1" dirty="0">
                <a:latin typeface="Arial" pitchFamily="34" charset="0"/>
                <a:cs typeface="Arial" pitchFamily="34" charset="0"/>
              </a:rPr>
              <a:t>d=29</a:t>
            </a:r>
            <a:r>
              <a:rPr lang="en-GB" altLang="en-US" sz="2400" dirty="0">
                <a:latin typeface="Arial" pitchFamily="34" charset="0"/>
                <a:cs typeface="Arial" pitchFamily="34" charset="0"/>
              </a:rPr>
              <a:t> (so </a:t>
            </a:r>
            <a:r>
              <a:rPr lang="en-GB" altLang="en-US" sz="2400" i="1" dirty="0">
                <a:latin typeface="Arial" pitchFamily="34" charset="0"/>
                <a:cs typeface="Arial" pitchFamily="34" charset="0"/>
              </a:rPr>
              <a:t>ed-1</a:t>
            </a:r>
            <a:r>
              <a:rPr lang="en-GB" altLang="en-US" sz="2400" dirty="0">
                <a:latin typeface="Arial" pitchFamily="34" charset="0"/>
                <a:cs typeface="Arial" pitchFamily="34" charset="0"/>
              </a:rPr>
              <a:t> exactly divisible by z</a:t>
            </a:r>
            <a:r>
              <a:rPr lang="en-GB" altLang="en-US" sz="2400" dirty="0" smtClean="0">
                <a:latin typeface="Arial" pitchFamily="34" charset="0"/>
                <a:cs typeface="Arial" pitchFamily="34" charset="0"/>
              </a:rPr>
              <a:t>.)</a:t>
            </a:r>
            <a:endParaRPr lang="en-GB" altLang="en-US" sz="2400" dirty="0">
              <a:latin typeface="Arial" pitchFamily="34" charset="0"/>
              <a:cs typeface="Arial" pitchFamily="34" charset="0"/>
            </a:endParaRPr>
          </a:p>
        </p:txBody>
      </p:sp>
      <p:sp>
        <p:nvSpPr>
          <p:cNvPr id="46085" name="AutoShape 4"/>
          <p:cNvSpPr>
            <a:spLocks noChangeArrowheads="1"/>
          </p:cNvSpPr>
          <p:nvPr/>
        </p:nvSpPr>
        <p:spPr bwMode="auto">
          <a:xfrm>
            <a:off x="2096561" y="3335338"/>
            <a:ext cx="866240"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u="sng">
                <a:latin typeface="Arial" pitchFamily="34" charset="0"/>
                <a:cs typeface="Arial" pitchFamily="34" charset="0"/>
              </a:rPr>
              <a:t>letter</a:t>
            </a:r>
          </a:p>
        </p:txBody>
      </p:sp>
      <p:sp>
        <p:nvSpPr>
          <p:cNvPr id="46086" name="AutoShape 5"/>
          <p:cNvSpPr>
            <a:spLocks noChangeArrowheads="1"/>
          </p:cNvSpPr>
          <p:nvPr/>
        </p:nvSpPr>
        <p:spPr bwMode="auto">
          <a:xfrm>
            <a:off x="3593263" y="3311525"/>
            <a:ext cx="438238" cy="463846"/>
          </a:xfrm>
          <a:prstGeom prst="roundRect">
            <a:avLst>
              <a:gd name="adj" fmla="val 37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u="sng">
                <a:latin typeface="Arial" pitchFamily="34" charset="0"/>
                <a:cs typeface="Arial" pitchFamily="34" charset="0"/>
              </a:rPr>
              <a:t>m</a:t>
            </a:r>
          </a:p>
        </p:txBody>
      </p:sp>
      <p:sp>
        <p:nvSpPr>
          <p:cNvPr id="46087" name="AutoShape 6"/>
          <p:cNvSpPr>
            <a:spLocks noChangeArrowheads="1"/>
          </p:cNvSpPr>
          <p:nvPr/>
        </p:nvSpPr>
        <p:spPr bwMode="auto">
          <a:xfrm>
            <a:off x="4850563" y="3321050"/>
            <a:ext cx="438238" cy="463846"/>
          </a:xfrm>
          <a:prstGeom prst="roundRect">
            <a:avLst>
              <a:gd name="adj" fmla="val 37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u="sng">
                <a:latin typeface="Arial" pitchFamily="34" charset="0"/>
                <a:cs typeface="Arial" pitchFamily="34" charset="0"/>
              </a:rPr>
              <a:t>m</a:t>
            </a:r>
          </a:p>
        </p:txBody>
      </p:sp>
      <p:sp>
        <p:nvSpPr>
          <p:cNvPr id="46088" name="AutoShape 7"/>
          <p:cNvSpPr>
            <a:spLocks noChangeArrowheads="1"/>
          </p:cNvSpPr>
          <p:nvPr/>
        </p:nvSpPr>
        <p:spPr bwMode="auto">
          <a:xfrm>
            <a:off x="5080367" y="3179763"/>
            <a:ext cx="353280" cy="463846"/>
          </a:xfrm>
          <a:prstGeom prst="roundRect">
            <a:avLst>
              <a:gd name="adj" fmla="val 45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e</a:t>
            </a:r>
          </a:p>
        </p:txBody>
      </p:sp>
      <p:grpSp>
        <p:nvGrpSpPr>
          <p:cNvPr id="46089" name="Group 8"/>
          <p:cNvGrpSpPr>
            <a:grpSpLocks/>
          </p:cNvGrpSpPr>
          <p:nvPr/>
        </p:nvGrpSpPr>
        <p:grpSpPr bwMode="auto">
          <a:xfrm>
            <a:off x="6477000" y="3190878"/>
            <a:ext cx="2052638" cy="592138"/>
            <a:chOff x="4080" y="2010"/>
            <a:chExt cx="1293" cy="373"/>
          </a:xfrm>
        </p:grpSpPr>
        <p:sp>
          <p:nvSpPr>
            <p:cNvPr id="46114" name="AutoShape 9"/>
            <p:cNvSpPr>
              <a:spLocks noChangeArrowheads="1"/>
            </p:cNvSpPr>
            <p:nvPr/>
          </p:nvSpPr>
          <p:spPr bwMode="auto">
            <a:xfrm>
              <a:off x="4080" y="2091"/>
              <a:ext cx="1293" cy="292"/>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u="sng" dirty="0">
                  <a:latin typeface="Arial" pitchFamily="34" charset="0"/>
                  <a:cs typeface="Arial" pitchFamily="34" charset="0"/>
                </a:rPr>
                <a:t>c = m  mod  n</a:t>
              </a:r>
            </a:p>
          </p:txBody>
        </p:sp>
        <p:sp>
          <p:nvSpPr>
            <p:cNvPr id="46115" name="AutoShape 10"/>
            <p:cNvSpPr>
              <a:spLocks noChangeArrowheads="1"/>
            </p:cNvSpPr>
            <p:nvPr/>
          </p:nvSpPr>
          <p:spPr bwMode="auto">
            <a:xfrm>
              <a:off x="4540" y="2010"/>
              <a:ext cx="223" cy="292"/>
            </a:xfrm>
            <a:prstGeom prst="roundRect">
              <a:avLst>
                <a:gd name="adj" fmla="val 45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e</a:t>
              </a:r>
            </a:p>
          </p:txBody>
        </p:sp>
      </p:grpSp>
      <p:sp>
        <p:nvSpPr>
          <p:cNvPr id="46090" name="AutoShape 11"/>
          <p:cNvSpPr>
            <a:spLocks noChangeArrowheads="1"/>
          </p:cNvSpPr>
          <p:nvPr/>
        </p:nvSpPr>
        <p:spPr bwMode="auto">
          <a:xfrm>
            <a:off x="2367826" y="3810000"/>
            <a:ext cx="250686" cy="438006"/>
          </a:xfrm>
          <a:prstGeom prst="roundRect">
            <a:avLst>
              <a:gd name="adj" fmla="val 63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FF0000"/>
              </a:buClr>
              <a:buSzPct val="100000"/>
              <a:buFont typeface="Arial" charset="0"/>
              <a:buNone/>
            </a:pPr>
            <a:r>
              <a:rPr lang="en-GB" altLang="en-US" sz="2400">
                <a:solidFill>
                  <a:srgbClr val="FF0000"/>
                </a:solidFill>
                <a:latin typeface="Arial" pitchFamily="34" charset="0"/>
                <a:cs typeface="Arial" pitchFamily="34" charset="0"/>
              </a:rPr>
              <a:t>l</a:t>
            </a:r>
          </a:p>
        </p:txBody>
      </p:sp>
      <p:sp>
        <p:nvSpPr>
          <p:cNvPr id="46091" name="AutoShape 12"/>
          <p:cNvSpPr>
            <a:spLocks noChangeArrowheads="1"/>
          </p:cNvSpPr>
          <p:nvPr/>
        </p:nvSpPr>
        <p:spPr bwMode="auto">
          <a:xfrm>
            <a:off x="3512676" y="3832225"/>
            <a:ext cx="524800" cy="43800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FF0000"/>
              </a:buClr>
              <a:buSzPct val="100000"/>
              <a:buFont typeface="Arial" charset="0"/>
              <a:buNone/>
            </a:pPr>
            <a:r>
              <a:rPr lang="en-GB" altLang="en-US" sz="2400">
                <a:solidFill>
                  <a:srgbClr val="FF0000"/>
                </a:solidFill>
                <a:latin typeface="Arial" pitchFamily="34" charset="0"/>
                <a:cs typeface="Arial" pitchFamily="34" charset="0"/>
              </a:rPr>
              <a:t>12</a:t>
            </a:r>
          </a:p>
        </p:txBody>
      </p:sp>
      <p:sp>
        <p:nvSpPr>
          <p:cNvPr id="46092" name="AutoShape 13"/>
          <p:cNvSpPr>
            <a:spLocks noChangeArrowheads="1"/>
          </p:cNvSpPr>
          <p:nvPr/>
        </p:nvSpPr>
        <p:spPr bwMode="auto">
          <a:xfrm>
            <a:off x="4466620" y="3824288"/>
            <a:ext cx="1210886" cy="43800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FF0000"/>
              </a:buClr>
              <a:buSzPct val="100000"/>
              <a:buFont typeface="Arial" charset="0"/>
              <a:buNone/>
            </a:pPr>
            <a:r>
              <a:rPr lang="en-GB" altLang="en-US" sz="2400">
                <a:solidFill>
                  <a:srgbClr val="FF0000"/>
                </a:solidFill>
                <a:latin typeface="Arial" pitchFamily="34" charset="0"/>
                <a:cs typeface="Arial" pitchFamily="34" charset="0"/>
              </a:rPr>
              <a:t>248832</a:t>
            </a:r>
          </a:p>
        </p:txBody>
      </p:sp>
      <p:sp>
        <p:nvSpPr>
          <p:cNvPr id="46093" name="AutoShape 14"/>
          <p:cNvSpPr>
            <a:spLocks noChangeArrowheads="1"/>
          </p:cNvSpPr>
          <p:nvPr/>
        </p:nvSpPr>
        <p:spPr bwMode="auto">
          <a:xfrm>
            <a:off x="7408401" y="3822700"/>
            <a:ext cx="524800" cy="43800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FF0000"/>
              </a:buClr>
              <a:buSzPct val="100000"/>
              <a:buFont typeface="Arial" charset="0"/>
              <a:buNone/>
            </a:pPr>
            <a:r>
              <a:rPr lang="en-GB" altLang="en-US" sz="2400">
                <a:solidFill>
                  <a:srgbClr val="FF0000"/>
                </a:solidFill>
                <a:latin typeface="Arial" pitchFamily="34" charset="0"/>
                <a:cs typeface="Arial" pitchFamily="34" charset="0"/>
              </a:rPr>
              <a:t>17</a:t>
            </a:r>
          </a:p>
        </p:txBody>
      </p:sp>
      <p:sp>
        <p:nvSpPr>
          <p:cNvPr id="46094" name="AutoShape 15"/>
          <p:cNvSpPr>
            <a:spLocks noChangeArrowheads="1"/>
          </p:cNvSpPr>
          <p:nvPr/>
        </p:nvSpPr>
        <p:spPr bwMode="auto">
          <a:xfrm>
            <a:off x="2133258" y="4732338"/>
            <a:ext cx="335646" cy="463846"/>
          </a:xfrm>
          <a:prstGeom prst="roundRect">
            <a:avLst>
              <a:gd name="adj" fmla="val 46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u="sng">
                <a:latin typeface="Arial" pitchFamily="34" charset="0"/>
                <a:cs typeface="Arial" pitchFamily="34" charset="0"/>
              </a:rPr>
              <a:t>c</a:t>
            </a:r>
          </a:p>
        </p:txBody>
      </p:sp>
      <p:grpSp>
        <p:nvGrpSpPr>
          <p:cNvPr id="46095" name="Group 16"/>
          <p:cNvGrpSpPr>
            <a:grpSpLocks/>
          </p:cNvGrpSpPr>
          <p:nvPr/>
        </p:nvGrpSpPr>
        <p:grpSpPr bwMode="auto">
          <a:xfrm>
            <a:off x="5826125" y="4657729"/>
            <a:ext cx="2052638" cy="592138"/>
            <a:chOff x="3670" y="2934"/>
            <a:chExt cx="1293" cy="373"/>
          </a:xfrm>
        </p:grpSpPr>
        <p:sp>
          <p:nvSpPr>
            <p:cNvPr id="46112" name="AutoShape 17"/>
            <p:cNvSpPr>
              <a:spLocks noChangeArrowheads="1"/>
            </p:cNvSpPr>
            <p:nvPr/>
          </p:nvSpPr>
          <p:spPr bwMode="auto">
            <a:xfrm>
              <a:off x="3670" y="3015"/>
              <a:ext cx="1293" cy="292"/>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u="sng">
                  <a:latin typeface="Arial" pitchFamily="34" charset="0"/>
                  <a:cs typeface="Arial" pitchFamily="34" charset="0"/>
                </a:rPr>
                <a:t>m = c  mod  n</a:t>
              </a:r>
            </a:p>
          </p:txBody>
        </p:sp>
        <p:sp>
          <p:nvSpPr>
            <p:cNvPr id="46113" name="AutoShape 18"/>
            <p:cNvSpPr>
              <a:spLocks noChangeArrowheads="1"/>
            </p:cNvSpPr>
            <p:nvPr/>
          </p:nvSpPr>
          <p:spPr bwMode="auto">
            <a:xfrm>
              <a:off x="4130" y="2934"/>
              <a:ext cx="223" cy="292"/>
            </a:xfrm>
            <a:prstGeom prst="roundRect">
              <a:avLst>
                <a:gd name="adj" fmla="val 43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d</a:t>
              </a:r>
            </a:p>
          </p:txBody>
        </p:sp>
      </p:grpSp>
      <p:sp>
        <p:nvSpPr>
          <p:cNvPr id="46096" name="AutoShape 19"/>
          <p:cNvSpPr>
            <a:spLocks noChangeArrowheads="1"/>
          </p:cNvSpPr>
          <p:nvPr/>
        </p:nvSpPr>
        <p:spPr bwMode="auto">
          <a:xfrm>
            <a:off x="1979151" y="5159375"/>
            <a:ext cx="524800" cy="43800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FF0000"/>
              </a:buClr>
              <a:buSzPct val="100000"/>
              <a:buFont typeface="Arial" charset="0"/>
              <a:buNone/>
            </a:pPr>
            <a:r>
              <a:rPr lang="en-GB" altLang="en-US" sz="2400">
                <a:solidFill>
                  <a:srgbClr val="FF0000"/>
                </a:solidFill>
                <a:latin typeface="Arial" pitchFamily="34" charset="0"/>
                <a:cs typeface="Arial" pitchFamily="34" charset="0"/>
              </a:rPr>
              <a:t>17</a:t>
            </a:r>
          </a:p>
        </p:txBody>
      </p:sp>
      <p:sp>
        <p:nvSpPr>
          <p:cNvPr id="46097" name="AutoShape 20"/>
          <p:cNvSpPr>
            <a:spLocks noChangeArrowheads="1"/>
          </p:cNvSpPr>
          <p:nvPr/>
        </p:nvSpPr>
        <p:spPr bwMode="auto">
          <a:xfrm>
            <a:off x="1219200" y="5684838"/>
            <a:ext cx="6788150" cy="366712"/>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FF0000"/>
              </a:buClr>
              <a:buSzPct val="100000"/>
              <a:buFont typeface="Arial" charset="0"/>
              <a:buNone/>
            </a:pPr>
            <a:r>
              <a:rPr lang="en-GB" altLang="en-US" sz="1800">
                <a:solidFill>
                  <a:srgbClr val="FF0000"/>
                </a:solidFill>
                <a:latin typeface="Arial" pitchFamily="34" charset="0"/>
                <a:cs typeface="Arial" pitchFamily="34" charset="0"/>
              </a:rPr>
              <a:t>481968572106750915091411825223072000 - too big !! (int type)</a:t>
            </a:r>
          </a:p>
        </p:txBody>
      </p:sp>
      <p:sp>
        <p:nvSpPr>
          <p:cNvPr id="46098" name="AutoShape 21"/>
          <p:cNvSpPr>
            <a:spLocks noChangeArrowheads="1"/>
          </p:cNvSpPr>
          <p:nvPr/>
        </p:nvSpPr>
        <p:spPr bwMode="auto">
          <a:xfrm>
            <a:off x="6579726" y="5172075"/>
            <a:ext cx="524800" cy="43800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FF0000"/>
              </a:buClr>
              <a:buSzPct val="100000"/>
              <a:buFont typeface="Arial" charset="0"/>
              <a:buNone/>
            </a:pPr>
            <a:r>
              <a:rPr lang="en-GB" altLang="en-US" sz="2400">
                <a:solidFill>
                  <a:srgbClr val="FF0000"/>
                </a:solidFill>
                <a:latin typeface="Arial" pitchFamily="34" charset="0"/>
                <a:cs typeface="Arial" pitchFamily="34" charset="0"/>
              </a:rPr>
              <a:t>12</a:t>
            </a:r>
          </a:p>
        </p:txBody>
      </p:sp>
      <p:grpSp>
        <p:nvGrpSpPr>
          <p:cNvPr id="46099" name="Group 22"/>
          <p:cNvGrpSpPr>
            <a:grpSpLocks/>
          </p:cNvGrpSpPr>
          <p:nvPr/>
        </p:nvGrpSpPr>
        <p:grpSpPr bwMode="auto">
          <a:xfrm>
            <a:off x="3533775" y="4627567"/>
            <a:ext cx="506413" cy="617538"/>
            <a:chOff x="2226" y="2915"/>
            <a:chExt cx="319" cy="389"/>
          </a:xfrm>
        </p:grpSpPr>
        <p:sp>
          <p:nvSpPr>
            <p:cNvPr id="46110" name="AutoShape 23"/>
            <p:cNvSpPr>
              <a:spLocks noChangeArrowheads="1"/>
            </p:cNvSpPr>
            <p:nvPr/>
          </p:nvSpPr>
          <p:spPr bwMode="auto">
            <a:xfrm>
              <a:off x="2226" y="3012"/>
              <a:ext cx="211" cy="292"/>
            </a:xfrm>
            <a:prstGeom prst="roundRect">
              <a:avLst>
                <a:gd name="adj" fmla="val 46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u="sng">
                  <a:latin typeface="Arial" pitchFamily="34" charset="0"/>
                  <a:cs typeface="Arial" pitchFamily="34" charset="0"/>
                </a:rPr>
                <a:t>c</a:t>
              </a:r>
            </a:p>
          </p:txBody>
        </p:sp>
        <p:sp>
          <p:nvSpPr>
            <p:cNvPr id="46111" name="AutoShape 24"/>
            <p:cNvSpPr>
              <a:spLocks noChangeArrowheads="1"/>
            </p:cNvSpPr>
            <p:nvPr/>
          </p:nvSpPr>
          <p:spPr bwMode="auto">
            <a:xfrm>
              <a:off x="2322" y="2915"/>
              <a:ext cx="223" cy="292"/>
            </a:xfrm>
            <a:prstGeom prst="roundRect">
              <a:avLst>
                <a:gd name="adj" fmla="val 43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d</a:t>
              </a:r>
            </a:p>
          </p:txBody>
        </p:sp>
      </p:grpSp>
      <p:sp>
        <p:nvSpPr>
          <p:cNvPr id="46100" name="AutoShape 25"/>
          <p:cNvSpPr>
            <a:spLocks noChangeArrowheads="1"/>
          </p:cNvSpPr>
          <p:nvPr/>
        </p:nvSpPr>
        <p:spPr bwMode="auto">
          <a:xfrm>
            <a:off x="7951261" y="4768850"/>
            <a:ext cx="866240" cy="46384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u="sng">
                <a:latin typeface="Arial" pitchFamily="34" charset="0"/>
                <a:cs typeface="Arial" pitchFamily="34" charset="0"/>
              </a:rPr>
              <a:t>letter</a:t>
            </a:r>
          </a:p>
        </p:txBody>
      </p:sp>
      <p:sp>
        <p:nvSpPr>
          <p:cNvPr id="46101" name="AutoShape 26"/>
          <p:cNvSpPr>
            <a:spLocks noChangeArrowheads="1"/>
          </p:cNvSpPr>
          <p:nvPr/>
        </p:nvSpPr>
        <p:spPr bwMode="auto">
          <a:xfrm>
            <a:off x="8222526" y="5243513"/>
            <a:ext cx="250686" cy="438006"/>
          </a:xfrm>
          <a:prstGeom prst="roundRect">
            <a:avLst>
              <a:gd name="adj" fmla="val 63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3000"/>
              </a:lnSpc>
              <a:spcBef>
                <a:spcPct val="0"/>
              </a:spcBef>
              <a:buClr>
                <a:srgbClr val="FF0000"/>
              </a:buClr>
              <a:buSzPct val="100000"/>
              <a:buFont typeface="Arial" charset="0"/>
              <a:buNone/>
            </a:pPr>
            <a:r>
              <a:rPr lang="en-GB" altLang="en-US" sz="2400">
                <a:solidFill>
                  <a:srgbClr val="FF0000"/>
                </a:solidFill>
                <a:latin typeface="Arial" pitchFamily="34" charset="0"/>
                <a:cs typeface="Arial" pitchFamily="34" charset="0"/>
              </a:rPr>
              <a:t>l</a:t>
            </a:r>
          </a:p>
        </p:txBody>
      </p:sp>
      <p:sp>
        <p:nvSpPr>
          <p:cNvPr id="18459" name="AutoShape 27"/>
          <p:cNvSpPr>
            <a:spLocks noChangeArrowheads="1"/>
          </p:cNvSpPr>
          <p:nvPr/>
        </p:nvSpPr>
        <p:spPr bwMode="auto">
          <a:xfrm>
            <a:off x="180975" y="3603625"/>
            <a:ext cx="1433513" cy="469900"/>
          </a:xfrm>
          <a:prstGeom prst="roundRect">
            <a:avLst>
              <a:gd name="adj" fmla="val 347"/>
            </a:avLst>
          </a:prstGeom>
          <a:solidFill>
            <a:srgbClr val="00B0F0"/>
          </a:solidFill>
          <a:ln w="9525">
            <a:solidFill>
              <a:srgbClr val="FF0000"/>
            </a:solidFill>
            <a:round/>
            <a:headEnd/>
            <a:tailEnd/>
          </a:ln>
          <a:effectLst>
            <a:outerShdw blurRad="50800" dist="38100" dir="8100000" algn="tr" rotWithShape="0">
              <a:prstClr val="black">
                <a:alpha val="40000"/>
              </a:prstClr>
            </a:outerShdw>
          </a:effectLst>
        </p:spPr>
        <p:txBody>
          <a:bodyPr wrap="none" lIns="90000" tIns="46800" rIns="90000" bIns="46800">
            <a:spAutoFit/>
          </a:bodyPr>
          <a:lstStyle/>
          <a:p>
            <a:pPr algn="ctr">
              <a:buClr>
                <a:srgbClr val="3333CC"/>
              </a:buClr>
              <a:buSzPct val="100000"/>
              <a:buFont typeface="Comic Sans MS" pitchFamily="6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dirty="0">
                <a:solidFill>
                  <a:schemeClr val="tx1"/>
                </a:solidFill>
                <a:latin typeface="Arial" pitchFamily="34" charset="0"/>
                <a:cs typeface="Arial" pitchFamily="34" charset="0"/>
              </a:rPr>
              <a:t>encrypt:</a:t>
            </a:r>
          </a:p>
        </p:txBody>
      </p:sp>
      <p:sp>
        <p:nvSpPr>
          <p:cNvPr id="18460" name="AutoShape 28"/>
          <p:cNvSpPr>
            <a:spLocks noChangeArrowheads="1"/>
          </p:cNvSpPr>
          <p:nvPr/>
        </p:nvSpPr>
        <p:spPr bwMode="auto">
          <a:xfrm>
            <a:off x="228600" y="4895850"/>
            <a:ext cx="1452563" cy="469900"/>
          </a:xfrm>
          <a:prstGeom prst="roundRect">
            <a:avLst>
              <a:gd name="adj" fmla="val 347"/>
            </a:avLst>
          </a:prstGeom>
          <a:solidFill>
            <a:srgbClr val="00B0F0"/>
          </a:solidFill>
          <a:ln w="9525">
            <a:solidFill>
              <a:srgbClr val="FF0000"/>
            </a:solidFill>
            <a:round/>
            <a:headEnd/>
            <a:tailEnd/>
          </a:ln>
          <a:effectLst>
            <a:outerShdw blurRad="50800" dist="38100" dir="8100000" algn="tr" rotWithShape="0">
              <a:prstClr val="black">
                <a:alpha val="40000"/>
              </a:prstClr>
            </a:outerShdw>
          </a:effectLst>
        </p:spPr>
        <p:txBody>
          <a:bodyPr wrap="none" lIns="90000" tIns="46800" rIns="90000" bIns="46800">
            <a:spAutoFit/>
          </a:bodyPr>
          <a:lstStyle/>
          <a:p>
            <a:pPr algn="ctr">
              <a:buClr>
                <a:srgbClr val="3333CC"/>
              </a:buClr>
              <a:buSzPct val="100000"/>
              <a:buFont typeface="Comic Sans MS" pitchFamily="6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a:solidFill>
                  <a:schemeClr val="tx1"/>
                </a:solidFill>
                <a:latin typeface="Arial" pitchFamily="34" charset="0"/>
                <a:cs typeface="Arial" pitchFamily="34" charset="0"/>
              </a:rPr>
              <a:t>decrypt:</a:t>
            </a:r>
          </a:p>
        </p:txBody>
      </p:sp>
      <p:sp>
        <p:nvSpPr>
          <p:cNvPr id="46104" name="AutoShape 29"/>
          <p:cNvSpPr>
            <a:spLocks noChangeArrowheads="1"/>
          </p:cNvSpPr>
          <p:nvPr/>
        </p:nvSpPr>
        <p:spPr bwMode="auto">
          <a:xfrm>
            <a:off x="3305175" y="5014913"/>
            <a:ext cx="185738" cy="822325"/>
          </a:xfrm>
          <a:prstGeom prst="roundRect">
            <a:avLst>
              <a:gd name="adj" fmla="val 86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endParaRPr lang="en-GB" altLang="en-US" sz="2400">
              <a:latin typeface="Arial" pitchFamily="34" charset="0"/>
              <a:cs typeface="Arial" pitchFamily="34" charset="0"/>
            </a:endParaRPr>
          </a:p>
          <a:p>
            <a:pPr algn="ctr">
              <a:spcBef>
                <a:spcPct val="0"/>
              </a:spcBef>
              <a:buClr>
                <a:srgbClr val="000000"/>
              </a:buClr>
              <a:buSzPct val="100000"/>
              <a:buFont typeface="Times New Roman" pitchFamily="18" charset="0"/>
              <a:buNone/>
            </a:pPr>
            <a:endParaRPr lang="en-GB" altLang="en-US" sz="2400">
              <a:latin typeface="Arial" pitchFamily="34" charset="0"/>
              <a:cs typeface="Arial" pitchFamily="34" charset="0"/>
            </a:endParaRPr>
          </a:p>
        </p:txBody>
      </p:sp>
      <p:grpSp>
        <p:nvGrpSpPr>
          <p:cNvPr id="46105" name="Group 30"/>
          <p:cNvGrpSpPr>
            <a:grpSpLocks/>
          </p:cNvGrpSpPr>
          <p:nvPr/>
        </p:nvGrpSpPr>
        <p:grpSpPr bwMode="auto">
          <a:xfrm>
            <a:off x="457200" y="5473704"/>
            <a:ext cx="506413" cy="617538"/>
            <a:chOff x="288" y="3448"/>
            <a:chExt cx="319" cy="389"/>
          </a:xfrm>
        </p:grpSpPr>
        <p:sp>
          <p:nvSpPr>
            <p:cNvPr id="46108" name="AutoShape 31"/>
            <p:cNvSpPr>
              <a:spLocks noChangeArrowheads="1"/>
            </p:cNvSpPr>
            <p:nvPr/>
          </p:nvSpPr>
          <p:spPr bwMode="auto">
            <a:xfrm>
              <a:off x="288" y="3545"/>
              <a:ext cx="211" cy="292"/>
            </a:xfrm>
            <a:prstGeom prst="roundRect">
              <a:avLst>
                <a:gd name="adj" fmla="val 46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u="sng">
                  <a:latin typeface="Arial" pitchFamily="34" charset="0"/>
                  <a:cs typeface="Arial" pitchFamily="34" charset="0"/>
                </a:rPr>
                <a:t>c</a:t>
              </a:r>
            </a:p>
          </p:txBody>
        </p:sp>
        <p:sp>
          <p:nvSpPr>
            <p:cNvPr id="46109" name="AutoShape 32"/>
            <p:cNvSpPr>
              <a:spLocks noChangeArrowheads="1"/>
            </p:cNvSpPr>
            <p:nvPr/>
          </p:nvSpPr>
          <p:spPr bwMode="auto">
            <a:xfrm>
              <a:off x="384" y="3448"/>
              <a:ext cx="223" cy="292"/>
            </a:xfrm>
            <a:prstGeom prst="roundRect">
              <a:avLst>
                <a:gd name="adj" fmla="val 43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sz="2400">
                  <a:latin typeface="Arial" pitchFamily="34" charset="0"/>
                  <a:cs typeface="Arial" pitchFamily="34" charset="0"/>
                </a:rPr>
                <a:t>d</a:t>
              </a:r>
            </a:p>
          </p:txBody>
        </p:sp>
      </p:grpSp>
      <p:sp>
        <p:nvSpPr>
          <p:cNvPr id="46106" name="AutoShape 33"/>
          <p:cNvSpPr>
            <a:spLocks noChangeArrowheads="1"/>
          </p:cNvSpPr>
          <p:nvPr/>
        </p:nvSpPr>
        <p:spPr bwMode="auto">
          <a:xfrm>
            <a:off x="926635" y="5657850"/>
            <a:ext cx="361294" cy="434287"/>
          </a:xfrm>
          <a:prstGeom prst="roundRect">
            <a:avLst>
              <a:gd name="adj" fmla="val 44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lnSpc>
                <a:spcPct val="92000"/>
              </a:lnSpc>
              <a:spcBef>
                <a:spcPct val="0"/>
              </a:spcBef>
              <a:buClr>
                <a:srgbClr val="000000"/>
              </a:buClr>
              <a:buSzPct val="100000"/>
              <a:buFont typeface="Times New Roman" pitchFamily="18" charset="0"/>
              <a:buNone/>
            </a:pPr>
            <a:r>
              <a:rPr lang="en-GB" altLang="en-US" sz="2400" b="1">
                <a:latin typeface="Arial" pitchFamily="34" charset="0"/>
                <a:cs typeface="Arial" pitchFamily="34" charset="0"/>
              </a:rPr>
              <a:t>=</a:t>
            </a:r>
          </a:p>
        </p:txBody>
      </p:sp>
      <p:sp>
        <p:nvSpPr>
          <p:cNvPr id="46107" name="Line 35"/>
          <p:cNvSpPr>
            <a:spLocks noChangeShapeType="1"/>
          </p:cNvSpPr>
          <p:nvPr/>
        </p:nvSpPr>
        <p:spPr bwMode="auto">
          <a:xfrm>
            <a:off x="0" y="44958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NZ">
              <a:solidFill>
                <a:srgbClr val="FFFFFF"/>
              </a:solidFill>
              <a:latin typeface="Arial" pitchFamily="34" charset="0"/>
              <a:cs typeface="Arial" pitchFamily="34" charset="0"/>
            </a:endParaRPr>
          </a:p>
        </p:txBody>
      </p:sp>
      <p:sp>
        <p:nvSpPr>
          <p:cNvPr id="36" name="Line Callout 1 35"/>
          <p:cNvSpPr/>
          <p:nvPr/>
        </p:nvSpPr>
        <p:spPr bwMode="auto">
          <a:xfrm>
            <a:off x="4350542" y="6248400"/>
            <a:ext cx="3802857" cy="533400"/>
          </a:xfrm>
          <a:prstGeom prst="borderCallout1">
            <a:avLst>
              <a:gd name="adj1" fmla="val 22691"/>
              <a:gd name="adj2" fmla="val 713"/>
              <a:gd name="adj3" fmla="val -45136"/>
              <a:gd name="adj4" fmla="val -35903"/>
            </a:avLst>
          </a:prstGeom>
          <a:solidFill>
            <a:srgbClr val="FFFFC5"/>
          </a:solidFill>
          <a:ln w="95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NZ" sz="1400" dirty="0" smtClean="0">
                <a:solidFill>
                  <a:schemeClr val="tx1"/>
                </a:solidFill>
                <a:latin typeface="Arial" pitchFamily="34" charset="0"/>
                <a:cs typeface="Arial" pitchFamily="34" charset="0"/>
              </a:rPr>
              <a:t>There’s an efficient way of solving this! </a:t>
            </a:r>
          </a:p>
          <a:p>
            <a:r>
              <a:rPr lang="en-NZ" sz="1400" dirty="0" smtClean="0">
                <a:solidFill>
                  <a:schemeClr val="tx1"/>
                </a:solidFill>
                <a:latin typeface="Arial" pitchFamily="34" charset="0"/>
                <a:cs typeface="Arial" pitchFamily="34" charset="0"/>
              </a:rPr>
              <a:t>(will be discussed later)</a:t>
            </a:r>
            <a:endParaRPr kumimoji="0" lang="en-NZ" sz="1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99316857"/>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1238954" y="3156334"/>
            <a:ext cx="6609646"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Example: string of characters</a:t>
            </a:r>
            <a:endPar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nip Diagonal Corner Rectangle 2"/>
          <p:cNvSpPr/>
          <p:nvPr/>
        </p:nvSpPr>
        <p:spPr>
          <a:xfrm>
            <a:off x="1104916" y="2438400"/>
            <a:ext cx="6509095" cy="672029"/>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RSA</a:t>
            </a:r>
            <a:endPar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02851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u="none" dirty="0" smtClean="0">
                <a:latin typeface="Arial" pitchFamily="34" charset="0"/>
                <a:cs typeface="Arial" pitchFamily="34" charset="0"/>
              </a:rPr>
              <a:t>Example</a:t>
            </a:r>
            <a:endParaRPr lang="en-NZ" u="none" dirty="0">
              <a:latin typeface="Arial" pitchFamily="34" charset="0"/>
              <a:cs typeface="Arial" pitchFamily="34" charset="0"/>
            </a:endParaRPr>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285" y="2209800"/>
            <a:ext cx="690562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19"/>
          <p:cNvSpPr>
            <a:spLocks noChangeArrowheads="1"/>
          </p:cNvSpPr>
          <p:nvPr/>
        </p:nvSpPr>
        <p:spPr bwMode="auto">
          <a:xfrm>
            <a:off x="304800" y="1523999"/>
            <a:ext cx="4556353" cy="525401"/>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dirty="0" smtClean="0">
                <a:latin typeface="Arial" pitchFamily="34" charset="0"/>
                <a:cs typeface="Arial" pitchFamily="34" charset="0"/>
              </a:rPr>
              <a:t>ASCII table (capital letters):</a:t>
            </a:r>
            <a:endParaRPr lang="en-GB" altLang="en-US" dirty="0">
              <a:latin typeface="Arial" pitchFamily="34" charset="0"/>
              <a:cs typeface="Arial" pitchFamily="34" charset="0"/>
            </a:endParaRPr>
          </a:p>
        </p:txBody>
      </p:sp>
    </p:spTree>
    <p:extLst>
      <p:ext uri="{BB962C8B-B14F-4D97-AF65-F5344CB8AC3E}">
        <p14:creationId xmlns:p14="http://schemas.microsoft.com/office/powerpoint/2010/main" val="31679560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u="none" dirty="0" smtClean="0">
                <a:latin typeface="Arial" pitchFamily="34" charset="0"/>
                <a:cs typeface="Arial" pitchFamily="34" charset="0"/>
              </a:rPr>
              <a:t>Example</a:t>
            </a:r>
            <a:endParaRPr lang="en-NZ" u="none" dirty="0">
              <a:latin typeface="Arial" pitchFamily="34" charset="0"/>
              <a:cs typeface="Arial" pitchFamily="34" charset="0"/>
            </a:endParaRPr>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09800"/>
            <a:ext cx="539115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084" y="4419600"/>
            <a:ext cx="430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19"/>
          <p:cNvSpPr>
            <a:spLocks noChangeArrowheads="1"/>
          </p:cNvSpPr>
          <p:nvPr/>
        </p:nvSpPr>
        <p:spPr bwMode="auto">
          <a:xfrm>
            <a:off x="338959" y="3578772"/>
            <a:ext cx="3379748" cy="525401"/>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dirty="0" smtClean="0">
                <a:latin typeface="Arial" pitchFamily="34" charset="0"/>
                <a:cs typeface="Arial" pitchFamily="34" charset="0"/>
              </a:rPr>
              <a:t>After concatenation,</a:t>
            </a:r>
            <a:endParaRPr lang="en-GB" altLang="en-US" dirty="0">
              <a:latin typeface="Arial" pitchFamily="34" charset="0"/>
              <a:cs typeface="Arial" pitchFamily="34" charset="0"/>
            </a:endParaRPr>
          </a:p>
        </p:txBody>
      </p:sp>
      <p:sp>
        <p:nvSpPr>
          <p:cNvPr id="7" name="AutoShape 19"/>
          <p:cNvSpPr>
            <a:spLocks noChangeArrowheads="1"/>
          </p:cNvSpPr>
          <p:nvPr/>
        </p:nvSpPr>
        <p:spPr bwMode="auto">
          <a:xfrm>
            <a:off x="338959" y="1523999"/>
            <a:ext cx="5774058" cy="525401"/>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dirty="0" smtClean="0">
                <a:latin typeface="Arial" pitchFamily="34" charset="0"/>
                <a:cs typeface="Arial" pitchFamily="34" charset="0"/>
              </a:rPr>
              <a:t>Plain text, and its ASCII equivalent:</a:t>
            </a:r>
            <a:endParaRPr lang="en-GB" altLang="en-US" dirty="0">
              <a:latin typeface="Arial" pitchFamily="34" charset="0"/>
              <a:cs typeface="Arial" pitchFamily="34" charset="0"/>
            </a:endParaRPr>
          </a:p>
        </p:txBody>
      </p:sp>
    </p:spTree>
    <p:extLst>
      <p:ext uri="{BB962C8B-B14F-4D97-AF65-F5344CB8AC3E}">
        <p14:creationId xmlns:p14="http://schemas.microsoft.com/office/powerpoint/2010/main" val="36993003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u="none" dirty="0" smtClean="0">
                <a:latin typeface="Arial" pitchFamily="34" charset="0"/>
                <a:cs typeface="Arial" pitchFamily="34" charset="0"/>
              </a:rPr>
              <a:t>Example</a:t>
            </a:r>
            <a:endParaRPr lang="en-NZ" u="none" dirty="0">
              <a:latin typeface="Arial" pitchFamily="34" charset="0"/>
              <a:cs typeface="Arial" pitchFamily="34" charset="0"/>
            </a:endParaRPr>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719388"/>
            <a:ext cx="50292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19"/>
          <p:cNvSpPr>
            <a:spLocks noChangeArrowheads="1"/>
          </p:cNvSpPr>
          <p:nvPr/>
        </p:nvSpPr>
        <p:spPr bwMode="auto">
          <a:xfrm>
            <a:off x="381000" y="1904999"/>
            <a:ext cx="4899396" cy="525401"/>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dirty="0" smtClean="0">
                <a:latin typeface="Arial" pitchFamily="34" charset="0"/>
                <a:cs typeface="Arial" pitchFamily="34" charset="0"/>
              </a:rPr>
              <a:t>Computing for the cipher text,</a:t>
            </a:r>
            <a:endParaRPr lang="en-GB" altLang="en-US" dirty="0">
              <a:latin typeface="Arial" pitchFamily="34" charset="0"/>
              <a:cs typeface="Arial" pitchFamily="34" charset="0"/>
            </a:endParaRPr>
          </a:p>
        </p:txBody>
      </p:sp>
    </p:spTree>
    <p:extLst>
      <p:ext uri="{BB962C8B-B14F-4D97-AF65-F5344CB8AC3E}">
        <p14:creationId xmlns:p14="http://schemas.microsoft.com/office/powerpoint/2010/main" val="37282001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u="none" dirty="0" smtClean="0">
                <a:latin typeface="Arial" pitchFamily="34" charset="0"/>
                <a:cs typeface="Arial" pitchFamily="34" charset="0"/>
              </a:rPr>
              <a:t>Example</a:t>
            </a:r>
            <a:endParaRPr lang="en-NZ" u="none" dirty="0">
              <a:latin typeface="Arial" pitchFamily="34" charset="0"/>
              <a:cs typeface="Arial" pitchFamily="34" charset="0"/>
            </a:endParaRPr>
          </a:p>
        </p:txBody>
      </p:sp>
      <p:sp>
        <p:nvSpPr>
          <p:cNvPr id="3" name="AutoShape 19"/>
          <p:cNvSpPr>
            <a:spLocks noChangeArrowheads="1"/>
          </p:cNvSpPr>
          <p:nvPr/>
        </p:nvSpPr>
        <p:spPr bwMode="auto">
          <a:xfrm>
            <a:off x="251597" y="1886605"/>
            <a:ext cx="8640805" cy="525401"/>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ts val="700"/>
              </a:spcBef>
              <a:buClr>
                <a:srgbClr val="3333CC"/>
              </a:buClr>
              <a:buSzPct val="8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omic Sans MS" pitchFamily="66" charset="0"/>
              </a:defRPr>
            </a:lvl1pPr>
            <a:lvl2pPr marL="742950" indent="-285750">
              <a:spcBef>
                <a:spcPts val="600"/>
              </a:spcBef>
              <a:buClr>
                <a:srgbClr val="3333CC"/>
              </a:buClr>
              <a:buSzPct val="75000"/>
              <a:buFont typeface="ZapfDingbats" pitchFamily="80"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omic Sans MS" pitchFamily="66" charset="0"/>
              </a:defRPr>
            </a:lvl2pPr>
            <a:lvl3pPr marL="1143000" indent="-228600">
              <a:spcBef>
                <a:spcPts val="500"/>
              </a:spcBef>
              <a:buClr>
                <a:srgbClr val="000000"/>
              </a:buClr>
              <a:buSzPct val="100000"/>
              <a:buFont typeface="Comic Sans MS" pitchFamily="66"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omic Sans MS" pitchFamily="66" charset="0"/>
              </a:defRPr>
            </a:lvl3pPr>
            <a:lvl4pPr marL="16002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4pPr>
            <a:lvl5pPr marL="2057400" indent="-228600">
              <a:spcBef>
                <a:spcPts val="500"/>
              </a:spcBef>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5pPr>
            <a:lvl6pPr marL="25146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6pPr>
            <a:lvl7pPr marL="29718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7pPr>
            <a:lvl8pPr marL="34290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8pPr>
            <a:lvl9pPr marL="3886200" indent="-228600" eaLnBrk="0" fontAlgn="base" hangingPunct="0">
              <a:spcBef>
                <a:spcPts val="500"/>
              </a:spcBef>
              <a:spcAft>
                <a:spcPct val="0"/>
              </a:spcAft>
              <a:buClr>
                <a:srgbClr val="000000"/>
              </a:buClr>
              <a:buSzPct val="100000"/>
              <a:buFont typeface="Times New Roman"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pitchFamily="18" charset="0"/>
              </a:defRPr>
            </a:lvl9pPr>
          </a:lstStyle>
          <a:p>
            <a:pPr algn="ctr">
              <a:spcBef>
                <a:spcPct val="0"/>
              </a:spcBef>
              <a:buClr>
                <a:srgbClr val="000000"/>
              </a:buClr>
              <a:buSzPct val="100000"/>
              <a:buFont typeface="Comic Sans MS" pitchFamily="66" charset="0"/>
              <a:buNone/>
            </a:pPr>
            <a:r>
              <a:rPr lang="en-GB" altLang="en-US" dirty="0" smtClean="0">
                <a:latin typeface="Arial" pitchFamily="34" charset="0"/>
                <a:cs typeface="Arial" pitchFamily="34" charset="0"/>
              </a:rPr>
              <a:t>Recovering the plain text and testing for equivalence,</a:t>
            </a:r>
            <a:endParaRPr lang="en-GB" altLang="en-US" dirty="0">
              <a:latin typeface="Arial" pitchFamily="34" charset="0"/>
              <a:cs typeface="Arial" pitchFamily="34" charset="0"/>
            </a:endParaRPr>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895600"/>
            <a:ext cx="5010150"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4" y="5562600"/>
            <a:ext cx="539115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1371600" y="3185770"/>
            <a:ext cx="6477000" cy="304800"/>
          </a:xfrm>
          <a:prstGeom prst="rect">
            <a:avLst/>
          </a:prstGeom>
          <a:noFill/>
          <a:ln w="222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6" name="TextBox 5"/>
          <p:cNvSpPr txBox="1"/>
          <p:nvPr/>
        </p:nvSpPr>
        <p:spPr>
          <a:xfrm>
            <a:off x="283296" y="3107337"/>
            <a:ext cx="881973" cy="400110"/>
          </a:xfrm>
          <a:prstGeom prst="rect">
            <a:avLst/>
          </a:prstGeom>
          <a:noFill/>
        </p:spPr>
        <p:txBody>
          <a:bodyPr wrap="none" rtlCol="0">
            <a:spAutoFit/>
          </a:bodyPr>
          <a:lstStyle/>
          <a:p>
            <a:r>
              <a:rPr lang="en-NZ" sz="2000" dirty="0" smtClean="0">
                <a:solidFill>
                  <a:srgbClr val="0000FF"/>
                </a:solidFill>
              </a:rPr>
              <a:t>Given:</a:t>
            </a:r>
            <a:endParaRPr lang="en-NZ" sz="2000" dirty="0">
              <a:solidFill>
                <a:srgbClr val="0000FF"/>
              </a:solidFill>
            </a:endParaRPr>
          </a:p>
        </p:txBody>
      </p:sp>
    </p:spTree>
    <p:extLst>
      <p:ext uri="{BB962C8B-B14F-4D97-AF65-F5344CB8AC3E}">
        <p14:creationId xmlns:p14="http://schemas.microsoft.com/office/powerpoint/2010/main" val="372820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2021631" y="3008596"/>
            <a:ext cx="4683968" cy="1344058"/>
          </a:xfrm>
          <a:prstGeom prst="snip2DiagRect">
            <a:avLst/>
          </a:prstGeom>
          <a:gradFill flip="none" rotWithShape="1">
            <a:gsLst>
              <a:gs pos="0">
                <a:srgbClr val="001E00"/>
              </a:gs>
              <a:gs pos="50000">
                <a:srgbClr val="19C602"/>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NZ"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Computing for d</a:t>
            </a:r>
            <a:endParaRPr lang="en-NZ"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nip Diagonal Corner Rectangle 2"/>
          <p:cNvSpPr/>
          <p:nvPr/>
        </p:nvSpPr>
        <p:spPr>
          <a:xfrm>
            <a:off x="1905000" y="2160986"/>
            <a:ext cx="4612712" cy="801706"/>
          </a:xfrm>
          <a:prstGeom prst="snip2DiagRect">
            <a:avLst/>
          </a:prstGeom>
          <a:gradFill flip="none" rotWithShape="1">
            <a:gsLst>
              <a:gs pos="0">
                <a:srgbClr val="001E00"/>
              </a:gs>
              <a:gs pos="50000">
                <a:srgbClr val="FF0000"/>
              </a:gs>
              <a:gs pos="100000">
                <a:srgbClr val="CCFFFF"/>
              </a:gs>
            </a:gsLst>
            <a:lin ang="0" scaled="1"/>
            <a:tileRect/>
          </a:gradFill>
          <a:ln w="57150">
            <a:solidFill>
              <a:srgbClr val="000000"/>
            </a:solidFill>
          </a:ln>
          <a:effectLst>
            <a:glow rad="139700">
              <a:schemeClr val="accent1">
                <a:satMod val="175000"/>
                <a:alpha val="40000"/>
              </a:schemeClr>
            </a:glow>
            <a:outerShdw blurRad="241300" dist="50800" dir="5400000" sx="93000" sy="93000" algn="ctr" rotWithShape="0">
              <a:srgbClr val="000000">
                <a:alpha val="74000"/>
              </a:srgbClr>
            </a:outerShdw>
          </a:effectLst>
          <a:scene3d>
            <a:camera prst="orthographicFront"/>
            <a:lightRig rig="threePt" dir="t"/>
          </a:scene3d>
          <a:sp3d extrusionH="38100">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buFont typeface="Times New Roman" pitchFamily="16" charset="0"/>
              <a:buNone/>
              <a:defRPr/>
            </a:pPr>
            <a:r>
              <a:rPr lang="en-US" sz="4000" b="1" dirty="0" smtClean="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RSA</a:t>
            </a:r>
            <a:endParaRPr lang="en-US" sz="40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45189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609600" y="152400"/>
            <a:ext cx="7772400" cy="8382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smtClean="0">
                <a:latin typeface="Arial" pitchFamily="34" charset="0"/>
                <a:cs typeface="Arial" pitchFamily="34" charset="0"/>
              </a:rPr>
              <a:t>RSA: Computing for d</a:t>
            </a:r>
            <a:endParaRPr lang="en-GB" sz="3600" dirty="0">
              <a:latin typeface="Arial" pitchFamily="34" charset="0"/>
              <a:cs typeface="Arial" pitchFamily="34" charset="0"/>
            </a:endParaRPr>
          </a:p>
        </p:txBody>
      </p:sp>
      <p:sp>
        <p:nvSpPr>
          <p:cNvPr id="31746" name="AutoShape 2"/>
          <p:cNvSpPr>
            <a:spLocks noChangeArrowheads="1"/>
          </p:cNvSpPr>
          <p:nvPr/>
        </p:nvSpPr>
        <p:spPr bwMode="auto">
          <a:xfrm>
            <a:off x="636588" y="1676400"/>
            <a:ext cx="7745412" cy="833178"/>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Choose </a:t>
            </a:r>
            <a:r>
              <a:rPr lang="en-GB" i="1" dirty="0" smtClean="0">
                <a:solidFill>
                  <a:srgbClr val="000000"/>
                </a:solidFill>
                <a:latin typeface="Arial" pitchFamily="34" charset="0"/>
                <a:ea typeface="Luxi Sans" charset="0"/>
                <a:cs typeface="Arial" pitchFamily="34" charset="0"/>
              </a:rPr>
              <a:t>p=5, q=7</a:t>
            </a:r>
            <a:r>
              <a:rPr lang="en-GB" dirty="0" smtClean="0">
                <a:solidFill>
                  <a:srgbClr val="000000"/>
                </a:solidFill>
                <a:latin typeface="Arial" pitchFamily="34" charset="0"/>
                <a:ea typeface="Luxi Sans" charset="0"/>
                <a:cs typeface="Arial" pitchFamily="34" charset="0"/>
              </a:rPr>
              <a:t>.  </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Then </a:t>
            </a:r>
            <a:r>
              <a:rPr lang="en-GB" i="1" dirty="0" smtClean="0">
                <a:solidFill>
                  <a:srgbClr val="000000"/>
                </a:solidFill>
                <a:latin typeface="Arial" pitchFamily="34" charset="0"/>
                <a:ea typeface="Luxi Sans" charset="0"/>
                <a:cs typeface="Arial" pitchFamily="34" charset="0"/>
              </a:rPr>
              <a:t>n=35, z=(5-1)(7-1)=24</a:t>
            </a:r>
            <a:r>
              <a:rPr lang="en-GB" dirty="0" smtClean="0">
                <a:solidFill>
                  <a:srgbClr val="000000"/>
                </a:solidFill>
                <a:latin typeface="Arial" pitchFamily="34" charset="0"/>
                <a:ea typeface="Luxi Sans" charset="0"/>
                <a:cs typeface="Arial" pitchFamily="34" charset="0"/>
              </a:rPr>
              <a:t>.</a:t>
            </a:r>
          </a:p>
        </p:txBody>
      </p:sp>
      <p:sp>
        <p:nvSpPr>
          <p:cNvPr id="31747" name="AutoShape 3"/>
          <p:cNvSpPr>
            <a:spLocks noChangeArrowheads="1"/>
          </p:cNvSpPr>
          <p:nvPr/>
        </p:nvSpPr>
        <p:spPr bwMode="auto">
          <a:xfrm>
            <a:off x="636588" y="2825136"/>
            <a:ext cx="7745412" cy="3480056"/>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i="1" dirty="0" smtClean="0">
                <a:solidFill>
                  <a:srgbClr val="FF0000"/>
                </a:solidFill>
                <a:latin typeface="Arial" pitchFamily="34" charset="0"/>
                <a:ea typeface="Luxi Sans" charset="0"/>
                <a:cs typeface="Arial" pitchFamily="34" charset="0"/>
              </a:rPr>
              <a:t>e=?</a:t>
            </a:r>
            <a:r>
              <a:rPr lang="en-GB" dirty="0" smtClean="0">
                <a:solidFill>
                  <a:srgbClr val="FF0000"/>
                </a:solidFill>
                <a:latin typeface="Arial" pitchFamily="34" charset="0"/>
                <a:ea typeface="Luxi Sans" charset="0"/>
                <a:cs typeface="Arial" pitchFamily="34" charset="0"/>
              </a:rPr>
              <a:t>  </a:t>
            </a:r>
            <a:r>
              <a:rPr lang="en-GB" dirty="0" smtClean="0">
                <a:solidFill>
                  <a:srgbClr val="000000"/>
                </a:solidFill>
                <a:latin typeface="Arial" pitchFamily="34" charset="0"/>
                <a:ea typeface="Luxi Sans" charset="0"/>
                <a:cs typeface="Arial" pitchFamily="34" charset="0"/>
              </a:rPr>
              <a:t>(so </a:t>
            </a:r>
            <a:r>
              <a:rPr lang="en-GB" b="1" i="1" dirty="0" smtClean="0">
                <a:solidFill>
                  <a:srgbClr val="0000FF"/>
                </a:solidFill>
                <a:latin typeface="Arial" pitchFamily="34" charset="0"/>
                <a:ea typeface="Luxi Sans" charset="0"/>
                <a:cs typeface="Arial" pitchFamily="34" charset="0"/>
              </a:rPr>
              <a:t>e</a:t>
            </a:r>
            <a:r>
              <a:rPr lang="en-GB" i="1" dirty="0" smtClean="0">
                <a:solidFill>
                  <a:srgbClr val="000000"/>
                </a:solidFill>
                <a:latin typeface="Arial" pitchFamily="34" charset="0"/>
                <a:ea typeface="Luxi Sans" charset="0"/>
                <a:cs typeface="Arial" pitchFamily="34" charset="0"/>
              </a:rPr>
              <a:t>, </a:t>
            </a:r>
            <a:r>
              <a:rPr lang="en-GB" b="1" i="1" dirty="0" smtClean="0">
                <a:solidFill>
                  <a:srgbClr val="0000FF"/>
                </a:solidFill>
                <a:latin typeface="Arial" pitchFamily="34" charset="0"/>
                <a:ea typeface="Luxi Sans" charset="0"/>
                <a:cs typeface="Arial" pitchFamily="34" charset="0"/>
              </a:rPr>
              <a:t>z</a:t>
            </a:r>
            <a:r>
              <a:rPr lang="en-GB" dirty="0" smtClean="0">
                <a:solidFill>
                  <a:srgbClr val="000000"/>
                </a:solidFill>
                <a:latin typeface="Arial" pitchFamily="34" charset="0"/>
                <a:ea typeface="Luxi Sans" charset="0"/>
                <a:cs typeface="Arial" pitchFamily="34" charset="0"/>
              </a:rPr>
              <a:t> relatively prime).</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Could not be 3, but could be 5,7,11,13 etc...</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choose </a:t>
            </a:r>
            <a:r>
              <a:rPr lang="en-GB" dirty="0" smtClean="0">
                <a:solidFill>
                  <a:srgbClr val="FF0000"/>
                </a:solidFill>
                <a:latin typeface="Arial" pitchFamily="34" charset="0"/>
                <a:ea typeface="Luxi Sans" charset="0"/>
                <a:cs typeface="Arial" pitchFamily="34" charset="0"/>
              </a:rPr>
              <a:t>e=5</a:t>
            </a:r>
            <a:r>
              <a:rPr lang="en-GB" dirty="0" smtClean="0">
                <a:solidFill>
                  <a:srgbClr val="000000"/>
                </a:solidFill>
                <a:latin typeface="Arial" pitchFamily="34" charset="0"/>
                <a:ea typeface="Luxi Sans" charset="0"/>
                <a:cs typeface="Arial" pitchFamily="34" charset="0"/>
              </a:rPr>
              <a:t> (a better choice would be </a:t>
            </a:r>
            <a:r>
              <a:rPr lang="en-GB" b="1" dirty="0" err="1" smtClean="0">
                <a:solidFill>
                  <a:srgbClr val="FF0000"/>
                </a:solidFill>
                <a:latin typeface="Arial" pitchFamily="34" charset="0"/>
                <a:ea typeface="Luxi Sans" charset="0"/>
                <a:cs typeface="Arial" pitchFamily="34" charset="0"/>
              </a:rPr>
              <a:t>e</a:t>
            </a:r>
            <a:r>
              <a:rPr lang="en-GB" b="1" dirty="0" err="1" smtClean="0">
                <a:solidFill>
                  <a:srgbClr val="FF0000"/>
                </a:solidFill>
                <a:latin typeface="Arial" pitchFamily="34" charset="0"/>
                <a:cs typeface="Arial" pitchFamily="34" charset="0"/>
              </a:rPr>
              <a:t>≠</a:t>
            </a:r>
            <a:r>
              <a:rPr lang="en-GB" b="1" dirty="0" err="1" smtClean="0">
                <a:solidFill>
                  <a:srgbClr val="FF0000"/>
                </a:solidFill>
                <a:latin typeface="Arial" pitchFamily="34" charset="0"/>
                <a:ea typeface="Luxi Sans" charset="0"/>
                <a:cs typeface="Arial" pitchFamily="34" charset="0"/>
              </a:rPr>
              <a:t>p</a:t>
            </a:r>
            <a:r>
              <a:rPr lang="en-GB" dirty="0" smtClean="0">
                <a:solidFill>
                  <a:srgbClr val="000000"/>
                </a:solidFill>
                <a:latin typeface="Arial" pitchFamily="34" charset="0"/>
                <a:ea typeface="Luxi Sans" charset="0"/>
                <a:cs typeface="Arial" pitchFamily="34" charset="0"/>
              </a:rPr>
              <a:t>...)</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i="1" dirty="0" smtClean="0">
                <a:solidFill>
                  <a:srgbClr val="FF0000"/>
                </a:solidFill>
                <a:latin typeface="Arial" pitchFamily="34" charset="0"/>
                <a:ea typeface="Luxi Sans" charset="0"/>
                <a:cs typeface="Arial" pitchFamily="34" charset="0"/>
              </a:rPr>
              <a:t>d=?</a:t>
            </a:r>
            <a:r>
              <a:rPr lang="en-GB" i="1" dirty="0" smtClean="0">
                <a:solidFill>
                  <a:srgbClr val="000000"/>
                </a:solidFill>
                <a:latin typeface="Arial" pitchFamily="34" charset="0"/>
                <a:ea typeface="Luxi Sans" charset="0"/>
                <a:cs typeface="Arial" pitchFamily="34" charset="0"/>
              </a:rPr>
              <a:t> For really small numbers, </a:t>
            </a:r>
            <a:r>
              <a:rPr lang="en-GB" i="1" dirty="0" smtClean="0">
                <a:solidFill>
                  <a:srgbClr val="008000"/>
                </a:solidFill>
                <a:latin typeface="Arial" pitchFamily="34" charset="0"/>
                <a:ea typeface="Luxi Sans" charset="0"/>
                <a:cs typeface="Arial" pitchFamily="34" charset="0"/>
              </a:rPr>
              <a:t>by trial and error</a:t>
            </a:r>
            <a:r>
              <a:rPr lang="en-GB" i="1" dirty="0" smtClean="0">
                <a:solidFill>
                  <a:srgbClr val="000000"/>
                </a:solidFill>
                <a:latin typeface="Arial" pitchFamily="34" charset="0"/>
                <a:ea typeface="Luxi Sans" charset="0"/>
                <a:cs typeface="Arial" pitchFamily="34" charset="0"/>
              </a:rPr>
              <a:t>:</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i="1" dirty="0" smtClean="0">
                <a:solidFill>
                  <a:srgbClr val="000000"/>
                </a:solidFill>
                <a:latin typeface="Arial" pitchFamily="34" charset="0"/>
                <a:ea typeface="Luxi Sans" charset="0"/>
                <a:cs typeface="Arial" pitchFamily="34" charset="0"/>
              </a:rPr>
              <a:t>try d=11,13,17...29 until </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i="1"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i="1" dirty="0" smtClean="0">
                <a:solidFill>
                  <a:srgbClr val="FF0000"/>
                </a:solidFill>
                <a:latin typeface="Arial" pitchFamily="34" charset="0"/>
                <a:ea typeface="Luxi Sans" charset="0"/>
                <a:cs typeface="Arial" pitchFamily="34" charset="0"/>
              </a:rPr>
              <a:t>d=29</a:t>
            </a:r>
            <a:r>
              <a:rPr lang="en-GB" dirty="0" smtClean="0">
                <a:solidFill>
                  <a:srgbClr val="000000"/>
                </a:solidFill>
                <a:latin typeface="Arial" pitchFamily="34" charset="0"/>
                <a:ea typeface="Luxi Sans" charset="0"/>
                <a:cs typeface="Arial" pitchFamily="34" charset="0"/>
              </a:rPr>
              <a:t> (so </a:t>
            </a:r>
            <a:r>
              <a:rPr lang="en-GB" i="1" dirty="0" smtClean="0">
                <a:solidFill>
                  <a:srgbClr val="000000"/>
                </a:solidFill>
                <a:latin typeface="Arial" pitchFamily="34" charset="0"/>
                <a:ea typeface="Luxi Sans" charset="0"/>
                <a:cs typeface="Arial" pitchFamily="34" charset="0"/>
              </a:rPr>
              <a:t>ed-1</a:t>
            </a:r>
            <a:r>
              <a:rPr lang="en-GB" dirty="0" smtClean="0">
                <a:solidFill>
                  <a:srgbClr val="000000"/>
                </a:solidFill>
                <a:latin typeface="Arial" pitchFamily="34" charset="0"/>
                <a:ea typeface="Luxi Sans" charset="0"/>
                <a:cs typeface="Arial" pitchFamily="34" charset="0"/>
              </a:rPr>
              <a:t> exactly divisible by z).</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 </a:t>
            </a:r>
          </a:p>
        </p:txBody>
      </p:sp>
      <p:sp>
        <p:nvSpPr>
          <p:cNvPr id="5" name="Rectangle 1"/>
          <p:cNvSpPr txBox="1">
            <a:spLocks noChangeArrowheads="1"/>
          </p:cNvSpPr>
          <p:nvPr/>
        </p:nvSpPr>
        <p:spPr bwMode="auto">
          <a:xfrm>
            <a:off x="0" y="972920"/>
            <a:ext cx="9144000" cy="533400"/>
          </a:xfrm>
          <a:prstGeom prst="rect">
            <a:avLst/>
          </a:prstGeom>
          <a:solidFill>
            <a:srgbClr val="00B0F0"/>
          </a:solidFill>
          <a:ln>
            <a:noFill/>
          </a:ln>
          <a:effectLst/>
          <a:extLst/>
        </p:spPr>
        <p:txBody>
          <a:bodyPr vert="horz" wrap="square" lIns="90000" tIns="46800" rIns="90000" bIns="46800" numCol="1" anchor="ctr" anchorCtr="0" compatLnSpc="1">
            <a:prstTxWarp prst="textNoShape">
              <a:avLst/>
            </a:prstTxWarp>
          </a:bodyPr>
          <a:lstStyle>
            <a:lvl1pPr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mj-lt"/>
                <a:ea typeface="+mj-ea"/>
                <a:cs typeface="+mj-cs"/>
              </a:defRPr>
            </a:lvl1pPr>
            <a:lvl2pPr marL="742950" indent="-28575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2pPr>
            <a:lvl3pPr marL="11430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3pPr>
            <a:lvl4pPr marL="16002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4pPr>
            <a:lvl5pPr marL="20574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5pPr>
            <a:lvl6pPr marL="25146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6pPr>
            <a:lvl7pPr marL="29718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7pPr>
            <a:lvl8pPr marL="34290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8pPr>
            <a:lvl9pPr marL="38862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9p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u="none" kern="0" dirty="0" smtClean="0">
                <a:solidFill>
                  <a:schemeClr val="bg1"/>
                </a:solidFill>
                <a:latin typeface="Arial" pitchFamily="34" charset="0"/>
                <a:cs typeface="Arial" pitchFamily="34" charset="0"/>
              </a:rPr>
              <a:t>Trial and error approach</a:t>
            </a:r>
            <a:endParaRPr lang="en-GB" sz="2800" u="none" kern="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6695862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533400" y="76200"/>
            <a:ext cx="8323263" cy="6858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a:latin typeface="Arial" pitchFamily="34" charset="0"/>
                <a:cs typeface="Arial" pitchFamily="34" charset="0"/>
              </a:rPr>
              <a:t>Issues with this simplistic example:</a:t>
            </a:r>
          </a:p>
        </p:txBody>
      </p:sp>
      <p:sp>
        <p:nvSpPr>
          <p:cNvPr id="33794" name="AutoShape 2"/>
          <p:cNvSpPr>
            <a:spLocks noChangeArrowheads="1"/>
          </p:cNvSpPr>
          <p:nvPr/>
        </p:nvSpPr>
        <p:spPr bwMode="auto">
          <a:xfrm>
            <a:off x="152400" y="1981200"/>
            <a:ext cx="4164450" cy="463846"/>
          </a:xfrm>
          <a:prstGeom prst="roundRect">
            <a:avLst>
              <a:gd name="adj" fmla="val 34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FF"/>
                </a:solidFill>
                <a:latin typeface="Arial" pitchFamily="34" charset="0"/>
                <a:ea typeface="Luxi Sans" charset="0"/>
                <a:cs typeface="Arial" pitchFamily="34" charset="0"/>
              </a:rPr>
              <a:t>e</a:t>
            </a:r>
            <a:r>
              <a:rPr lang="en-GB" dirty="0" smtClean="0">
                <a:solidFill>
                  <a:srgbClr val="000000"/>
                </a:solidFill>
                <a:latin typeface="Arial" pitchFamily="34" charset="0"/>
                <a:ea typeface="Luxi Sans" charset="0"/>
                <a:cs typeface="Arial" pitchFamily="34" charset="0"/>
              </a:rPr>
              <a:t> should be different than </a:t>
            </a:r>
            <a:r>
              <a:rPr lang="en-GB" dirty="0" err="1" smtClean="0">
                <a:solidFill>
                  <a:srgbClr val="0000FF"/>
                </a:solidFill>
                <a:latin typeface="Arial" pitchFamily="34" charset="0"/>
                <a:ea typeface="Luxi Sans" charset="0"/>
                <a:cs typeface="Arial" pitchFamily="34" charset="0"/>
              </a:rPr>
              <a:t>p,q</a:t>
            </a:r>
            <a:endParaRPr lang="en-GB" dirty="0" smtClean="0">
              <a:solidFill>
                <a:srgbClr val="0000FF"/>
              </a:solidFill>
              <a:latin typeface="Arial" pitchFamily="34" charset="0"/>
              <a:ea typeface="Luxi Sans" charset="0"/>
              <a:cs typeface="Arial" pitchFamily="34" charset="0"/>
            </a:endParaRPr>
          </a:p>
        </p:txBody>
      </p:sp>
      <p:sp>
        <p:nvSpPr>
          <p:cNvPr id="33795" name="AutoShape 3"/>
          <p:cNvSpPr>
            <a:spLocks noChangeArrowheads="1"/>
          </p:cNvSpPr>
          <p:nvPr/>
        </p:nvSpPr>
        <p:spPr bwMode="auto">
          <a:xfrm>
            <a:off x="76200" y="2743200"/>
            <a:ext cx="8963649" cy="2679837"/>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Once we choose  </a:t>
            </a:r>
            <a:r>
              <a:rPr lang="en-GB" dirty="0" smtClean="0">
                <a:solidFill>
                  <a:srgbClr val="0000FF"/>
                </a:solidFill>
                <a:latin typeface="Arial" pitchFamily="34" charset="0"/>
                <a:ea typeface="Luxi Sans" charset="0"/>
                <a:cs typeface="Arial" pitchFamily="34" charset="0"/>
              </a:rPr>
              <a:t>e</a:t>
            </a:r>
            <a:r>
              <a:rPr lang="en-GB" dirty="0" smtClean="0">
                <a:solidFill>
                  <a:srgbClr val="000000"/>
                </a:solidFill>
                <a:latin typeface="Arial" pitchFamily="34" charset="0"/>
                <a:ea typeface="Luxi Sans" charset="0"/>
                <a:cs typeface="Arial" pitchFamily="34" charset="0"/>
              </a:rPr>
              <a:t>, how to find </a:t>
            </a:r>
            <a:r>
              <a:rPr lang="en-GB" dirty="0" smtClean="0">
                <a:solidFill>
                  <a:srgbClr val="0000FF"/>
                </a:solidFill>
                <a:latin typeface="Arial" pitchFamily="34" charset="0"/>
                <a:ea typeface="Luxi Sans" charset="0"/>
                <a:cs typeface="Arial" pitchFamily="34" charset="0"/>
              </a:rPr>
              <a:t>d</a:t>
            </a:r>
            <a:r>
              <a:rPr lang="en-GB" dirty="0" smtClean="0">
                <a:solidFill>
                  <a:srgbClr val="000000"/>
                </a:solidFill>
                <a:latin typeface="Arial" pitchFamily="34" charset="0"/>
                <a:ea typeface="Luxi Sans" charset="0"/>
                <a:cs typeface="Arial" pitchFamily="34" charset="0"/>
              </a:rPr>
              <a:t>?</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8000"/>
                </a:solidFill>
                <a:latin typeface="Arial" pitchFamily="34" charset="0"/>
                <a:ea typeface="Luxi Sans" charset="0"/>
                <a:cs typeface="Arial" pitchFamily="34" charset="0"/>
              </a:rPr>
              <a:t>Trial and error will not solve it for large keys!</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In practice, use a bigger number, e.g. e=65537 (e=3 is weak)</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Solution:   Use </a:t>
            </a:r>
            <a:r>
              <a:rPr lang="en-GB" dirty="0" smtClean="0">
                <a:solidFill>
                  <a:srgbClr val="FF0000"/>
                </a:solidFill>
                <a:latin typeface="Arial" pitchFamily="34" charset="0"/>
                <a:ea typeface="Luxi Sans" charset="0"/>
                <a:cs typeface="Arial" pitchFamily="34" charset="0"/>
              </a:rPr>
              <a:t>Extended Euclidean Algorithm </a:t>
            </a:r>
            <a:r>
              <a:rPr lang="en-GB" dirty="0" smtClean="0">
                <a:solidFill>
                  <a:srgbClr val="000000"/>
                </a:solidFill>
                <a:latin typeface="Arial" pitchFamily="34" charset="0"/>
                <a:ea typeface="Luxi Sans" charset="0"/>
                <a:cs typeface="Arial" pitchFamily="34" charset="0"/>
              </a:rPr>
              <a:t>to find a suitable </a:t>
            </a:r>
            <a:r>
              <a:rPr lang="en-GB" dirty="0" smtClean="0">
                <a:solidFill>
                  <a:srgbClr val="0000FF"/>
                </a:solidFill>
                <a:latin typeface="Arial" pitchFamily="34" charset="0"/>
                <a:ea typeface="Luxi Sans" charset="0"/>
                <a:cs typeface="Arial" pitchFamily="34" charset="0"/>
              </a:rPr>
              <a:t>d</a:t>
            </a:r>
            <a:endParaRPr lang="en-GB" dirty="0" smtClean="0">
              <a:solidFill>
                <a:srgbClr val="000000"/>
              </a:solidFill>
              <a:latin typeface="Arial" pitchFamily="34" charset="0"/>
              <a:ea typeface="Luxi Sans" charset="0"/>
              <a:cs typeface="Arial" pitchFamily="34" charset="0"/>
            </a:endParaRPr>
          </a:p>
        </p:txBody>
      </p:sp>
      <p:sp>
        <p:nvSpPr>
          <p:cNvPr id="5" name="Rectangle 1"/>
          <p:cNvSpPr txBox="1">
            <a:spLocks noChangeArrowheads="1"/>
          </p:cNvSpPr>
          <p:nvPr/>
        </p:nvSpPr>
        <p:spPr bwMode="auto">
          <a:xfrm>
            <a:off x="0" y="838200"/>
            <a:ext cx="9144000" cy="533400"/>
          </a:xfrm>
          <a:prstGeom prst="rect">
            <a:avLst/>
          </a:prstGeom>
          <a:solidFill>
            <a:srgbClr val="00B0F0"/>
          </a:solidFill>
          <a:ln>
            <a:noFill/>
          </a:ln>
          <a:effectLst/>
          <a:extLst/>
        </p:spPr>
        <p:txBody>
          <a:bodyPr vert="horz" wrap="square" lIns="90000" tIns="46800" rIns="90000" bIns="46800" numCol="1" anchor="ctr" anchorCtr="0" compatLnSpc="1">
            <a:prstTxWarp prst="textNoShape">
              <a:avLst/>
            </a:prstTxWarp>
          </a:bodyPr>
          <a:lstStyle>
            <a:lvl1pPr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mj-lt"/>
                <a:ea typeface="+mj-ea"/>
                <a:cs typeface="+mj-cs"/>
              </a:defRPr>
            </a:lvl1pPr>
            <a:lvl2pPr marL="742950" indent="-28575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2pPr>
            <a:lvl3pPr marL="11430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3pPr>
            <a:lvl4pPr marL="16002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4pPr>
            <a:lvl5pPr marL="20574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5pPr>
            <a:lvl6pPr marL="25146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6pPr>
            <a:lvl7pPr marL="29718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7pPr>
            <a:lvl8pPr marL="34290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8pPr>
            <a:lvl9pPr marL="3886200" indent="-228600" algn="l" defTabSz="449263" rtl="0" eaLnBrk="0" fontAlgn="base" hangingPunct="0">
              <a:lnSpc>
                <a:spcPct val="102000"/>
              </a:lnSpc>
              <a:spcBef>
                <a:spcPct val="0"/>
              </a:spcBef>
              <a:spcAft>
                <a:spcPct val="0"/>
              </a:spcAft>
              <a:buClr>
                <a:srgbClr val="000000"/>
              </a:buClr>
              <a:buSzPct val="100000"/>
              <a:buFont typeface="Times New Roman" pitchFamily="18" charset="0"/>
              <a:defRPr sz="4000" u="sng">
                <a:solidFill>
                  <a:srgbClr val="3333CC"/>
                </a:solidFill>
                <a:latin typeface="Comic Sans MS" pitchFamily="66" charset="0"/>
                <a:ea typeface="msgothic" charset="0"/>
                <a:cs typeface="msgothic" charset="0"/>
              </a:defRPr>
            </a:lvl9p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u="none" kern="0" dirty="0" smtClean="0">
                <a:solidFill>
                  <a:schemeClr val="bg1"/>
                </a:solidFill>
                <a:latin typeface="Arial" pitchFamily="34" charset="0"/>
                <a:cs typeface="Arial" pitchFamily="34" charset="0"/>
              </a:rPr>
              <a:t>Trial and error approach</a:t>
            </a:r>
            <a:endParaRPr lang="en-GB" sz="2800" u="none" kern="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310604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7770813" cy="5105400"/>
          </a:xfrm>
        </p:spPr>
        <p:txBody>
          <a:bodyPr/>
          <a:lstStyle/>
          <a:p>
            <a:r>
              <a:rPr lang="en-NZ" sz="2000" dirty="0" smtClean="0">
                <a:latin typeface="Arial" panose="020B0604020202020204" pitchFamily="34" charset="0"/>
                <a:cs typeface="Arial" panose="020B0604020202020204" pitchFamily="34" charset="0"/>
              </a:rPr>
              <a:t>Users need </a:t>
            </a:r>
            <a:r>
              <a:rPr lang="en-NZ" sz="2000" dirty="0">
                <a:latin typeface="Arial" panose="020B0604020202020204" pitchFamily="34" charset="0"/>
                <a:cs typeface="Arial" panose="020B0604020202020204" pitchFamily="34" charset="0"/>
              </a:rPr>
              <a:t>to change their Yahoo password and security </a:t>
            </a:r>
            <a:r>
              <a:rPr lang="en-NZ" sz="2000" dirty="0" smtClean="0">
                <a:latin typeface="Arial" panose="020B0604020202020204" pitchFamily="34" charset="0"/>
                <a:cs typeface="Arial" panose="020B0604020202020204" pitchFamily="34" charset="0"/>
              </a:rPr>
              <a:t>questions (better yet, disable this feature!) </a:t>
            </a:r>
            <a:r>
              <a:rPr lang="en-NZ" sz="2000" dirty="0">
                <a:latin typeface="Arial" panose="020B0604020202020204" pitchFamily="34" charset="0"/>
                <a:cs typeface="Arial" panose="020B0604020202020204" pitchFamily="34" charset="0"/>
              </a:rPr>
              <a:t>as soon as possible, and also change the password anywhere else they may have re-used that information. Ideally, they should stop re-using passwords altogether</a:t>
            </a:r>
            <a:r>
              <a:rPr lang="en-NZ" sz="2000" dirty="0" smtClean="0">
                <a:latin typeface="Arial" panose="020B0604020202020204" pitchFamily="34" charset="0"/>
                <a:cs typeface="Arial" panose="020B0604020202020204" pitchFamily="34" charset="0"/>
              </a:rPr>
              <a:t>.</a:t>
            </a:r>
          </a:p>
          <a:p>
            <a:r>
              <a:rPr lang="en-NZ" sz="2000" dirty="0">
                <a:latin typeface="Arial" panose="020B0604020202020204" pitchFamily="34" charset="0"/>
                <a:cs typeface="Arial" panose="020B0604020202020204" pitchFamily="34" charset="0"/>
              </a:rPr>
              <a:t>Since Yahoo is a major webmail provider, there’s one extra problem: any further service which has password reset emails sent to a Yahoo Mail account should also be considered compromised, and passwords accordingly changed.</a:t>
            </a:r>
            <a:endParaRPr lang="en-NZ" sz="2000" dirty="0" smtClean="0">
              <a:latin typeface="Arial" panose="020B0604020202020204" pitchFamily="34" charset="0"/>
              <a:cs typeface="Arial" panose="020B0604020202020204" pitchFamily="34" charset="0"/>
            </a:endParaRPr>
          </a:p>
          <a:p>
            <a:endParaRPr lang="en-NZ" sz="2000" dirty="0">
              <a:latin typeface="Arial" panose="020B0604020202020204" pitchFamily="34" charset="0"/>
              <a:cs typeface="Arial" panose="020B0604020202020204" pitchFamily="34" charset="0"/>
            </a:endParaRPr>
          </a:p>
          <a:p>
            <a:r>
              <a:rPr lang="en-NZ" sz="2000" dirty="0" smtClean="0">
                <a:latin typeface="Arial" panose="020B0604020202020204" pitchFamily="34" charset="0"/>
                <a:cs typeface="Arial" panose="020B0604020202020204" pitchFamily="34" charset="0"/>
              </a:rPr>
              <a:t>Source: https</a:t>
            </a:r>
            <a:r>
              <a:rPr lang="en-NZ" sz="2000" dirty="0">
                <a:latin typeface="Arial" panose="020B0604020202020204" pitchFamily="34" charset="0"/>
                <a:cs typeface="Arial" panose="020B0604020202020204" pitchFamily="34" charset="0"/>
              </a:rPr>
              <a:t>://www.theguardian.com/technology/2016/sep/23/yahoo-questinos-hack-researchers</a:t>
            </a:r>
          </a:p>
        </p:txBody>
      </p:sp>
      <p:sp>
        <p:nvSpPr>
          <p:cNvPr id="5" name="Text Box 7"/>
          <p:cNvSpPr txBox="1">
            <a:spLocks noChangeArrowheads="1"/>
          </p:cNvSpPr>
          <p:nvPr/>
        </p:nvSpPr>
        <p:spPr bwMode="auto">
          <a:xfrm>
            <a:off x="0" y="152400"/>
            <a:ext cx="9144000" cy="830997"/>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b="1" dirty="0">
                <a:solidFill>
                  <a:srgbClr val="252593"/>
                </a:solidFill>
              </a:rPr>
              <a:t>Yahoo confirms 'state-sponsored' hackers stole personal data from 500m accounts</a:t>
            </a:r>
            <a:endParaRPr lang="en-GB" sz="2800" b="1" dirty="0">
              <a:solidFill>
                <a:srgbClr val="252593"/>
              </a:solidFill>
            </a:endParaRPr>
          </a:p>
        </p:txBody>
      </p:sp>
      <p:sp>
        <p:nvSpPr>
          <p:cNvPr id="2" name="TextBox 1"/>
          <p:cNvSpPr txBox="1"/>
          <p:nvPr/>
        </p:nvSpPr>
        <p:spPr>
          <a:xfrm>
            <a:off x="152400" y="983397"/>
            <a:ext cx="3832588" cy="461665"/>
          </a:xfrm>
          <a:prstGeom prst="rect">
            <a:avLst/>
          </a:prstGeom>
          <a:noFill/>
        </p:spPr>
        <p:txBody>
          <a:bodyPr wrap="none" rtlCol="0">
            <a:spAutoFit/>
          </a:bodyPr>
          <a:lstStyle/>
          <a:p>
            <a:r>
              <a:rPr lang="en-NZ" dirty="0" smtClean="0">
                <a:solidFill>
                  <a:srgbClr val="FF0000"/>
                </a:solidFill>
              </a:rPr>
              <a:t>Advice for </a:t>
            </a:r>
            <a:r>
              <a:rPr lang="en-NZ" smtClean="0">
                <a:solidFill>
                  <a:srgbClr val="FF0000"/>
                </a:solidFill>
              </a:rPr>
              <a:t>Yahoo email users</a:t>
            </a:r>
            <a:endParaRPr lang="en-NZ" dirty="0">
              <a:solidFill>
                <a:srgbClr val="FF0000"/>
              </a:solidFill>
            </a:endParaRPr>
          </a:p>
        </p:txBody>
      </p:sp>
    </p:spTree>
    <p:extLst>
      <p:ext uri="{BB962C8B-B14F-4D97-AF65-F5344CB8AC3E}">
        <p14:creationId xmlns:p14="http://schemas.microsoft.com/office/powerpoint/2010/main" val="25678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453" y="2170093"/>
            <a:ext cx="8914620" cy="954107"/>
          </a:xfrm>
          <a:prstGeom prst="rect">
            <a:avLst/>
          </a:prstGeom>
          <a:solidFill>
            <a:srgbClr val="00B0F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sz="2800" dirty="0" smtClean="0">
                <a:effectLst>
                  <a:outerShdw blurRad="38100" dist="38100" dir="2700000" algn="tl">
                    <a:srgbClr val="000000">
                      <a:alpha val="43137"/>
                    </a:srgbClr>
                  </a:outerShdw>
                </a:effectLst>
                <a:latin typeface="Arial" pitchFamily="34" charset="0"/>
                <a:cs typeface="Arial" pitchFamily="34" charset="0"/>
              </a:rPr>
              <a:t>How can we check if the </a:t>
            </a:r>
            <a:r>
              <a:rPr lang="en-NZ"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e</a:t>
            </a:r>
            <a:r>
              <a:rPr lang="en-NZ" sz="2800" dirty="0" smtClean="0">
                <a:effectLst>
                  <a:outerShdw blurRad="38100" dist="38100" dir="2700000" algn="tl">
                    <a:srgbClr val="000000">
                      <a:alpha val="43137"/>
                    </a:srgbClr>
                  </a:outerShdw>
                </a:effectLst>
                <a:latin typeface="Arial" pitchFamily="34" charset="0"/>
                <a:cs typeface="Arial" pitchFamily="34" charset="0"/>
              </a:rPr>
              <a:t> that we picked is a </a:t>
            </a:r>
            <a:r>
              <a:rPr lang="en-NZ" sz="2800" b="1" dirty="0" err="1" smtClean="0">
                <a:solidFill>
                  <a:srgbClr val="FF0000"/>
                </a:solidFill>
                <a:effectLst>
                  <a:outerShdw blurRad="38100" dist="38100" dir="2700000" algn="tl">
                    <a:srgbClr val="000000">
                      <a:alpha val="43137"/>
                    </a:srgbClr>
                  </a:outerShdw>
                </a:effectLst>
                <a:latin typeface="Arial" pitchFamily="34" charset="0"/>
                <a:cs typeface="Arial" pitchFamily="34" charset="0"/>
              </a:rPr>
              <a:t>coprime</a:t>
            </a:r>
            <a:endParaRPr lang="en-NZ" sz="2800" b="1" dirty="0" smtClean="0">
              <a:solidFill>
                <a:srgbClr val="FF0000"/>
              </a:solidFill>
              <a:effectLst>
                <a:outerShdw blurRad="38100" dist="38100" dir="2700000" algn="tl">
                  <a:srgbClr val="000000">
                    <a:alpha val="43137"/>
                  </a:srgbClr>
                </a:outerShdw>
              </a:effectLst>
              <a:latin typeface="Arial" pitchFamily="34" charset="0"/>
              <a:cs typeface="Arial" pitchFamily="34" charset="0"/>
            </a:endParaRPr>
          </a:p>
          <a:p>
            <a:r>
              <a:rPr lang="en-NZ" sz="2800" dirty="0" smtClean="0">
                <a:effectLst>
                  <a:outerShdw blurRad="38100" dist="38100" dir="2700000" algn="tl">
                    <a:srgbClr val="000000">
                      <a:alpha val="43137"/>
                    </a:srgbClr>
                  </a:outerShdw>
                </a:effectLst>
                <a:latin typeface="Arial" pitchFamily="34" charset="0"/>
                <a:cs typeface="Arial" pitchFamily="34" charset="0"/>
              </a:rPr>
              <a:t>of </a:t>
            </a:r>
            <a:r>
              <a:rPr lang="en-NZ"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z</a:t>
            </a:r>
            <a:r>
              <a:rPr lang="en-NZ" sz="2800" dirty="0" smtClean="0">
                <a:effectLst>
                  <a:outerShdw blurRad="38100" dist="38100" dir="2700000" algn="tl">
                    <a:srgbClr val="000000">
                      <a:alpha val="43137"/>
                    </a:srgbClr>
                  </a:outerShdw>
                </a:effectLst>
                <a:latin typeface="Arial" pitchFamily="34" charset="0"/>
                <a:cs typeface="Arial" pitchFamily="34" charset="0"/>
              </a:rPr>
              <a:t>? </a:t>
            </a:r>
            <a:endParaRPr lang="en-NZ" sz="2800" dirty="0">
              <a:effectLst>
                <a:outerShdw blurRad="38100" dist="38100" dir="2700000" algn="tl">
                  <a:srgbClr val="000000">
                    <a:alpha val="43137"/>
                  </a:srgbClr>
                </a:outerShdw>
              </a:effectLst>
              <a:latin typeface="Arial" pitchFamily="34" charset="0"/>
              <a:cs typeface="Arial" pitchFamily="34" charset="0"/>
            </a:endParaRPr>
          </a:p>
        </p:txBody>
      </p:sp>
      <p:sp>
        <p:nvSpPr>
          <p:cNvPr id="7" name="TextBox 6"/>
          <p:cNvSpPr txBox="1"/>
          <p:nvPr/>
        </p:nvSpPr>
        <p:spPr>
          <a:xfrm>
            <a:off x="1219200" y="3429000"/>
            <a:ext cx="7133107" cy="461665"/>
          </a:xfrm>
          <a:prstGeom prst="rect">
            <a:avLst/>
          </a:prstGeom>
          <a:noFill/>
        </p:spPr>
        <p:txBody>
          <a:bodyPr wrap="none" rtlCol="0">
            <a:spAutoFit/>
          </a:bodyPr>
          <a:lstStyle/>
          <a:p>
            <a:r>
              <a:rPr lang="en-NZ" dirty="0" smtClean="0">
                <a:solidFill>
                  <a:schemeClr val="tx1"/>
                </a:solidFill>
              </a:rPr>
              <a:t>We can </a:t>
            </a:r>
            <a:r>
              <a:rPr lang="en-NZ" dirty="0">
                <a:solidFill>
                  <a:schemeClr val="tx1"/>
                </a:solidFill>
              </a:rPr>
              <a:t>apply </a:t>
            </a:r>
            <a:r>
              <a:rPr lang="en-NZ" dirty="0" smtClean="0">
                <a:solidFill>
                  <a:schemeClr val="tx1"/>
                </a:solidFill>
              </a:rPr>
              <a:t>the Euclidean algorithm for solving this.</a:t>
            </a:r>
            <a:endParaRPr lang="en-NZ" dirty="0">
              <a:solidFill>
                <a:schemeClr val="tx1"/>
              </a:solidFill>
            </a:endParaRPr>
          </a:p>
        </p:txBody>
      </p:sp>
    </p:spTree>
    <p:extLst>
      <p:ext uri="{BB962C8B-B14F-4D97-AF65-F5344CB8AC3E}">
        <p14:creationId xmlns:p14="http://schemas.microsoft.com/office/powerpoint/2010/main" val="4210890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955" y="1066800"/>
            <a:ext cx="7750175" cy="787400"/>
          </a:xfrm>
        </p:spPr>
        <p:txBody>
          <a:bodyPr/>
          <a:lstStyle/>
          <a:p>
            <a:r>
              <a:rPr lang="en-GB" dirty="0">
                <a:latin typeface="Arial" pitchFamily="34" charset="0"/>
                <a:cs typeface="Arial" pitchFamily="34" charset="0"/>
              </a:rPr>
              <a:t>Euclidean Algorithm</a:t>
            </a:r>
            <a:endParaRPr lang="en-NZ" dirty="0">
              <a:latin typeface="Arial" pitchFamily="34" charset="0"/>
              <a:cs typeface="Arial" pitchFamily="34" charset="0"/>
            </a:endParaRPr>
          </a:p>
        </p:txBody>
      </p:sp>
      <p:sp>
        <p:nvSpPr>
          <p:cNvPr id="3" name="Rectangle 2"/>
          <p:cNvSpPr/>
          <p:nvPr/>
        </p:nvSpPr>
        <p:spPr>
          <a:xfrm>
            <a:off x="1447800" y="1981200"/>
            <a:ext cx="6019800" cy="3108543"/>
          </a:xfrm>
          <a:prstGeom prst="rect">
            <a:avLst/>
          </a:prstGeom>
          <a:solidFill>
            <a:schemeClr val="bg1">
              <a:lumMod val="85000"/>
            </a:schemeClr>
          </a:solidFill>
          <a:ln>
            <a:solidFill>
              <a:srgbClr val="00B0F0"/>
            </a:solidFill>
          </a:ln>
        </p:spPr>
        <p:txBody>
          <a:bodyPr wrap="square">
            <a:spAutoFit/>
          </a:bodyPr>
          <a:lstStyle/>
          <a:p>
            <a:pPr marL="457200" indent="-457200">
              <a:buFont typeface="Arial" pitchFamily="34" charset="0"/>
              <a:buChar char="•"/>
            </a:pPr>
            <a:r>
              <a:rPr lang="en-NZ" sz="2800" dirty="0">
                <a:solidFill>
                  <a:schemeClr val="tx1"/>
                </a:solidFill>
                <a:latin typeface="Arial" pitchFamily="34" charset="0"/>
                <a:cs typeface="Arial" pitchFamily="34" charset="0"/>
              </a:rPr>
              <a:t>an efficient method for computing the </a:t>
            </a:r>
            <a:r>
              <a:rPr lang="en-NZ" sz="2800" dirty="0">
                <a:solidFill>
                  <a:srgbClr val="0000FF"/>
                </a:solidFill>
                <a:latin typeface="Arial" pitchFamily="34" charset="0"/>
                <a:cs typeface="Arial" pitchFamily="34" charset="0"/>
              </a:rPr>
              <a:t>greatest common divisor </a:t>
            </a:r>
            <a:r>
              <a:rPr lang="en-NZ" sz="2800" dirty="0" smtClean="0">
                <a:solidFill>
                  <a:schemeClr val="tx1"/>
                </a:solidFill>
                <a:latin typeface="Arial" pitchFamily="34" charset="0"/>
                <a:cs typeface="Arial" pitchFamily="34" charset="0"/>
              </a:rPr>
              <a:t>(</a:t>
            </a:r>
            <a:r>
              <a:rPr lang="en-NZ" sz="2800" dirty="0" err="1" smtClean="0">
                <a:solidFill>
                  <a:srgbClr val="0000FF"/>
                </a:solidFill>
                <a:latin typeface="Arial" pitchFamily="34" charset="0"/>
                <a:cs typeface="Arial" pitchFamily="34" charset="0"/>
              </a:rPr>
              <a:t>gcd</a:t>
            </a:r>
            <a:r>
              <a:rPr lang="en-NZ" sz="2800" dirty="0" smtClean="0">
                <a:solidFill>
                  <a:schemeClr val="tx1"/>
                </a:solidFill>
                <a:latin typeface="Arial" pitchFamily="34" charset="0"/>
                <a:cs typeface="Arial" pitchFamily="34" charset="0"/>
              </a:rPr>
              <a:t>) </a:t>
            </a:r>
            <a:r>
              <a:rPr lang="en-NZ" sz="2800" dirty="0">
                <a:solidFill>
                  <a:schemeClr val="tx1"/>
                </a:solidFill>
                <a:latin typeface="Arial" pitchFamily="34" charset="0"/>
                <a:cs typeface="Arial" pitchFamily="34" charset="0"/>
              </a:rPr>
              <a:t>of two </a:t>
            </a:r>
            <a:r>
              <a:rPr lang="en-NZ" sz="2800" dirty="0" smtClean="0">
                <a:solidFill>
                  <a:schemeClr val="tx1"/>
                </a:solidFill>
                <a:latin typeface="Arial" pitchFamily="34" charset="0"/>
                <a:cs typeface="Arial" pitchFamily="34" charset="0"/>
              </a:rPr>
              <a:t>numbers</a:t>
            </a:r>
          </a:p>
          <a:p>
            <a:pPr marL="457200" indent="-457200">
              <a:buFont typeface="Arial" pitchFamily="34" charset="0"/>
              <a:buChar char="•"/>
            </a:pPr>
            <a:endParaRPr lang="en-NZ" sz="2800" dirty="0">
              <a:solidFill>
                <a:schemeClr val="tx1"/>
              </a:solidFill>
              <a:latin typeface="Arial" pitchFamily="34" charset="0"/>
              <a:cs typeface="Arial" pitchFamily="34" charset="0"/>
            </a:endParaRPr>
          </a:p>
          <a:p>
            <a:pPr marL="457200" indent="-457200">
              <a:buFont typeface="Arial" pitchFamily="34" charset="0"/>
              <a:buChar char="•"/>
            </a:pPr>
            <a:r>
              <a:rPr lang="en-NZ" sz="2800" dirty="0" err="1" smtClean="0">
                <a:solidFill>
                  <a:srgbClr val="0000FF"/>
                </a:solidFill>
                <a:latin typeface="Arial" pitchFamily="34" charset="0"/>
                <a:cs typeface="Arial" pitchFamily="34" charset="0"/>
              </a:rPr>
              <a:t>gcd</a:t>
            </a:r>
            <a:r>
              <a:rPr lang="en-NZ" sz="2800" dirty="0" smtClean="0">
                <a:solidFill>
                  <a:schemeClr val="tx1"/>
                </a:solidFill>
                <a:latin typeface="Arial" pitchFamily="34" charset="0"/>
                <a:cs typeface="Arial" pitchFamily="34" charset="0"/>
              </a:rPr>
              <a:t> - the </a:t>
            </a:r>
            <a:r>
              <a:rPr lang="en-NZ" sz="2800" dirty="0">
                <a:solidFill>
                  <a:schemeClr val="tx1"/>
                </a:solidFill>
                <a:latin typeface="Arial" pitchFamily="34" charset="0"/>
                <a:cs typeface="Arial" pitchFamily="34" charset="0"/>
              </a:rPr>
              <a:t>largest number that divides both of them without leaving a remainder.</a:t>
            </a:r>
          </a:p>
        </p:txBody>
      </p:sp>
      <p:sp>
        <p:nvSpPr>
          <p:cNvPr id="4" name="TextBox 3"/>
          <p:cNvSpPr txBox="1"/>
          <p:nvPr/>
        </p:nvSpPr>
        <p:spPr>
          <a:xfrm>
            <a:off x="-4268" y="-2965"/>
            <a:ext cx="9148267" cy="954107"/>
          </a:xfrm>
          <a:prstGeom prst="rect">
            <a:avLst/>
          </a:prstGeom>
          <a:solidFill>
            <a:srgbClr val="00B0F0"/>
          </a:solidFill>
          <a:ln>
            <a:solidFill>
              <a:srgbClr val="00B0F0"/>
            </a:solidFill>
          </a:ln>
          <a:effectLst>
            <a:outerShdw blurRad="50800" dist="38100" dir="8100000" algn="tr" rotWithShape="0">
              <a:prstClr val="black">
                <a:alpha val="40000"/>
              </a:prstClr>
            </a:outerShdw>
          </a:effectLst>
        </p:spPr>
        <p:txBody>
          <a:bodyPr wrap="square" rtlCol="0">
            <a:spAutoFit/>
          </a:bodyPr>
          <a:lstStyle/>
          <a:p>
            <a:r>
              <a:rPr lang="en-NZ" sz="2800" dirty="0" smtClean="0">
                <a:effectLst>
                  <a:outerShdw blurRad="38100" dist="38100" dir="2700000" algn="tl">
                    <a:srgbClr val="000000">
                      <a:alpha val="43137"/>
                    </a:srgbClr>
                  </a:outerShdw>
                </a:effectLst>
                <a:latin typeface="Arial" pitchFamily="34" charset="0"/>
                <a:cs typeface="Arial" pitchFamily="34" charset="0"/>
              </a:rPr>
              <a:t>How can we check if the </a:t>
            </a:r>
            <a:r>
              <a:rPr lang="en-NZ"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e</a:t>
            </a:r>
            <a:r>
              <a:rPr lang="en-NZ" sz="2800" dirty="0" smtClean="0">
                <a:effectLst>
                  <a:outerShdw blurRad="38100" dist="38100" dir="2700000" algn="tl">
                    <a:srgbClr val="000000">
                      <a:alpha val="43137"/>
                    </a:srgbClr>
                  </a:outerShdw>
                </a:effectLst>
                <a:latin typeface="Arial" pitchFamily="34" charset="0"/>
                <a:cs typeface="Arial" pitchFamily="34" charset="0"/>
              </a:rPr>
              <a:t> that we picked is a </a:t>
            </a:r>
            <a:r>
              <a:rPr lang="en-NZ" sz="2800" b="1" dirty="0" err="1" smtClean="0">
                <a:solidFill>
                  <a:srgbClr val="FF0000"/>
                </a:solidFill>
                <a:effectLst>
                  <a:outerShdw blurRad="38100" dist="38100" dir="2700000" algn="tl">
                    <a:srgbClr val="000000">
                      <a:alpha val="43137"/>
                    </a:srgbClr>
                  </a:outerShdw>
                </a:effectLst>
                <a:latin typeface="Arial" pitchFamily="34" charset="0"/>
                <a:cs typeface="Arial" pitchFamily="34" charset="0"/>
              </a:rPr>
              <a:t>coprime</a:t>
            </a:r>
            <a:endParaRPr lang="en-NZ" sz="2800" b="1" dirty="0" smtClean="0">
              <a:solidFill>
                <a:srgbClr val="FF0000"/>
              </a:solidFill>
              <a:effectLst>
                <a:outerShdw blurRad="38100" dist="38100" dir="2700000" algn="tl">
                  <a:srgbClr val="000000">
                    <a:alpha val="43137"/>
                  </a:srgbClr>
                </a:outerShdw>
              </a:effectLst>
              <a:latin typeface="Arial" pitchFamily="34" charset="0"/>
              <a:cs typeface="Arial" pitchFamily="34" charset="0"/>
            </a:endParaRPr>
          </a:p>
          <a:p>
            <a:r>
              <a:rPr lang="en-NZ" sz="2800" dirty="0" smtClean="0">
                <a:effectLst>
                  <a:outerShdw blurRad="38100" dist="38100" dir="2700000" algn="tl">
                    <a:srgbClr val="000000">
                      <a:alpha val="43137"/>
                    </a:srgbClr>
                  </a:outerShdw>
                </a:effectLst>
                <a:latin typeface="Arial" pitchFamily="34" charset="0"/>
                <a:cs typeface="Arial" pitchFamily="34" charset="0"/>
              </a:rPr>
              <a:t>of </a:t>
            </a:r>
            <a:r>
              <a:rPr lang="en-NZ"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z</a:t>
            </a:r>
            <a:r>
              <a:rPr lang="en-NZ" sz="2800" dirty="0" smtClean="0">
                <a:effectLst>
                  <a:outerShdw blurRad="38100" dist="38100" dir="2700000" algn="tl">
                    <a:srgbClr val="000000">
                      <a:alpha val="43137"/>
                    </a:srgbClr>
                  </a:outerShdw>
                </a:effectLst>
                <a:latin typeface="Arial" pitchFamily="34" charset="0"/>
                <a:cs typeface="Arial" pitchFamily="34" charset="0"/>
              </a:rPr>
              <a:t>? </a:t>
            </a:r>
            <a:endParaRPr lang="en-NZ" sz="2800" dirty="0">
              <a:effectLst>
                <a:outerShdw blurRad="38100" dist="38100" dir="2700000" algn="tl">
                  <a:srgbClr val="000000">
                    <a:alpha val="43137"/>
                  </a:srgbClr>
                </a:outerShdw>
              </a:effectLst>
              <a:latin typeface="Arial" pitchFamily="34" charset="0"/>
              <a:cs typeface="Arial" pitchFamily="34" charset="0"/>
            </a:endParaRPr>
          </a:p>
        </p:txBody>
      </p:sp>
      <p:sp>
        <p:nvSpPr>
          <p:cNvPr id="5" name="TextBox 4"/>
          <p:cNvSpPr txBox="1"/>
          <p:nvPr/>
        </p:nvSpPr>
        <p:spPr>
          <a:xfrm>
            <a:off x="1447800" y="5410200"/>
            <a:ext cx="6019800" cy="400110"/>
          </a:xfrm>
          <a:prstGeom prst="rect">
            <a:avLst/>
          </a:prstGeom>
          <a:solidFill>
            <a:srgbClr val="FF0000"/>
          </a:solidFill>
          <a:ln>
            <a:solidFill>
              <a:srgbClr val="00B0F0"/>
            </a:solidFill>
          </a:ln>
          <a:effectLst>
            <a:outerShdw blurRad="50800" dist="38100" dir="8100000" algn="tr" rotWithShape="0">
              <a:prstClr val="black">
                <a:alpha val="40000"/>
              </a:prstClr>
            </a:outerShdw>
          </a:effectLst>
        </p:spPr>
        <p:txBody>
          <a:bodyPr wrap="square" rtlCol="0">
            <a:spAutoFit/>
          </a:bodyPr>
          <a:lstStyle/>
          <a:p>
            <a:pPr algn="ctr"/>
            <a:r>
              <a:rPr lang="en-NZ" sz="2000" dirty="0" smtClean="0">
                <a:effectLst>
                  <a:outerShdw blurRad="38100" dist="38100" dir="2700000" algn="tl">
                    <a:srgbClr val="000000">
                      <a:alpha val="43137"/>
                    </a:srgbClr>
                  </a:outerShdw>
                </a:effectLst>
                <a:latin typeface="Arial" pitchFamily="34" charset="0"/>
                <a:cs typeface="Arial" pitchFamily="34" charset="0"/>
              </a:rPr>
              <a:t>If </a:t>
            </a:r>
            <a:r>
              <a:rPr lang="en-NZ" sz="20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e</a:t>
            </a:r>
            <a:r>
              <a:rPr lang="en-NZ" sz="2000" dirty="0" smtClean="0">
                <a:effectLst>
                  <a:outerShdw blurRad="38100" dist="38100" dir="2700000" algn="tl">
                    <a:srgbClr val="000000">
                      <a:alpha val="43137"/>
                    </a:srgbClr>
                  </a:outerShdw>
                </a:effectLst>
                <a:latin typeface="Arial" pitchFamily="34" charset="0"/>
                <a:cs typeface="Arial" pitchFamily="34" charset="0"/>
              </a:rPr>
              <a:t> &amp; </a:t>
            </a:r>
            <a:r>
              <a:rPr lang="en-NZ" sz="20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z</a:t>
            </a:r>
            <a:r>
              <a:rPr lang="en-NZ" sz="2000" dirty="0" smtClean="0">
                <a:effectLst>
                  <a:outerShdw blurRad="38100" dist="38100" dir="2700000" algn="tl">
                    <a:srgbClr val="000000">
                      <a:alpha val="43137"/>
                    </a:srgbClr>
                  </a:outerShdw>
                </a:effectLst>
                <a:latin typeface="Arial" pitchFamily="34" charset="0"/>
                <a:cs typeface="Arial" pitchFamily="34" charset="0"/>
              </a:rPr>
              <a:t> are </a:t>
            </a:r>
            <a:r>
              <a:rPr lang="en-NZ" sz="2000" dirty="0" err="1" smtClean="0">
                <a:effectLst>
                  <a:outerShdw blurRad="38100" dist="38100" dir="2700000" algn="tl">
                    <a:srgbClr val="000000">
                      <a:alpha val="43137"/>
                    </a:srgbClr>
                  </a:outerShdw>
                </a:effectLst>
                <a:latin typeface="Arial" pitchFamily="34" charset="0"/>
                <a:cs typeface="Arial" pitchFamily="34" charset="0"/>
              </a:rPr>
              <a:t>coprimes</a:t>
            </a:r>
            <a:r>
              <a:rPr lang="en-NZ" sz="2000" dirty="0" smtClean="0">
                <a:effectLst>
                  <a:outerShdw blurRad="38100" dist="38100" dir="2700000" algn="tl">
                    <a:srgbClr val="000000">
                      <a:alpha val="43137"/>
                    </a:srgbClr>
                  </a:outerShdw>
                </a:effectLst>
                <a:latin typeface="Arial" pitchFamily="34" charset="0"/>
                <a:cs typeface="Arial" pitchFamily="34" charset="0"/>
              </a:rPr>
              <a:t>, then their </a:t>
            </a:r>
            <a:r>
              <a:rPr lang="en-NZ" sz="2000" b="1" dirty="0" err="1" smtClean="0">
                <a:solidFill>
                  <a:srgbClr val="FFFF00"/>
                </a:solidFill>
                <a:effectLst>
                  <a:outerShdw blurRad="38100" dist="38100" dir="2700000" algn="tl">
                    <a:srgbClr val="000000">
                      <a:alpha val="43137"/>
                    </a:srgbClr>
                  </a:outerShdw>
                </a:effectLst>
                <a:latin typeface="Arial" pitchFamily="34" charset="0"/>
                <a:cs typeface="Arial" pitchFamily="34" charset="0"/>
              </a:rPr>
              <a:t>gcd</a:t>
            </a:r>
            <a:r>
              <a:rPr lang="en-NZ" sz="2000"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en-NZ" sz="2000" dirty="0" smtClean="0">
                <a:effectLst>
                  <a:outerShdw blurRad="38100" dist="38100" dir="2700000" algn="tl">
                    <a:srgbClr val="000000">
                      <a:alpha val="43137"/>
                    </a:srgbClr>
                  </a:outerShdw>
                </a:effectLst>
                <a:latin typeface="Arial" pitchFamily="34" charset="0"/>
                <a:cs typeface="Arial" pitchFamily="34" charset="0"/>
              </a:rPr>
              <a:t>must be </a:t>
            </a:r>
            <a:r>
              <a:rPr lang="en-NZ" sz="2000" b="1" dirty="0" smtClean="0">
                <a:solidFill>
                  <a:srgbClr val="00B0F0"/>
                </a:solidFill>
                <a:effectLst>
                  <a:outerShdw blurRad="38100" dist="38100" dir="2700000" algn="tl">
                    <a:srgbClr val="000000">
                      <a:alpha val="43137"/>
                    </a:srgbClr>
                  </a:outerShdw>
                </a:effectLst>
                <a:latin typeface="Arial" pitchFamily="34" charset="0"/>
                <a:cs typeface="Arial" pitchFamily="34" charset="0"/>
              </a:rPr>
              <a:t>1</a:t>
            </a:r>
            <a:r>
              <a:rPr lang="en-NZ" sz="2000" dirty="0" smtClean="0">
                <a:effectLst>
                  <a:outerShdw blurRad="38100" dist="38100" dir="2700000" algn="tl">
                    <a:srgbClr val="000000">
                      <a:alpha val="43137"/>
                    </a:srgbClr>
                  </a:outerShdw>
                </a:effectLst>
                <a:latin typeface="Arial" pitchFamily="34" charset="0"/>
                <a:cs typeface="Arial" pitchFamily="34" charset="0"/>
              </a:rPr>
              <a:t>.</a:t>
            </a:r>
            <a:endParaRPr lang="en-NZ" sz="2000" b="1"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21061450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533400" y="228600"/>
            <a:ext cx="8323263" cy="11430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a:latin typeface="Arial" pitchFamily="34" charset="0"/>
                <a:cs typeface="Arial" pitchFamily="34" charset="0"/>
              </a:rPr>
              <a:t>Euclidean Algorithm </a:t>
            </a:r>
            <a:r>
              <a:rPr lang="en-GB" sz="3600" dirty="0" err="1">
                <a:latin typeface="Arial" pitchFamily="34" charset="0"/>
                <a:cs typeface="Arial" pitchFamily="34" charset="0"/>
              </a:rPr>
              <a:t>gcd</a:t>
            </a:r>
            <a:r>
              <a:rPr lang="en-GB" sz="3600" dirty="0">
                <a:latin typeface="Arial" pitchFamily="34" charset="0"/>
                <a:cs typeface="Arial" pitchFamily="34" charset="0"/>
              </a:rPr>
              <a:t>(</a:t>
            </a:r>
            <a:r>
              <a:rPr lang="en-GB" sz="3600" dirty="0" err="1">
                <a:latin typeface="Arial" pitchFamily="34" charset="0"/>
                <a:cs typeface="Arial" pitchFamily="34" charset="0"/>
              </a:rPr>
              <a:t>a,b</a:t>
            </a:r>
            <a:r>
              <a:rPr lang="en-GB" sz="3600" dirty="0">
                <a:latin typeface="Arial" pitchFamily="34" charset="0"/>
                <a:cs typeface="Arial" pitchFamily="34" charset="0"/>
              </a:rPr>
              <a:t>):</a:t>
            </a:r>
          </a:p>
        </p:txBody>
      </p:sp>
      <p:sp>
        <p:nvSpPr>
          <p:cNvPr id="35842" name="AutoShape 2"/>
          <p:cNvSpPr>
            <a:spLocks noChangeArrowheads="1"/>
          </p:cNvSpPr>
          <p:nvPr/>
        </p:nvSpPr>
        <p:spPr bwMode="auto">
          <a:xfrm>
            <a:off x="1006475" y="1171575"/>
            <a:ext cx="6257139" cy="2310505"/>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An example of the Euclid's algorithm:</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say, p=11, q=5, and </a:t>
            </a:r>
            <a:r>
              <a:rPr lang="en-GB" smtClean="0">
                <a:solidFill>
                  <a:srgbClr val="FF0000"/>
                </a:solidFill>
                <a:latin typeface="Arial" pitchFamily="34" charset="0"/>
                <a:ea typeface="Luxi Sans" charset="0"/>
                <a:cs typeface="Arial" pitchFamily="34" charset="0"/>
              </a:rPr>
              <a:t>e=7</a:t>
            </a:r>
            <a:r>
              <a:rPr lang="en-GB" smtClean="0">
                <a:solidFill>
                  <a:srgbClr val="000000"/>
                </a:solidFill>
                <a:latin typeface="Arial" pitchFamily="34" charset="0"/>
                <a:ea typeface="Luxi Sans" charset="0"/>
                <a:cs typeface="Arial" pitchFamily="34" charset="0"/>
              </a:rPr>
              <a:t>. So, n=55 and </a:t>
            </a:r>
            <a:r>
              <a:rPr lang="en-GB" smtClean="0">
                <a:solidFill>
                  <a:srgbClr val="FF0000"/>
                </a:solidFill>
                <a:latin typeface="Arial" pitchFamily="34" charset="0"/>
                <a:ea typeface="Luxi Sans" charset="0"/>
                <a:cs typeface="Arial" pitchFamily="34" charset="0"/>
              </a:rPr>
              <a:t>z=40</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Making sure that e and z are relative primes:</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p:txBody>
      </p:sp>
      <p:graphicFrame>
        <p:nvGraphicFramePr>
          <p:cNvPr id="35843" name="Group 3"/>
          <p:cNvGraphicFramePr>
            <a:graphicFrameLocks noGrp="1"/>
          </p:cNvGraphicFramePr>
          <p:nvPr>
            <p:extLst>
              <p:ext uri="{D42A27DB-BD31-4B8C-83A1-F6EECF244321}">
                <p14:modId xmlns:p14="http://schemas.microsoft.com/office/powerpoint/2010/main" val="3576542500"/>
              </p:ext>
            </p:extLst>
          </p:nvPr>
        </p:nvGraphicFramePr>
        <p:xfrm>
          <a:off x="1616075" y="2840038"/>
          <a:ext cx="5546725" cy="2535995"/>
        </p:xfrm>
        <a:graphic>
          <a:graphicData uri="http://schemas.openxmlformats.org/drawingml/2006/table">
            <a:tbl>
              <a:tblPr/>
              <a:tblGrid>
                <a:gridCol w="1350963"/>
                <a:gridCol w="1350962"/>
                <a:gridCol w="1549400"/>
                <a:gridCol w="1295400"/>
              </a:tblGrid>
              <a:tr h="463550">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8000"/>
                          </a:solidFill>
                          <a:effectLst/>
                          <a:latin typeface="Arial" pitchFamily="34" charset="0"/>
                          <a:cs typeface="DejaVu Sans" pitchFamily="34" charset="0"/>
                        </a:rPr>
                        <a:t>Dividend</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8000"/>
                          </a:solidFill>
                          <a:effectLst/>
                          <a:latin typeface="Arial" pitchFamily="34" charset="0"/>
                          <a:cs typeface="DejaVu Sans" pitchFamily="34" charset="0"/>
                        </a:rPr>
                        <a:t>Divisor</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8000"/>
                          </a:solidFill>
                          <a:effectLst/>
                          <a:latin typeface="Arial" pitchFamily="34" charset="0"/>
                          <a:cs typeface="DejaVu Sans" pitchFamily="34" charset="0"/>
                        </a:rPr>
                        <a:t>Remainder</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8000"/>
                          </a:solidFill>
                          <a:effectLst/>
                          <a:latin typeface="Arial" pitchFamily="34" charset="0"/>
                          <a:cs typeface="DejaVu Sans" pitchFamily="34" charset="0"/>
                        </a:rPr>
                        <a:t>Quotient</a:t>
                      </a:r>
                    </a:p>
                  </a:txBody>
                  <a:tcPr marL="90000" marR="90000" marT="142200" marB="46800" horzOverflow="overflow">
                    <a:lnL>
                      <a:noFill/>
                    </a:lnL>
                    <a:lnR>
                      <a:noFill/>
                    </a:lnR>
                    <a:lnT>
                      <a:noFill/>
                    </a:lnT>
                    <a:lnB>
                      <a:noFill/>
                    </a:lnB>
                    <a:lnTlToBr>
                      <a:noFill/>
                    </a:lnTlToBr>
                    <a:lnBlToTr>
                      <a:noFill/>
                    </a:lnBlToTr>
                    <a:solidFill>
                      <a:srgbClr val="B3B3B3"/>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FF0000"/>
                          </a:solidFill>
                          <a:effectLst/>
                          <a:latin typeface="Arial" pitchFamily="34" charset="0"/>
                          <a:cs typeface="DejaVu Sans" pitchFamily="34" charset="0"/>
                        </a:rPr>
                        <a:t>40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FF0000"/>
                          </a:solidFill>
                          <a:effectLst/>
                          <a:latin typeface="Arial" pitchFamily="34" charset="0"/>
                          <a:cs typeface="DejaVu Sans" pitchFamily="34" charset="0"/>
                        </a:rPr>
                        <a:t>7</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FF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FF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r>
            </a:tbl>
          </a:graphicData>
        </a:graphic>
      </p:graphicFrame>
      <p:sp>
        <p:nvSpPr>
          <p:cNvPr id="35870" name="Line 30"/>
          <p:cNvSpPr>
            <a:spLocks noChangeShapeType="1"/>
          </p:cNvSpPr>
          <p:nvPr/>
        </p:nvSpPr>
        <p:spPr bwMode="auto">
          <a:xfrm flipV="1">
            <a:off x="6028078" y="3862387"/>
            <a:ext cx="360362" cy="506412"/>
          </a:xfrm>
          <a:prstGeom prst="line">
            <a:avLst/>
          </a:prstGeom>
          <a:noFill/>
          <a:ln w="9360" cap="sq">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5872" name="Text Box 32"/>
          <p:cNvSpPr txBox="1">
            <a:spLocks noChangeArrowheads="1"/>
          </p:cNvSpPr>
          <p:nvPr/>
        </p:nvSpPr>
        <p:spPr bwMode="auto">
          <a:xfrm>
            <a:off x="5088358" y="4343399"/>
            <a:ext cx="1814353" cy="455613"/>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dirty="0" smtClean="0">
                <a:latin typeface="Arial" pitchFamily="34" charset="0"/>
                <a:cs typeface="Arial" pitchFamily="34" charset="0"/>
              </a:rPr>
              <a:t>(</a:t>
            </a:r>
            <a:r>
              <a:rPr lang="en-GB" dirty="0" err="1" smtClean="0">
                <a:latin typeface="Arial" pitchFamily="34" charset="0"/>
                <a:cs typeface="Arial" pitchFamily="34" charset="0"/>
              </a:rPr>
              <a:t>int</a:t>
            </a:r>
            <a:r>
              <a:rPr lang="en-GB" dirty="0" smtClean="0">
                <a:latin typeface="Arial" pitchFamily="34" charset="0"/>
                <a:cs typeface="Arial" pitchFamily="34" charset="0"/>
              </a:rPr>
              <a:t>)40 / 7 </a:t>
            </a:r>
          </a:p>
        </p:txBody>
      </p:sp>
      <p:sp>
        <p:nvSpPr>
          <p:cNvPr id="2" name="TextBox 1"/>
          <p:cNvSpPr txBox="1"/>
          <p:nvPr/>
        </p:nvSpPr>
        <p:spPr>
          <a:xfrm>
            <a:off x="-5197" y="11317"/>
            <a:ext cx="5282215" cy="461665"/>
          </a:xfrm>
          <a:prstGeom prst="rect">
            <a:avLst/>
          </a:prstGeom>
          <a:solidFill>
            <a:srgbClr val="00B0F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dirty="0" smtClean="0">
                <a:effectLst>
                  <a:outerShdw blurRad="38100" dist="38100" dir="2700000" algn="tl">
                    <a:srgbClr val="000000">
                      <a:alpha val="43137"/>
                    </a:srgbClr>
                  </a:outerShdw>
                </a:effectLst>
                <a:latin typeface="Arial" pitchFamily="34" charset="0"/>
                <a:cs typeface="Arial" pitchFamily="34" charset="0"/>
              </a:rPr>
              <a:t>Find the </a:t>
            </a:r>
            <a:r>
              <a:rPr lang="en-NZ" dirty="0" err="1" smtClean="0">
                <a:effectLst>
                  <a:outerShdw blurRad="38100" dist="38100" dir="2700000" algn="tl">
                    <a:srgbClr val="000000">
                      <a:alpha val="43137"/>
                    </a:srgbClr>
                  </a:outerShdw>
                </a:effectLst>
                <a:latin typeface="Arial" pitchFamily="34" charset="0"/>
                <a:cs typeface="Arial" pitchFamily="34" charset="0"/>
              </a:rPr>
              <a:t>gcd</a:t>
            </a:r>
            <a:r>
              <a:rPr lang="en-NZ" dirty="0" smtClean="0">
                <a:effectLst>
                  <a:outerShdw blurRad="38100" dist="38100" dir="2700000" algn="tl">
                    <a:srgbClr val="000000">
                      <a:alpha val="43137"/>
                    </a:srgbClr>
                  </a:outerShdw>
                </a:effectLst>
                <a:latin typeface="Arial" pitchFamily="34" charset="0"/>
                <a:cs typeface="Arial" pitchFamily="34" charset="0"/>
              </a:rPr>
              <a:t> of two numbers, </a:t>
            </a:r>
            <a:r>
              <a:rPr lang="en-NZ" b="1" dirty="0" smtClean="0">
                <a:effectLst>
                  <a:outerShdw blurRad="38100" dist="38100" dir="2700000" algn="tl">
                    <a:srgbClr val="000000">
                      <a:alpha val="43137"/>
                    </a:srgbClr>
                  </a:outerShdw>
                </a:effectLst>
                <a:latin typeface="Arial" pitchFamily="34" charset="0"/>
                <a:cs typeface="Arial" pitchFamily="34" charset="0"/>
              </a:rPr>
              <a:t>a</a:t>
            </a:r>
            <a:r>
              <a:rPr lang="en-NZ" dirty="0" smtClean="0">
                <a:effectLst>
                  <a:outerShdw blurRad="38100" dist="38100" dir="2700000" algn="tl">
                    <a:srgbClr val="000000">
                      <a:alpha val="43137"/>
                    </a:srgbClr>
                  </a:outerShdw>
                </a:effectLst>
                <a:latin typeface="Arial" pitchFamily="34" charset="0"/>
                <a:cs typeface="Arial" pitchFamily="34" charset="0"/>
              </a:rPr>
              <a:t> and </a:t>
            </a:r>
            <a:r>
              <a:rPr lang="en-NZ" b="1" dirty="0" smtClean="0">
                <a:effectLst>
                  <a:outerShdw blurRad="38100" dist="38100" dir="2700000" algn="tl">
                    <a:srgbClr val="000000">
                      <a:alpha val="43137"/>
                    </a:srgbClr>
                  </a:outerShdw>
                </a:effectLst>
                <a:latin typeface="Arial" pitchFamily="34" charset="0"/>
                <a:cs typeface="Arial" pitchFamily="34" charset="0"/>
              </a:rPr>
              <a:t>b</a:t>
            </a:r>
            <a:endParaRPr lang="en-NZ" b="1" dirty="0">
              <a:effectLst>
                <a:outerShdw blurRad="38100" dist="38100" dir="2700000" algn="tl">
                  <a:srgbClr val="000000">
                    <a:alpha val="43137"/>
                  </a:srgbClr>
                </a:outerShdw>
              </a:effectLst>
              <a:latin typeface="Arial" pitchFamily="34" charset="0"/>
              <a:cs typeface="Arial" pitchFamily="34" charset="0"/>
            </a:endParaRPr>
          </a:p>
        </p:txBody>
      </p:sp>
      <p:sp>
        <p:nvSpPr>
          <p:cNvPr id="8" name="Text Box 32"/>
          <p:cNvSpPr txBox="1">
            <a:spLocks noChangeArrowheads="1"/>
          </p:cNvSpPr>
          <p:nvPr/>
        </p:nvSpPr>
        <p:spPr bwMode="auto">
          <a:xfrm>
            <a:off x="1006475" y="5715000"/>
            <a:ext cx="6613525" cy="990600"/>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dirty="0" smtClean="0">
                <a:latin typeface="Arial" pitchFamily="34" charset="0"/>
                <a:cs typeface="Arial" pitchFamily="34" charset="0"/>
              </a:rPr>
              <a:t>Use </a:t>
            </a:r>
            <a:r>
              <a:rPr lang="en-GB" b="1" dirty="0" smtClean="0">
                <a:solidFill>
                  <a:srgbClr val="FF0000"/>
                </a:solidFill>
                <a:latin typeface="Arial" pitchFamily="34" charset="0"/>
                <a:cs typeface="Arial" pitchFamily="34" charset="0"/>
              </a:rPr>
              <a:t>z</a:t>
            </a:r>
            <a:r>
              <a:rPr lang="en-GB" dirty="0" smtClean="0">
                <a:latin typeface="Arial" pitchFamily="34" charset="0"/>
                <a:cs typeface="Arial" pitchFamily="34" charset="0"/>
              </a:rPr>
              <a:t> as the dividend, and </a:t>
            </a:r>
            <a:r>
              <a:rPr lang="en-GB" b="1" dirty="0" smtClean="0">
                <a:solidFill>
                  <a:srgbClr val="FF0000"/>
                </a:solidFill>
                <a:latin typeface="Arial" pitchFamily="34" charset="0"/>
                <a:cs typeface="Arial" pitchFamily="34" charset="0"/>
              </a:rPr>
              <a:t>e</a:t>
            </a:r>
            <a:r>
              <a:rPr lang="en-GB" dirty="0" smtClean="0">
                <a:latin typeface="Arial" pitchFamily="34" charset="0"/>
                <a:cs typeface="Arial" pitchFamily="34" charset="0"/>
              </a:rPr>
              <a:t> as divisor.</a:t>
            </a:r>
          </a:p>
          <a:p>
            <a:pPr defTabSz="449263">
              <a:lnSpc>
                <a:spcPct val="116000"/>
              </a:lnSpc>
              <a:buClr>
                <a:srgbClr val="000000"/>
              </a:buClr>
              <a:buSzPct val="100000"/>
              <a:buFont typeface="Times New Roman" pitchFamily="18" charset="0"/>
              <a:buNone/>
            </a:pPr>
            <a:r>
              <a:rPr lang="en-GB" dirty="0" smtClean="0">
                <a:latin typeface="Arial" pitchFamily="34" charset="0"/>
                <a:cs typeface="Arial" pitchFamily="34" charset="0"/>
              </a:rPr>
              <a:t>Calculate their </a:t>
            </a:r>
            <a:r>
              <a:rPr lang="en-GB" b="1" dirty="0" smtClean="0">
                <a:solidFill>
                  <a:srgbClr val="FF0000"/>
                </a:solidFill>
                <a:latin typeface="Arial" pitchFamily="34" charset="0"/>
                <a:cs typeface="Arial" pitchFamily="34" charset="0"/>
              </a:rPr>
              <a:t>integer quotient</a:t>
            </a:r>
            <a:r>
              <a:rPr lang="en-GB" dirty="0" smtClean="0">
                <a:latin typeface="Arial" pitchFamily="34" charset="0"/>
                <a:cs typeface="Arial" pitchFamily="34" charset="0"/>
              </a:rPr>
              <a:t>.</a:t>
            </a:r>
          </a:p>
        </p:txBody>
      </p:sp>
      <p:sp>
        <p:nvSpPr>
          <p:cNvPr id="9" name="TextBox 8"/>
          <p:cNvSpPr txBox="1"/>
          <p:nvPr/>
        </p:nvSpPr>
        <p:spPr>
          <a:xfrm>
            <a:off x="5486400" y="66304"/>
            <a:ext cx="3387466" cy="400110"/>
          </a:xfrm>
          <a:prstGeom prst="rect">
            <a:avLst/>
          </a:prstGeom>
          <a:solidFill>
            <a:srgbClr val="FF000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sz="2000" dirty="0" smtClean="0">
                <a:effectLst>
                  <a:outerShdw blurRad="38100" dist="38100" dir="2700000" algn="tl">
                    <a:srgbClr val="000000">
                      <a:alpha val="43137"/>
                    </a:srgbClr>
                  </a:outerShdw>
                </a:effectLst>
                <a:latin typeface="Arial" pitchFamily="34" charset="0"/>
                <a:cs typeface="Arial" pitchFamily="34" charset="0"/>
              </a:rPr>
              <a:t>Check if e &amp; z are </a:t>
            </a:r>
            <a:r>
              <a:rPr lang="en-NZ" sz="2000" dirty="0" err="1" smtClean="0">
                <a:effectLst>
                  <a:outerShdw blurRad="38100" dist="38100" dir="2700000" algn="tl">
                    <a:srgbClr val="000000">
                      <a:alpha val="43137"/>
                    </a:srgbClr>
                  </a:outerShdw>
                </a:effectLst>
                <a:latin typeface="Arial" pitchFamily="34" charset="0"/>
                <a:cs typeface="Arial" pitchFamily="34" charset="0"/>
              </a:rPr>
              <a:t>coprimes</a:t>
            </a:r>
            <a:r>
              <a:rPr lang="en-NZ" sz="2000" dirty="0" smtClean="0">
                <a:effectLst>
                  <a:outerShdw blurRad="38100" dist="38100" dir="2700000" algn="tl">
                    <a:srgbClr val="000000">
                      <a:alpha val="43137"/>
                    </a:srgbClr>
                  </a:outerShdw>
                </a:effectLst>
                <a:latin typeface="Arial" pitchFamily="34" charset="0"/>
                <a:cs typeface="Arial" pitchFamily="34" charset="0"/>
              </a:rPr>
              <a:t>.</a:t>
            </a:r>
            <a:endParaRPr lang="en-NZ" sz="2000" b="1" dirty="0">
              <a:effectLst>
                <a:outerShdw blurRad="38100" dist="38100" dir="2700000" algn="tl">
                  <a:srgbClr val="000000">
                    <a:alpha val="43137"/>
                  </a:srgbClr>
                </a:outerShdw>
              </a:effectLst>
              <a:latin typeface="Arial" pitchFamily="34" charset="0"/>
              <a:cs typeface="Arial" pitchFamily="34" charset="0"/>
            </a:endParaRPr>
          </a:p>
        </p:txBody>
      </p:sp>
      <p:sp>
        <p:nvSpPr>
          <p:cNvPr id="3" name="Freeform 2"/>
          <p:cNvSpPr/>
          <p:nvPr/>
        </p:nvSpPr>
        <p:spPr bwMode="auto">
          <a:xfrm>
            <a:off x="2289658" y="1931213"/>
            <a:ext cx="4206240" cy="1565453"/>
          </a:xfrm>
          <a:custGeom>
            <a:avLst/>
            <a:gdLst>
              <a:gd name="connsiteX0" fmla="*/ 4206240 w 4206240"/>
              <a:gd name="connsiteY0" fmla="*/ 0 h 1565453"/>
              <a:gd name="connsiteX1" fmla="*/ 2918764 w 4206240"/>
              <a:gd name="connsiteY1" fmla="*/ 534009 h 1565453"/>
              <a:gd name="connsiteX2" fmla="*/ 1089964 w 4206240"/>
              <a:gd name="connsiteY2" fmla="*/ 570585 h 1565453"/>
              <a:gd name="connsiteX3" fmla="*/ 314553 w 4206240"/>
              <a:gd name="connsiteY3" fmla="*/ 760781 h 1565453"/>
              <a:gd name="connsiteX4" fmla="*/ 0 w 4206240"/>
              <a:gd name="connsiteY4" fmla="*/ 1565453 h 1565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6240" h="1565453">
                <a:moveTo>
                  <a:pt x="4206240" y="0"/>
                </a:moveTo>
                <a:cubicBezTo>
                  <a:pt x="3822191" y="219456"/>
                  <a:pt x="3438143" y="438912"/>
                  <a:pt x="2918764" y="534009"/>
                </a:cubicBezTo>
                <a:cubicBezTo>
                  <a:pt x="2399385" y="629106"/>
                  <a:pt x="1523999" y="532790"/>
                  <a:pt x="1089964" y="570585"/>
                </a:cubicBezTo>
                <a:cubicBezTo>
                  <a:pt x="655929" y="608380"/>
                  <a:pt x="496214" y="594970"/>
                  <a:pt x="314553" y="760781"/>
                </a:cubicBezTo>
                <a:cubicBezTo>
                  <a:pt x="132892" y="926592"/>
                  <a:pt x="66446" y="1246022"/>
                  <a:pt x="0" y="1565453"/>
                </a:cubicBezTo>
              </a:path>
            </a:pathLst>
          </a:cu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4" name="Freeform 3"/>
          <p:cNvSpPr/>
          <p:nvPr/>
        </p:nvSpPr>
        <p:spPr bwMode="auto">
          <a:xfrm>
            <a:off x="3628339" y="1909267"/>
            <a:ext cx="285293" cy="1558138"/>
          </a:xfrm>
          <a:custGeom>
            <a:avLst/>
            <a:gdLst>
              <a:gd name="connsiteX0" fmla="*/ 285293 w 285293"/>
              <a:gd name="connsiteY0" fmla="*/ 0 h 1558138"/>
              <a:gd name="connsiteX1" fmla="*/ 87783 w 285293"/>
              <a:gd name="connsiteY1" fmla="*/ 848563 h 1558138"/>
              <a:gd name="connsiteX2" fmla="*/ 0 w 285293"/>
              <a:gd name="connsiteY2" fmla="*/ 1558138 h 1558138"/>
            </a:gdLst>
            <a:ahLst/>
            <a:cxnLst>
              <a:cxn ang="0">
                <a:pos x="connsiteX0" y="connsiteY0"/>
              </a:cxn>
              <a:cxn ang="0">
                <a:pos x="connsiteX1" y="connsiteY1"/>
              </a:cxn>
              <a:cxn ang="0">
                <a:pos x="connsiteX2" y="connsiteY2"/>
              </a:cxn>
            </a:cxnLst>
            <a:rect l="l" t="t" r="r" b="b"/>
            <a:pathLst>
              <a:path w="285293" h="1558138">
                <a:moveTo>
                  <a:pt x="285293" y="0"/>
                </a:moveTo>
                <a:cubicBezTo>
                  <a:pt x="210312" y="294436"/>
                  <a:pt x="135332" y="588873"/>
                  <a:pt x="87783" y="848563"/>
                </a:cubicBezTo>
                <a:cubicBezTo>
                  <a:pt x="40234" y="1108253"/>
                  <a:pt x="20117" y="1333195"/>
                  <a:pt x="0" y="1558138"/>
                </a:cubicBezTo>
              </a:path>
            </a:pathLst>
          </a:cu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115284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872"/>
                                        </p:tgtEl>
                                        <p:attrNameLst>
                                          <p:attrName>style.visibility</p:attrName>
                                        </p:attrNameLst>
                                      </p:cBhvr>
                                      <p:to>
                                        <p:strVal val="visible"/>
                                      </p:to>
                                    </p:set>
                                    <p:animEffect transition="in" filter="fade">
                                      <p:cBhvr>
                                        <p:cTn id="14" dur="1000"/>
                                        <p:tgtEl>
                                          <p:spTgt spid="35872"/>
                                        </p:tgtEl>
                                      </p:cBhvr>
                                    </p:animEffect>
                                    <p:anim calcmode="lin" valueType="num">
                                      <p:cBhvr>
                                        <p:cTn id="15" dur="1000" fill="hold"/>
                                        <p:tgtEl>
                                          <p:spTgt spid="35872"/>
                                        </p:tgtEl>
                                        <p:attrNameLst>
                                          <p:attrName>ppt_x</p:attrName>
                                        </p:attrNameLst>
                                      </p:cBhvr>
                                      <p:tavLst>
                                        <p:tav tm="0">
                                          <p:val>
                                            <p:strVal val="#ppt_x"/>
                                          </p:val>
                                        </p:tav>
                                        <p:tav tm="100000">
                                          <p:val>
                                            <p:strVal val="#ppt_x"/>
                                          </p:val>
                                        </p:tav>
                                      </p:tavLst>
                                    </p:anim>
                                    <p:anim calcmode="lin" valueType="num">
                                      <p:cBhvr>
                                        <p:cTn id="16" dur="1000" fill="hold"/>
                                        <p:tgtEl>
                                          <p:spTgt spid="3587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5870"/>
                                        </p:tgtEl>
                                        <p:attrNameLst>
                                          <p:attrName>style.visibility</p:attrName>
                                        </p:attrNameLst>
                                      </p:cBhvr>
                                      <p:to>
                                        <p:strVal val="visible"/>
                                      </p:to>
                                    </p:set>
                                    <p:animEffect transition="in" filter="fade">
                                      <p:cBhvr>
                                        <p:cTn id="19" dur="1000"/>
                                        <p:tgtEl>
                                          <p:spTgt spid="35870"/>
                                        </p:tgtEl>
                                      </p:cBhvr>
                                    </p:animEffect>
                                    <p:anim calcmode="lin" valueType="num">
                                      <p:cBhvr>
                                        <p:cTn id="20" dur="1000" fill="hold"/>
                                        <p:tgtEl>
                                          <p:spTgt spid="35870"/>
                                        </p:tgtEl>
                                        <p:attrNameLst>
                                          <p:attrName>ppt_x</p:attrName>
                                        </p:attrNameLst>
                                      </p:cBhvr>
                                      <p:tavLst>
                                        <p:tav tm="0">
                                          <p:val>
                                            <p:strVal val="#ppt_x"/>
                                          </p:val>
                                        </p:tav>
                                        <p:tav tm="100000">
                                          <p:val>
                                            <p:strVal val="#ppt_x"/>
                                          </p:val>
                                        </p:tav>
                                      </p:tavLst>
                                    </p:anim>
                                    <p:anim calcmode="lin" valueType="num">
                                      <p:cBhvr>
                                        <p:cTn id="21" dur="1000" fill="hold"/>
                                        <p:tgtEl>
                                          <p:spTgt spid="358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70" grpId="0" animBg="1"/>
      <p:bldP spid="35872" grpId="0"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533400" y="228600"/>
            <a:ext cx="8323263" cy="11430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a:latin typeface="Arial" pitchFamily="34" charset="0"/>
                <a:cs typeface="Arial" pitchFamily="34" charset="0"/>
              </a:rPr>
              <a:t>Euclidean Algorithm </a:t>
            </a:r>
            <a:r>
              <a:rPr lang="en-GB" sz="3600" dirty="0" err="1">
                <a:latin typeface="Arial" pitchFamily="34" charset="0"/>
                <a:cs typeface="Arial" pitchFamily="34" charset="0"/>
              </a:rPr>
              <a:t>gcd</a:t>
            </a:r>
            <a:r>
              <a:rPr lang="en-GB" sz="3600" dirty="0">
                <a:latin typeface="Arial" pitchFamily="34" charset="0"/>
                <a:cs typeface="Arial" pitchFamily="34" charset="0"/>
              </a:rPr>
              <a:t>(</a:t>
            </a:r>
            <a:r>
              <a:rPr lang="en-GB" sz="3600" dirty="0" err="1">
                <a:latin typeface="Arial" pitchFamily="34" charset="0"/>
                <a:cs typeface="Arial" pitchFamily="34" charset="0"/>
              </a:rPr>
              <a:t>a,b</a:t>
            </a:r>
            <a:r>
              <a:rPr lang="en-GB" sz="3600" dirty="0">
                <a:latin typeface="Arial" pitchFamily="34" charset="0"/>
                <a:cs typeface="Arial" pitchFamily="34" charset="0"/>
              </a:rPr>
              <a:t>):</a:t>
            </a:r>
          </a:p>
        </p:txBody>
      </p:sp>
      <p:sp>
        <p:nvSpPr>
          <p:cNvPr id="35842" name="AutoShape 2"/>
          <p:cNvSpPr>
            <a:spLocks noChangeArrowheads="1"/>
          </p:cNvSpPr>
          <p:nvPr/>
        </p:nvSpPr>
        <p:spPr bwMode="auto">
          <a:xfrm>
            <a:off x="1006475" y="1171575"/>
            <a:ext cx="6257139" cy="2310505"/>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An example of the Euclid's algorithm:</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say, p=11, q=5, and </a:t>
            </a:r>
            <a:r>
              <a:rPr lang="en-GB" smtClean="0">
                <a:solidFill>
                  <a:srgbClr val="FF0000"/>
                </a:solidFill>
                <a:latin typeface="Arial" pitchFamily="34" charset="0"/>
                <a:ea typeface="Luxi Sans" charset="0"/>
                <a:cs typeface="Arial" pitchFamily="34" charset="0"/>
              </a:rPr>
              <a:t>e=7</a:t>
            </a:r>
            <a:r>
              <a:rPr lang="en-GB" smtClean="0">
                <a:solidFill>
                  <a:srgbClr val="000000"/>
                </a:solidFill>
                <a:latin typeface="Arial" pitchFamily="34" charset="0"/>
                <a:ea typeface="Luxi Sans" charset="0"/>
                <a:cs typeface="Arial" pitchFamily="34" charset="0"/>
              </a:rPr>
              <a:t>. So, n=55 and </a:t>
            </a:r>
            <a:r>
              <a:rPr lang="en-GB" smtClean="0">
                <a:solidFill>
                  <a:srgbClr val="FF0000"/>
                </a:solidFill>
                <a:latin typeface="Arial" pitchFamily="34" charset="0"/>
                <a:ea typeface="Luxi Sans" charset="0"/>
                <a:cs typeface="Arial" pitchFamily="34" charset="0"/>
              </a:rPr>
              <a:t>z=40</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Making sure that e and z are relative primes:</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p:txBody>
      </p:sp>
      <p:graphicFrame>
        <p:nvGraphicFramePr>
          <p:cNvPr id="35843" name="Group 3"/>
          <p:cNvGraphicFramePr>
            <a:graphicFrameLocks noGrp="1"/>
          </p:cNvGraphicFramePr>
          <p:nvPr>
            <p:extLst>
              <p:ext uri="{D42A27DB-BD31-4B8C-83A1-F6EECF244321}">
                <p14:modId xmlns:p14="http://schemas.microsoft.com/office/powerpoint/2010/main" val="4107856876"/>
              </p:ext>
            </p:extLst>
          </p:nvPr>
        </p:nvGraphicFramePr>
        <p:xfrm>
          <a:off x="1616075" y="2840038"/>
          <a:ext cx="5546725" cy="2535995"/>
        </p:xfrm>
        <a:graphic>
          <a:graphicData uri="http://schemas.openxmlformats.org/drawingml/2006/table">
            <a:tbl>
              <a:tblPr/>
              <a:tblGrid>
                <a:gridCol w="1350963"/>
                <a:gridCol w="1350962"/>
                <a:gridCol w="1549400"/>
                <a:gridCol w="1295400"/>
              </a:tblGrid>
              <a:tr h="463550">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8000"/>
                          </a:solidFill>
                          <a:effectLst/>
                          <a:latin typeface="Arial" pitchFamily="34" charset="0"/>
                          <a:cs typeface="DejaVu Sans" pitchFamily="34" charset="0"/>
                        </a:rPr>
                        <a:t>Dividend</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8000"/>
                          </a:solidFill>
                          <a:effectLst/>
                          <a:latin typeface="Arial" pitchFamily="34" charset="0"/>
                          <a:cs typeface="DejaVu Sans" pitchFamily="34" charset="0"/>
                        </a:rPr>
                        <a:t>Divisor</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8000"/>
                          </a:solidFill>
                          <a:effectLst/>
                          <a:latin typeface="Arial" pitchFamily="34" charset="0"/>
                          <a:cs typeface="DejaVu Sans" pitchFamily="34" charset="0"/>
                        </a:rPr>
                        <a:t>Remainder</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8000"/>
                          </a:solidFill>
                          <a:effectLst/>
                          <a:latin typeface="Arial" pitchFamily="34" charset="0"/>
                          <a:cs typeface="DejaVu Sans" pitchFamily="34" charset="0"/>
                        </a:rPr>
                        <a:t>Quotient</a:t>
                      </a:r>
                    </a:p>
                  </a:txBody>
                  <a:tcPr marL="90000" marR="90000" marT="142200" marB="46800" horzOverflow="overflow">
                    <a:lnL>
                      <a:noFill/>
                    </a:lnL>
                    <a:lnR>
                      <a:noFill/>
                    </a:lnR>
                    <a:lnT>
                      <a:noFill/>
                    </a:lnT>
                    <a:lnB>
                      <a:noFill/>
                    </a:lnB>
                    <a:lnTlToBr>
                      <a:noFill/>
                    </a:lnTlToBr>
                    <a:lnBlToTr>
                      <a:noFill/>
                    </a:lnBlToTr>
                    <a:solidFill>
                      <a:srgbClr val="B3B3B3"/>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FF0000"/>
                          </a:solidFill>
                          <a:effectLst/>
                          <a:latin typeface="Arial" pitchFamily="34" charset="0"/>
                          <a:cs typeface="DejaVu Sans" pitchFamily="34" charset="0"/>
                        </a:rPr>
                        <a:t>40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FF0000"/>
                          </a:solidFill>
                          <a:effectLst/>
                          <a:latin typeface="Arial" pitchFamily="34" charset="0"/>
                          <a:cs typeface="DejaVu Sans" pitchFamily="34" charset="0"/>
                        </a:rPr>
                        <a:t>7</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FF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FF0000"/>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FF"/>
                        </a:solidFill>
                        <a:effectLst/>
                        <a:latin typeface="Arial" pitchFamily="34" charset="0"/>
                        <a:cs typeface="DejaVu Sans" pitchFamily="34" charset="0"/>
                      </a:endParaRPr>
                    </a:p>
                  </a:txBody>
                  <a:tcPr marL="90000" marR="90000" marT="142200" marB="46800" horzOverflow="overflow">
                    <a:lnL>
                      <a:noFill/>
                    </a:lnL>
                    <a:lnR>
                      <a:noFill/>
                    </a:lnR>
                    <a:lnT>
                      <a:noFill/>
                    </a:lnT>
                    <a:lnB>
                      <a:noFill/>
                    </a:lnB>
                    <a:lnTlToBr>
                      <a:noFill/>
                    </a:lnTlToBr>
                    <a:lnBlToTr>
                      <a:noFill/>
                    </a:lnBlToTr>
                    <a:solidFill>
                      <a:srgbClr val="E6E6E6"/>
                    </a:solidFill>
                  </a:tcPr>
                </a:tc>
              </a:tr>
            </a:tbl>
          </a:graphicData>
        </a:graphic>
      </p:graphicFrame>
      <p:sp>
        <p:nvSpPr>
          <p:cNvPr id="35870" name="Line 30"/>
          <p:cNvSpPr>
            <a:spLocks noChangeShapeType="1"/>
          </p:cNvSpPr>
          <p:nvPr/>
        </p:nvSpPr>
        <p:spPr bwMode="auto">
          <a:xfrm flipV="1">
            <a:off x="4597320" y="3849309"/>
            <a:ext cx="360362" cy="506412"/>
          </a:xfrm>
          <a:prstGeom prst="line">
            <a:avLst/>
          </a:prstGeom>
          <a:noFill/>
          <a:ln w="9360" cap="sq">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5872" name="Text Box 32"/>
          <p:cNvSpPr txBox="1">
            <a:spLocks noChangeArrowheads="1"/>
          </p:cNvSpPr>
          <p:nvPr/>
        </p:nvSpPr>
        <p:spPr bwMode="auto">
          <a:xfrm>
            <a:off x="3657600" y="4330321"/>
            <a:ext cx="3352800" cy="455613"/>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dirty="0" smtClean="0">
                <a:latin typeface="Arial" pitchFamily="34" charset="0"/>
                <a:cs typeface="Arial" pitchFamily="34" charset="0"/>
              </a:rPr>
              <a:t>remainder((</a:t>
            </a:r>
            <a:r>
              <a:rPr lang="en-GB" dirty="0" err="1" smtClean="0">
                <a:latin typeface="Arial" pitchFamily="34" charset="0"/>
                <a:cs typeface="Arial" pitchFamily="34" charset="0"/>
              </a:rPr>
              <a:t>int</a:t>
            </a:r>
            <a:r>
              <a:rPr lang="en-GB" dirty="0" smtClean="0">
                <a:latin typeface="Arial" pitchFamily="34" charset="0"/>
                <a:cs typeface="Arial" pitchFamily="34" charset="0"/>
              </a:rPr>
              <a:t>)40 / 7 )</a:t>
            </a:r>
          </a:p>
        </p:txBody>
      </p:sp>
      <p:sp>
        <p:nvSpPr>
          <p:cNvPr id="2" name="TextBox 1"/>
          <p:cNvSpPr txBox="1"/>
          <p:nvPr/>
        </p:nvSpPr>
        <p:spPr>
          <a:xfrm>
            <a:off x="-5197" y="11317"/>
            <a:ext cx="5282215" cy="461665"/>
          </a:xfrm>
          <a:prstGeom prst="rect">
            <a:avLst/>
          </a:prstGeom>
          <a:solidFill>
            <a:srgbClr val="00B0F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dirty="0" smtClean="0">
                <a:effectLst>
                  <a:outerShdw blurRad="38100" dist="38100" dir="2700000" algn="tl">
                    <a:srgbClr val="000000">
                      <a:alpha val="43137"/>
                    </a:srgbClr>
                  </a:outerShdw>
                </a:effectLst>
                <a:latin typeface="Arial" pitchFamily="34" charset="0"/>
                <a:cs typeface="Arial" pitchFamily="34" charset="0"/>
              </a:rPr>
              <a:t>Find the </a:t>
            </a:r>
            <a:r>
              <a:rPr lang="en-NZ" dirty="0" err="1" smtClean="0">
                <a:effectLst>
                  <a:outerShdw blurRad="38100" dist="38100" dir="2700000" algn="tl">
                    <a:srgbClr val="000000">
                      <a:alpha val="43137"/>
                    </a:srgbClr>
                  </a:outerShdw>
                </a:effectLst>
                <a:latin typeface="Arial" pitchFamily="34" charset="0"/>
                <a:cs typeface="Arial" pitchFamily="34" charset="0"/>
              </a:rPr>
              <a:t>gcd</a:t>
            </a:r>
            <a:r>
              <a:rPr lang="en-NZ" dirty="0" smtClean="0">
                <a:effectLst>
                  <a:outerShdw blurRad="38100" dist="38100" dir="2700000" algn="tl">
                    <a:srgbClr val="000000">
                      <a:alpha val="43137"/>
                    </a:srgbClr>
                  </a:outerShdw>
                </a:effectLst>
                <a:latin typeface="Arial" pitchFamily="34" charset="0"/>
                <a:cs typeface="Arial" pitchFamily="34" charset="0"/>
              </a:rPr>
              <a:t> of two numbers, </a:t>
            </a:r>
            <a:r>
              <a:rPr lang="en-NZ" b="1" dirty="0" smtClean="0">
                <a:effectLst>
                  <a:outerShdw blurRad="38100" dist="38100" dir="2700000" algn="tl">
                    <a:srgbClr val="000000">
                      <a:alpha val="43137"/>
                    </a:srgbClr>
                  </a:outerShdw>
                </a:effectLst>
                <a:latin typeface="Arial" pitchFamily="34" charset="0"/>
                <a:cs typeface="Arial" pitchFamily="34" charset="0"/>
              </a:rPr>
              <a:t>a</a:t>
            </a:r>
            <a:r>
              <a:rPr lang="en-NZ" dirty="0" smtClean="0">
                <a:effectLst>
                  <a:outerShdw blurRad="38100" dist="38100" dir="2700000" algn="tl">
                    <a:srgbClr val="000000">
                      <a:alpha val="43137"/>
                    </a:srgbClr>
                  </a:outerShdw>
                </a:effectLst>
                <a:latin typeface="Arial" pitchFamily="34" charset="0"/>
                <a:cs typeface="Arial" pitchFamily="34" charset="0"/>
              </a:rPr>
              <a:t> and </a:t>
            </a:r>
            <a:r>
              <a:rPr lang="en-NZ" b="1" dirty="0" smtClean="0">
                <a:effectLst>
                  <a:outerShdw blurRad="38100" dist="38100" dir="2700000" algn="tl">
                    <a:srgbClr val="000000">
                      <a:alpha val="43137"/>
                    </a:srgbClr>
                  </a:outerShdw>
                </a:effectLst>
                <a:latin typeface="Arial" pitchFamily="34" charset="0"/>
                <a:cs typeface="Arial" pitchFamily="34" charset="0"/>
              </a:rPr>
              <a:t>b</a:t>
            </a:r>
            <a:endParaRPr lang="en-NZ" b="1" dirty="0">
              <a:effectLst>
                <a:outerShdw blurRad="38100" dist="38100" dir="2700000" algn="tl">
                  <a:srgbClr val="000000">
                    <a:alpha val="43137"/>
                  </a:srgbClr>
                </a:outerShdw>
              </a:effectLst>
              <a:latin typeface="Arial" pitchFamily="34" charset="0"/>
              <a:cs typeface="Arial" pitchFamily="34" charset="0"/>
            </a:endParaRPr>
          </a:p>
        </p:txBody>
      </p:sp>
      <p:sp>
        <p:nvSpPr>
          <p:cNvPr id="15" name="Text Box 32"/>
          <p:cNvSpPr txBox="1">
            <a:spLocks noChangeArrowheads="1"/>
          </p:cNvSpPr>
          <p:nvPr/>
        </p:nvSpPr>
        <p:spPr bwMode="auto">
          <a:xfrm>
            <a:off x="1006475" y="5715000"/>
            <a:ext cx="6842125" cy="990600"/>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dirty="0" smtClean="0">
                <a:latin typeface="Arial" pitchFamily="34" charset="0"/>
                <a:cs typeface="Arial" pitchFamily="34" charset="0"/>
              </a:rPr>
              <a:t>Use </a:t>
            </a:r>
            <a:r>
              <a:rPr lang="en-GB" b="1" dirty="0" smtClean="0">
                <a:solidFill>
                  <a:srgbClr val="FF0000"/>
                </a:solidFill>
                <a:latin typeface="Arial" pitchFamily="34" charset="0"/>
                <a:cs typeface="Arial" pitchFamily="34" charset="0"/>
              </a:rPr>
              <a:t>z</a:t>
            </a:r>
            <a:r>
              <a:rPr lang="en-GB" dirty="0" smtClean="0">
                <a:latin typeface="Arial" pitchFamily="34" charset="0"/>
                <a:cs typeface="Arial" pitchFamily="34" charset="0"/>
              </a:rPr>
              <a:t> as the dividend, and </a:t>
            </a:r>
            <a:r>
              <a:rPr lang="en-GB" b="1" dirty="0" smtClean="0">
                <a:solidFill>
                  <a:srgbClr val="FF0000"/>
                </a:solidFill>
                <a:latin typeface="Arial" pitchFamily="34" charset="0"/>
                <a:cs typeface="Arial" pitchFamily="34" charset="0"/>
              </a:rPr>
              <a:t>e</a:t>
            </a:r>
            <a:r>
              <a:rPr lang="en-GB" dirty="0" smtClean="0">
                <a:latin typeface="Arial" pitchFamily="34" charset="0"/>
                <a:cs typeface="Arial" pitchFamily="34" charset="0"/>
              </a:rPr>
              <a:t> as divisor.</a:t>
            </a:r>
          </a:p>
          <a:p>
            <a:pPr defTabSz="449263">
              <a:lnSpc>
                <a:spcPct val="116000"/>
              </a:lnSpc>
              <a:buClr>
                <a:srgbClr val="000000"/>
              </a:buClr>
              <a:buSzPct val="100000"/>
              <a:buFont typeface="Times New Roman" pitchFamily="18" charset="0"/>
              <a:buNone/>
            </a:pPr>
            <a:r>
              <a:rPr lang="en-GB" dirty="0" smtClean="0">
                <a:latin typeface="Arial" pitchFamily="34" charset="0"/>
                <a:cs typeface="Arial" pitchFamily="34" charset="0"/>
              </a:rPr>
              <a:t>Calculate the </a:t>
            </a:r>
            <a:r>
              <a:rPr lang="en-GB" b="1" dirty="0" smtClean="0">
                <a:solidFill>
                  <a:srgbClr val="FF0000"/>
                </a:solidFill>
                <a:latin typeface="Arial" pitchFamily="34" charset="0"/>
                <a:cs typeface="Arial" pitchFamily="34" charset="0"/>
              </a:rPr>
              <a:t>remainder</a:t>
            </a:r>
            <a:r>
              <a:rPr lang="en-GB" dirty="0" smtClean="0">
                <a:latin typeface="Arial" pitchFamily="34" charset="0"/>
                <a:cs typeface="Arial" pitchFamily="34" charset="0"/>
              </a:rPr>
              <a:t> of the division operation.</a:t>
            </a:r>
          </a:p>
        </p:txBody>
      </p:sp>
      <p:sp>
        <p:nvSpPr>
          <p:cNvPr id="9" name="TextBox 8"/>
          <p:cNvSpPr txBox="1"/>
          <p:nvPr/>
        </p:nvSpPr>
        <p:spPr>
          <a:xfrm>
            <a:off x="5486400" y="66304"/>
            <a:ext cx="3387466" cy="400110"/>
          </a:xfrm>
          <a:prstGeom prst="rect">
            <a:avLst/>
          </a:prstGeom>
          <a:solidFill>
            <a:srgbClr val="FF000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sz="2000" dirty="0" smtClean="0">
                <a:effectLst>
                  <a:outerShdw blurRad="38100" dist="38100" dir="2700000" algn="tl">
                    <a:srgbClr val="000000">
                      <a:alpha val="43137"/>
                    </a:srgbClr>
                  </a:outerShdw>
                </a:effectLst>
                <a:latin typeface="Arial" pitchFamily="34" charset="0"/>
                <a:cs typeface="Arial" pitchFamily="34" charset="0"/>
              </a:rPr>
              <a:t>Check if e &amp; z are </a:t>
            </a:r>
            <a:r>
              <a:rPr lang="en-NZ" sz="2000" dirty="0" err="1" smtClean="0">
                <a:effectLst>
                  <a:outerShdw blurRad="38100" dist="38100" dir="2700000" algn="tl">
                    <a:srgbClr val="000000">
                      <a:alpha val="43137"/>
                    </a:srgbClr>
                  </a:outerShdw>
                </a:effectLst>
                <a:latin typeface="Arial" pitchFamily="34" charset="0"/>
                <a:cs typeface="Arial" pitchFamily="34" charset="0"/>
              </a:rPr>
              <a:t>coprimes</a:t>
            </a:r>
            <a:r>
              <a:rPr lang="en-NZ" sz="2000" dirty="0" smtClean="0">
                <a:effectLst>
                  <a:outerShdw blurRad="38100" dist="38100" dir="2700000" algn="tl">
                    <a:srgbClr val="000000">
                      <a:alpha val="43137"/>
                    </a:srgbClr>
                  </a:outerShdw>
                </a:effectLst>
                <a:latin typeface="Arial" pitchFamily="34" charset="0"/>
                <a:cs typeface="Arial" pitchFamily="34" charset="0"/>
              </a:rPr>
              <a:t>.</a:t>
            </a:r>
            <a:endParaRPr lang="en-NZ" sz="2000" b="1"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303052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872"/>
                                        </p:tgtEl>
                                        <p:attrNameLst>
                                          <p:attrName>style.visibility</p:attrName>
                                        </p:attrNameLst>
                                      </p:cBhvr>
                                      <p:to>
                                        <p:strVal val="visible"/>
                                      </p:to>
                                    </p:set>
                                    <p:animEffect transition="in" filter="fade">
                                      <p:cBhvr>
                                        <p:cTn id="7" dur="1000"/>
                                        <p:tgtEl>
                                          <p:spTgt spid="35872"/>
                                        </p:tgtEl>
                                      </p:cBhvr>
                                    </p:animEffect>
                                    <p:anim calcmode="lin" valueType="num">
                                      <p:cBhvr>
                                        <p:cTn id="8" dur="1000" fill="hold"/>
                                        <p:tgtEl>
                                          <p:spTgt spid="35872"/>
                                        </p:tgtEl>
                                        <p:attrNameLst>
                                          <p:attrName>ppt_x</p:attrName>
                                        </p:attrNameLst>
                                      </p:cBhvr>
                                      <p:tavLst>
                                        <p:tav tm="0">
                                          <p:val>
                                            <p:strVal val="#ppt_x"/>
                                          </p:val>
                                        </p:tav>
                                        <p:tav tm="100000">
                                          <p:val>
                                            <p:strVal val="#ppt_x"/>
                                          </p:val>
                                        </p:tav>
                                      </p:tavLst>
                                    </p:anim>
                                    <p:anim calcmode="lin" valueType="num">
                                      <p:cBhvr>
                                        <p:cTn id="9" dur="1000" fill="hold"/>
                                        <p:tgtEl>
                                          <p:spTgt spid="358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870"/>
                                        </p:tgtEl>
                                        <p:attrNameLst>
                                          <p:attrName>style.visibility</p:attrName>
                                        </p:attrNameLst>
                                      </p:cBhvr>
                                      <p:to>
                                        <p:strVal val="visible"/>
                                      </p:to>
                                    </p:set>
                                    <p:animEffect transition="in" filter="fade">
                                      <p:cBhvr>
                                        <p:cTn id="12" dur="1000"/>
                                        <p:tgtEl>
                                          <p:spTgt spid="35870"/>
                                        </p:tgtEl>
                                      </p:cBhvr>
                                    </p:animEffect>
                                    <p:anim calcmode="lin" valueType="num">
                                      <p:cBhvr>
                                        <p:cTn id="13" dur="1000" fill="hold"/>
                                        <p:tgtEl>
                                          <p:spTgt spid="35870"/>
                                        </p:tgtEl>
                                        <p:attrNameLst>
                                          <p:attrName>ppt_x</p:attrName>
                                        </p:attrNameLst>
                                      </p:cBhvr>
                                      <p:tavLst>
                                        <p:tav tm="0">
                                          <p:val>
                                            <p:strVal val="#ppt_x"/>
                                          </p:val>
                                        </p:tav>
                                        <p:tav tm="100000">
                                          <p:val>
                                            <p:strVal val="#ppt_x"/>
                                          </p:val>
                                        </p:tav>
                                      </p:tavLst>
                                    </p:anim>
                                    <p:anim calcmode="lin" valueType="num">
                                      <p:cBhvr>
                                        <p:cTn id="14" dur="1000" fill="hold"/>
                                        <p:tgtEl>
                                          <p:spTgt spid="358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70" grpId="0" animBg="1"/>
      <p:bldP spid="3587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533400" y="228600"/>
            <a:ext cx="8323263" cy="11430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a:latin typeface="Arial" pitchFamily="34" charset="0"/>
                <a:cs typeface="Arial" pitchFamily="34" charset="0"/>
              </a:rPr>
              <a:t>Euclidean Algorithm </a:t>
            </a:r>
            <a:r>
              <a:rPr lang="en-GB" sz="3600" dirty="0" err="1">
                <a:latin typeface="Arial" pitchFamily="34" charset="0"/>
                <a:cs typeface="Arial" pitchFamily="34" charset="0"/>
              </a:rPr>
              <a:t>gcd</a:t>
            </a:r>
            <a:r>
              <a:rPr lang="en-GB" sz="3600" dirty="0">
                <a:latin typeface="Arial" pitchFamily="34" charset="0"/>
                <a:cs typeface="Arial" pitchFamily="34" charset="0"/>
              </a:rPr>
              <a:t>(</a:t>
            </a:r>
            <a:r>
              <a:rPr lang="en-GB" sz="3600" dirty="0" err="1">
                <a:latin typeface="Arial" pitchFamily="34" charset="0"/>
                <a:cs typeface="Arial" pitchFamily="34" charset="0"/>
              </a:rPr>
              <a:t>a,b</a:t>
            </a:r>
            <a:r>
              <a:rPr lang="en-GB" sz="3600" dirty="0">
                <a:latin typeface="Arial" pitchFamily="34" charset="0"/>
                <a:cs typeface="Arial" pitchFamily="34" charset="0"/>
              </a:rPr>
              <a:t>):</a:t>
            </a:r>
          </a:p>
        </p:txBody>
      </p:sp>
      <p:sp>
        <p:nvSpPr>
          <p:cNvPr id="35842" name="AutoShape 2"/>
          <p:cNvSpPr>
            <a:spLocks noChangeArrowheads="1"/>
          </p:cNvSpPr>
          <p:nvPr/>
        </p:nvSpPr>
        <p:spPr bwMode="auto">
          <a:xfrm>
            <a:off x="1006475" y="1171575"/>
            <a:ext cx="6257139" cy="2310505"/>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An example of the Euclid's algorithm:</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say, p=11, q=5, and </a:t>
            </a:r>
            <a:r>
              <a:rPr lang="en-GB" smtClean="0">
                <a:solidFill>
                  <a:srgbClr val="FF0000"/>
                </a:solidFill>
                <a:latin typeface="Arial" pitchFamily="34" charset="0"/>
                <a:ea typeface="Luxi Sans" charset="0"/>
                <a:cs typeface="Arial" pitchFamily="34" charset="0"/>
              </a:rPr>
              <a:t>e=7</a:t>
            </a:r>
            <a:r>
              <a:rPr lang="en-GB" smtClean="0">
                <a:solidFill>
                  <a:srgbClr val="000000"/>
                </a:solidFill>
                <a:latin typeface="Arial" pitchFamily="34" charset="0"/>
                <a:ea typeface="Luxi Sans" charset="0"/>
                <a:cs typeface="Arial" pitchFamily="34" charset="0"/>
              </a:rPr>
              <a:t>. So, n=55 and </a:t>
            </a:r>
            <a:r>
              <a:rPr lang="en-GB" smtClean="0">
                <a:solidFill>
                  <a:srgbClr val="FF0000"/>
                </a:solidFill>
                <a:latin typeface="Arial" pitchFamily="34" charset="0"/>
                <a:ea typeface="Luxi Sans" charset="0"/>
                <a:cs typeface="Arial" pitchFamily="34" charset="0"/>
              </a:rPr>
              <a:t>z=40</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Making sure that e and z are relative primes:</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solidFill>
                <a:srgbClr val="000000"/>
              </a:solidFill>
              <a:latin typeface="Arial" pitchFamily="34" charset="0"/>
              <a:ea typeface="Luxi Sans" charset="0"/>
              <a:cs typeface="Arial" pitchFamily="34" charset="0"/>
            </a:endParaRPr>
          </a:p>
        </p:txBody>
      </p:sp>
      <p:graphicFrame>
        <p:nvGraphicFramePr>
          <p:cNvPr id="35843" name="Group 3"/>
          <p:cNvGraphicFramePr>
            <a:graphicFrameLocks noGrp="1"/>
          </p:cNvGraphicFramePr>
          <p:nvPr>
            <p:extLst>
              <p:ext uri="{D42A27DB-BD31-4B8C-83A1-F6EECF244321}">
                <p14:modId xmlns:p14="http://schemas.microsoft.com/office/powerpoint/2010/main" val="3248000568"/>
              </p:ext>
            </p:extLst>
          </p:nvPr>
        </p:nvGraphicFramePr>
        <p:xfrm>
          <a:off x="1616075" y="2840038"/>
          <a:ext cx="5546725" cy="2535995"/>
        </p:xfrm>
        <a:graphic>
          <a:graphicData uri="http://schemas.openxmlformats.org/drawingml/2006/table">
            <a:tbl>
              <a:tblPr/>
              <a:tblGrid>
                <a:gridCol w="1350963"/>
                <a:gridCol w="1350962"/>
                <a:gridCol w="1549400"/>
                <a:gridCol w="1295400"/>
              </a:tblGrid>
              <a:tr h="463550">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8000"/>
                          </a:solidFill>
                          <a:effectLst/>
                          <a:latin typeface="Arial" pitchFamily="34" charset="0"/>
                          <a:cs typeface="DejaVu Sans" pitchFamily="34" charset="0"/>
                        </a:rPr>
                        <a:t>Dividend</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8000"/>
                          </a:solidFill>
                          <a:effectLst/>
                          <a:latin typeface="Arial" pitchFamily="34" charset="0"/>
                          <a:cs typeface="DejaVu Sans" pitchFamily="34" charset="0"/>
                        </a:rPr>
                        <a:t>Divisor</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smtClean="0">
                          <a:ln>
                            <a:noFill/>
                          </a:ln>
                          <a:solidFill>
                            <a:srgbClr val="008000"/>
                          </a:solidFill>
                          <a:effectLst/>
                          <a:latin typeface="Arial" pitchFamily="34" charset="0"/>
                          <a:cs typeface="DejaVu Sans" pitchFamily="34" charset="0"/>
                        </a:rPr>
                        <a:t>Remainder</a:t>
                      </a:r>
                    </a:p>
                  </a:txBody>
                  <a:tcPr marL="90000" marR="90000" marT="142200" marB="46800"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008000"/>
                          </a:solidFill>
                          <a:effectLst/>
                          <a:latin typeface="Arial" pitchFamily="34" charset="0"/>
                          <a:cs typeface="DejaVu Sans" pitchFamily="34" charset="0"/>
                        </a:rPr>
                        <a:t>Quotient</a:t>
                      </a:r>
                    </a:p>
                  </a:txBody>
                  <a:tcPr marL="90000" marR="90000" marT="142200" marB="46800" horzOverflow="overflow">
                    <a:lnL>
                      <a:noFill/>
                    </a:lnL>
                    <a:lnR>
                      <a:noFill/>
                    </a:lnR>
                    <a:lnT>
                      <a:noFill/>
                    </a:lnT>
                    <a:lnB>
                      <a:noFill/>
                    </a:lnB>
                    <a:lnTlToBr>
                      <a:noFill/>
                    </a:lnTlToBr>
                    <a:lnBlToTr>
                      <a:noFill/>
                    </a:lnBlToTr>
                    <a:solidFill>
                      <a:srgbClr val="B3B3B3"/>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FF0000"/>
                          </a:solidFill>
                          <a:effectLst/>
                          <a:latin typeface="Arial" pitchFamily="34" charset="0"/>
                          <a:cs typeface="DejaVu Sans" pitchFamily="34" charset="0"/>
                        </a:rPr>
                        <a:t>40</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FF0000"/>
                          </a:solidFill>
                          <a:effectLst/>
                          <a:latin typeface="Arial" pitchFamily="34" charset="0"/>
                          <a:cs typeface="DejaVu Sans" pitchFamily="34" charset="0"/>
                        </a:rPr>
                        <a:t>7</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7</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E6E6E6"/>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5</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CCCCCC"/>
                    </a:solidFill>
                  </a:tcPr>
                </a:tc>
              </a:tr>
              <a:tr h="463550">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FF"/>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1" i="0" u="none" strike="noStrike" cap="none" normalizeH="0" baseline="0" dirty="0" smtClean="0">
                          <a:ln>
                            <a:noFill/>
                          </a:ln>
                          <a:solidFill>
                            <a:srgbClr val="FF00FF"/>
                          </a:solidFill>
                          <a:effectLst/>
                          <a:latin typeface="Arial" pitchFamily="34" charset="0"/>
                          <a:cs typeface="DejaVu Sans" pitchFamily="34" charset="0"/>
                        </a:rPr>
                        <a:t>1</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FF0000"/>
                          </a:solidFill>
                          <a:effectLst/>
                          <a:latin typeface="Arial" pitchFamily="34" charset="0"/>
                          <a:cs typeface="DejaVu Sans" pitchFamily="34" charset="0"/>
                        </a:rPr>
                        <a:t>0</a:t>
                      </a:r>
                    </a:p>
                  </a:txBody>
                  <a:tcPr marL="90000" marR="90000" marT="142200" marB="46800"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1" fontAlgn="base" latinLnBrk="0" hangingPunct="0">
                        <a:lnSpc>
                          <a:spcPct val="116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0000FF"/>
                          </a:solidFill>
                          <a:effectLst/>
                          <a:latin typeface="Arial" pitchFamily="34" charset="0"/>
                          <a:cs typeface="DejaVu Sans" pitchFamily="34" charset="0"/>
                        </a:rPr>
                        <a:t>2</a:t>
                      </a:r>
                    </a:p>
                  </a:txBody>
                  <a:tcPr marL="90000" marR="90000" marT="142200" marB="46800" horzOverflow="overflow">
                    <a:lnL>
                      <a:noFill/>
                    </a:lnL>
                    <a:lnR>
                      <a:noFill/>
                    </a:lnR>
                    <a:lnT>
                      <a:noFill/>
                    </a:lnT>
                    <a:lnB>
                      <a:noFill/>
                    </a:lnB>
                    <a:lnTlToBr>
                      <a:noFill/>
                    </a:lnTlToBr>
                    <a:lnBlToTr>
                      <a:noFill/>
                    </a:lnBlToTr>
                    <a:solidFill>
                      <a:srgbClr val="E6E6E6"/>
                    </a:solidFill>
                  </a:tcPr>
                </a:tc>
              </a:tr>
            </a:tbl>
          </a:graphicData>
        </a:graphic>
      </p:graphicFrame>
      <p:sp>
        <p:nvSpPr>
          <p:cNvPr id="35864" name="Line 24"/>
          <p:cNvSpPr>
            <a:spLocks noChangeShapeType="1"/>
          </p:cNvSpPr>
          <p:nvPr/>
        </p:nvSpPr>
        <p:spPr bwMode="auto">
          <a:xfrm flipH="1">
            <a:off x="3736975" y="3814763"/>
            <a:ext cx="1023938" cy="360362"/>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5865" name="Line 25"/>
          <p:cNvSpPr>
            <a:spLocks noChangeShapeType="1"/>
          </p:cNvSpPr>
          <p:nvPr/>
        </p:nvSpPr>
        <p:spPr bwMode="auto">
          <a:xfrm flipH="1">
            <a:off x="2439988" y="3814763"/>
            <a:ext cx="1023937" cy="360362"/>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5866" name="Line 26"/>
          <p:cNvSpPr>
            <a:spLocks noChangeShapeType="1"/>
          </p:cNvSpPr>
          <p:nvPr/>
        </p:nvSpPr>
        <p:spPr bwMode="auto">
          <a:xfrm flipH="1">
            <a:off x="2439988" y="4319588"/>
            <a:ext cx="1023937" cy="360362"/>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5867" name="Line 27"/>
          <p:cNvSpPr>
            <a:spLocks noChangeShapeType="1"/>
          </p:cNvSpPr>
          <p:nvPr/>
        </p:nvSpPr>
        <p:spPr bwMode="auto">
          <a:xfrm flipH="1">
            <a:off x="3736975" y="4319588"/>
            <a:ext cx="1023938" cy="360362"/>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5868" name="Line 28"/>
          <p:cNvSpPr>
            <a:spLocks noChangeShapeType="1"/>
          </p:cNvSpPr>
          <p:nvPr/>
        </p:nvSpPr>
        <p:spPr bwMode="auto">
          <a:xfrm flipH="1">
            <a:off x="2446338" y="4824413"/>
            <a:ext cx="1023937" cy="360362"/>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5869" name="Line 29"/>
          <p:cNvSpPr>
            <a:spLocks noChangeShapeType="1"/>
          </p:cNvSpPr>
          <p:nvPr/>
        </p:nvSpPr>
        <p:spPr bwMode="auto">
          <a:xfrm flipH="1">
            <a:off x="3743325" y="4824413"/>
            <a:ext cx="1023938" cy="360362"/>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5870" name="Line 30"/>
          <p:cNvSpPr>
            <a:spLocks noChangeShapeType="1"/>
          </p:cNvSpPr>
          <p:nvPr/>
        </p:nvSpPr>
        <p:spPr bwMode="auto">
          <a:xfrm flipV="1">
            <a:off x="3163967" y="5334000"/>
            <a:ext cx="360362" cy="506412"/>
          </a:xfrm>
          <a:prstGeom prst="line">
            <a:avLst/>
          </a:prstGeom>
          <a:noFill/>
          <a:ln w="9360" cap="sq">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5872" name="Text Box 32"/>
          <p:cNvSpPr txBox="1">
            <a:spLocks noChangeArrowheads="1"/>
          </p:cNvSpPr>
          <p:nvPr/>
        </p:nvSpPr>
        <p:spPr bwMode="auto">
          <a:xfrm>
            <a:off x="2224247" y="5815012"/>
            <a:ext cx="1814353" cy="455613"/>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dirty="0" err="1" smtClean="0">
                <a:latin typeface="Arial" pitchFamily="34" charset="0"/>
                <a:cs typeface="Arial" pitchFamily="34" charset="0"/>
              </a:rPr>
              <a:t>gcd</a:t>
            </a:r>
            <a:r>
              <a:rPr lang="en-GB" dirty="0" smtClean="0">
                <a:latin typeface="Arial" pitchFamily="34" charset="0"/>
                <a:cs typeface="Arial" pitchFamily="34" charset="0"/>
              </a:rPr>
              <a:t>(</a:t>
            </a:r>
            <a:r>
              <a:rPr lang="en-GB" dirty="0" err="1" smtClean="0">
                <a:latin typeface="Arial" pitchFamily="34" charset="0"/>
                <a:cs typeface="Arial" pitchFamily="34" charset="0"/>
              </a:rPr>
              <a:t>z,e</a:t>
            </a:r>
            <a:r>
              <a:rPr lang="en-GB" dirty="0" smtClean="0">
                <a:latin typeface="Arial" pitchFamily="34" charset="0"/>
                <a:cs typeface="Arial" pitchFamily="34" charset="0"/>
              </a:rPr>
              <a:t>) = 1</a:t>
            </a:r>
          </a:p>
        </p:txBody>
      </p:sp>
      <p:sp>
        <p:nvSpPr>
          <p:cNvPr id="2" name="TextBox 1"/>
          <p:cNvSpPr txBox="1"/>
          <p:nvPr/>
        </p:nvSpPr>
        <p:spPr>
          <a:xfrm>
            <a:off x="-5197" y="11317"/>
            <a:ext cx="5282215" cy="461665"/>
          </a:xfrm>
          <a:prstGeom prst="rect">
            <a:avLst/>
          </a:prstGeom>
          <a:solidFill>
            <a:srgbClr val="00B0F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dirty="0" smtClean="0">
                <a:effectLst>
                  <a:outerShdw blurRad="38100" dist="38100" dir="2700000" algn="tl">
                    <a:srgbClr val="000000">
                      <a:alpha val="43137"/>
                    </a:srgbClr>
                  </a:outerShdw>
                </a:effectLst>
                <a:latin typeface="Arial" pitchFamily="34" charset="0"/>
                <a:cs typeface="Arial" pitchFamily="34" charset="0"/>
              </a:rPr>
              <a:t>Find the </a:t>
            </a:r>
            <a:r>
              <a:rPr lang="en-NZ" dirty="0" err="1" smtClean="0">
                <a:effectLst>
                  <a:outerShdw blurRad="38100" dist="38100" dir="2700000" algn="tl">
                    <a:srgbClr val="000000">
                      <a:alpha val="43137"/>
                    </a:srgbClr>
                  </a:outerShdw>
                </a:effectLst>
                <a:latin typeface="Arial" pitchFamily="34" charset="0"/>
                <a:cs typeface="Arial" pitchFamily="34" charset="0"/>
              </a:rPr>
              <a:t>gcd</a:t>
            </a:r>
            <a:r>
              <a:rPr lang="en-NZ" dirty="0" smtClean="0">
                <a:effectLst>
                  <a:outerShdw blurRad="38100" dist="38100" dir="2700000" algn="tl">
                    <a:srgbClr val="000000">
                      <a:alpha val="43137"/>
                    </a:srgbClr>
                  </a:outerShdw>
                </a:effectLst>
                <a:latin typeface="Arial" pitchFamily="34" charset="0"/>
                <a:cs typeface="Arial" pitchFamily="34" charset="0"/>
              </a:rPr>
              <a:t> of two numbers, </a:t>
            </a:r>
            <a:r>
              <a:rPr lang="en-NZ" b="1" dirty="0" smtClean="0">
                <a:effectLst>
                  <a:outerShdw blurRad="38100" dist="38100" dir="2700000" algn="tl">
                    <a:srgbClr val="000000">
                      <a:alpha val="43137"/>
                    </a:srgbClr>
                  </a:outerShdw>
                </a:effectLst>
                <a:latin typeface="Arial" pitchFamily="34" charset="0"/>
                <a:cs typeface="Arial" pitchFamily="34" charset="0"/>
              </a:rPr>
              <a:t>a</a:t>
            </a:r>
            <a:r>
              <a:rPr lang="en-NZ" dirty="0" smtClean="0">
                <a:effectLst>
                  <a:outerShdw blurRad="38100" dist="38100" dir="2700000" algn="tl">
                    <a:srgbClr val="000000">
                      <a:alpha val="43137"/>
                    </a:srgbClr>
                  </a:outerShdw>
                </a:effectLst>
                <a:latin typeface="Arial" pitchFamily="34" charset="0"/>
                <a:cs typeface="Arial" pitchFamily="34" charset="0"/>
              </a:rPr>
              <a:t> and </a:t>
            </a:r>
            <a:r>
              <a:rPr lang="en-NZ" b="1" dirty="0" smtClean="0">
                <a:effectLst>
                  <a:outerShdw blurRad="38100" dist="38100" dir="2700000" algn="tl">
                    <a:srgbClr val="000000">
                      <a:alpha val="43137"/>
                    </a:srgbClr>
                  </a:outerShdw>
                </a:effectLst>
                <a:latin typeface="Arial" pitchFamily="34" charset="0"/>
                <a:cs typeface="Arial" pitchFamily="34" charset="0"/>
              </a:rPr>
              <a:t>b</a:t>
            </a:r>
            <a:endParaRPr lang="en-NZ" b="1" dirty="0">
              <a:effectLst>
                <a:outerShdw blurRad="38100" dist="38100" dir="2700000" algn="tl">
                  <a:srgbClr val="000000">
                    <a:alpha val="43137"/>
                  </a:srgbClr>
                </a:outerShdw>
              </a:effectLst>
              <a:latin typeface="Arial" pitchFamily="34" charset="0"/>
              <a:cs typeface="Arial" pitchFamily="34" charset="0"/>
            </a:endParaRPr>
          </a:p>
        </p:txBody>
      </p:sp>
      <p:sp>
        <p:nvSpPr>
          <p:cNvPr id="14" name="Text Box 32"/>
          <p:cNvSpPr txBox="1">
            <a:spLocks noChangeArrowheads="1"/>
          </p:cNvSpPr>
          <p:nvPr/>
        </p:nvSpPr>
        <p:spPr bwMode="auto">
          <a:xfrm>
            <a:off x="5410200" y="5573664"/>
            <a:ext cx="3694739" cy="455613"/>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sz="1800" dirty="0" smtClean="0">
                <a:latin typeface="Arial" pitchFamily="34" charset="0"/>
                <a:cs typeface="Arial" pitchFamily="34" charset="0"/>
              </a:rPr>
              <a:t>Stop when the </a:t>
            </a:r>
            <a:r>
              <a:rPr lang="en-GB" sz="1800" dirty="0" smtClean="0">
                <a:solidFill>
                  <a:srgbClr val="FF0000"/>
                </a:solidFill>
                <a:latin typeface="Arial" pitchFamily="34" charset="0"/>
                <a:cs typeface="Arial" pitchFamily="34" charset="0"/>
              </a:rPr>
              <a:t>remainder</a:t>
            </a:r>
            <a:r>
              <a:rPr lang="en-GB" sz="1800" dirty="0" smtClean="0">
                <a:latin typeface="Arial" pitchFamily="34" charset="0"/>
                <a:cs typeface="Arial" pitchFamily="34" charset="0"/>
              </a:rPr>
              <a:t> turns to </a:t>
            </a:r>
            <a:r>
              <a:rPr lang="en-GB" sz="1800" b="1" dirty="0" smtClean="0">
                <a:solidFill>
                  <a:srgbClr val="FF0000"/>
                </a:solidFill>
                <a:latin typeface="Arial" pitchFamily="34" charset="0"/>
                <a:cs typeface="Arial" pitchFamily="34" charset="0"/>
              </a:rPr>
              <a:t>0</a:t>
            </a:r>
          </a:p>
        </p:txBody>
      </p:sp>
      <p:sp>
        <p:nvSpPr>
          <p:cNvPr id="15" name="TextBox 14"/>
          <p:cNvSpPr txBox="1"/>
          <p:nvPr/>
        </p:nvSpPr>
        <p:spPr>
          <a:xfrm>
            <a:off x="5486400" y="66304"/>
            <a:ext cx="3387466" cy="400110"/>
          </a:xfrm>
          <a:prstGeom prst="rect">
            <a:avLst/>
          </a:prstGeom>
          <a:solidFill>
            <a:srgbClr val="FF000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sz="2000" dirty="0" smtClean="0">
                <a:effectLst>
                  <a:outerShdw blurRad="38100" dist="38100" dir="2700000" algn="tl">
                    <a:srgbClr val="000000">
                      <a:alpha val="43137"/>
                    </a:srgbClr>
                  </a:outerShdw>
                </a:effectLst>
                <a:latin typeface="Arial" pitchFamily="34" charset="0"/>
                <a:cs typeface="Arial" pitchFamily="34" charset="0"/>
              </a:rPr>
              <a:t>Check if e &amp; z are </a:t>
            </a:r>
            <a:r>
              <a:rPr lang="en-NZ" sz="2000" dirty="0" err="1" smtClean="0">
                <a:effectLst>
                  <a:outerShdw blurRad="38100" dist="38100" dir="2700000" algn="tl">
                    <a:srgbClr val="000000">
                      <a:alpha val="43137"/>
                    </a:srgbClr>
                  </a:outerShdw>
                </a:effectLst>
                <a:latin typeface="Arial" pitchFamily="34" charset="0"/>
                <a:cs typeface="Arial" pitchFamily="34" charset="0"/>
              </a:rPr>
              <a:t>coprimes</a:t>
            </a:r>
            <a:r>
              <a:rPr lang="en-NZ" sz="2000" dirty="0" smtClean="0">
                <a:effectLst>
                  <a:outerShdw blurRad="38100" dist="38100" dir="2700000" algn="tl">
                    <a:srgbClr val="000000">
                      <a:alpha val="43137"/>
                    </a:srgbClr>
                  </a:outerShdw>
                </a:effectLst>
                <a:latin typeface="Arial" pitchFamily="34" charset="0"/>
                <a:cs typeface="Arial" pitchFamily="34" charset="0"/>
              </a:rPr>
              <a:t>.</a:t>
            </a:r>
            <a:endParaRPr lang="en-NZ" sz="2000" b="1" dirty="0">
              <a:effectLst>
                <a:outerShdw blurRad="38100" dist="38100" dir="2700000" algn="tl">
                  <a:srgbClr val="000000">
                    <a:alpha val="43137"/>
                  </a:srgbClr>
                </a:outerShdw>
              </a:effectLst>
              <a:latin typeface="Arial" pitchFamily="34" charset="0"/>
              <a:cs typeface="Arial" pitchFamily="34" charset="0"/>
            </a:endParaRPr>
          </a:p>
        </p:txBody>
      </p:sp>
      <p:sp>
        <p:nvSpPr>
          <p:cNvPr id="3" name="Rectangle 2"/>
          <p:cNvSpPr/>
          <p:nvPr/>
        </p:nvSpPr>
        <p:spPr>
          <a:xfrm>
            <a:off x="1143000" y="6280937"/>
            <a:ext cx="5064125" cy="520784"/>
          </a:xfrm>
          <a:prstGeom prst="rect">
            <a:avLst/>
          </a:prstGeom>
        </p:spPr>
        <p:txBody>
          <a:bodyPr wrap="square">
            <a:spAutoFit/>
          </a:bodyPr>
          <a:lstStyle/>
          <a:p>
            <a:pPr lvl="0" defTabSz="449263">
              <a:lnSpc>
                <a:spcPct val="116000"/>
              </a:lnSpc>
              <a:buClr>
                <a:srgbClr val="000000"/>
              </a:buClr>
              <a:buSzPct val="100000"/>
            </a:pPr>
            <a:r>
              <a:rPr lang="en-GB" b="1" dirty="0">
                <a:solidFill>
                  <a:srgbClr val="FF0000"/>
                </a:solidFill>
                <a:latin typeface="Arial" pitchFamily="34" charset="0"/>
                <a:cs typeface="Arial" pitchFamily="34" charset="0"/>
              </a:rPr>
              <a:t>Therefore, </a:t>
            </a:r>
            <a:r>
              <a:rPr lang="en-GB" b="1" dirty="0">
                <a:solidFill>
                  <a:srgbClr val="0000FF"/>
                </a:solidFill>
                <a:latin typeface="Arial" pitchFamily="34" charset="0"/>
                <a:cs typeface="Arial" pitchFamily="34" charset="0"/>
              </a:rPr>
              <a:t>z</a:t>
            </a:r>
            <a:r>
              <a:rPr lang="en-GB" b="1" dirty="0">
                <a:solidFill>
                  <a:srgbClr val="FF0000"/>
                </a:solidFill>
                <a:latin typeface="Arial" pitchFamily="34" charset="0"/>
                <a:cs typeface="Arial" pitchFamily="34" charset="0"/>
              </a:rPr>
              <a:t> and </a:t>
            </a:r>
            <a:r>
              <a:rPr lang="en-GB" b="1" dirty="0">
                <a:solidFill>
                  <a:srgbClr val="0000FF"/>
                </a:solidFill>
                <a:latin typeface="Arial" pitchFamily="34" charset="0"/>
                <a:cs typeface="Arial" pitchFamily="34" charset="0"/>
              </a:rPr>
              <a:t>e</a:t>
            </a:r>
            <a:r>
              <a:rPr lang="en-GB" b="1" dirty="0">
                <a:solidFill>
                  <a:srgbClr val="FF0000"/>
                </a:solidFill>
                <a:latin typeface="Arial" pitchFamily="34" charset="0"/>
                <a:cs typeface="Arial" pitchFamily="34" charset="0"/>
              </a:rPr>
              <a:t> are </a:t>
            </a:r>
            <a:r>
              <a:rPr lang="en-GB" b="1" dirty="0" err="1" smtClean="0">
                <a:solidFill>
                  <a:srgbClr val="FF0000"/>
                </a:solidFill>
                <a:latin typeface="Arial" pitchFamily="34" charset="0"/>
                <a:cs typeface="Arial" pitchFamily="34" charset="0"/>
              </a:rPr>
              <a:t>coprimes</a:t>
            </a:r>
            <a:r>
              <a:rPr lang="en-GB" b="1" dirty="0" smtClean="0">
                <a:solidFill>
                  <a:srgbClr val="FF0000"/>
                </a:solidFill>
                <a:latin typeface="Arial" pitchFamily="34" charset="0"/>
                <a:cs typeface="Arial" pitchFamily="34" charset="0"/>
              </a:rPr>
              <a:t>.</a:t>
            </a:r>
            <a:endParaRPr lang="en-GB" b="1" dirty="0">
              <a:solidFill>
                <a:srgbClr val="FF0000"/>
              </a:solidFill>
              <a:latin typeface="Arial" pitchFamily="34" charset="0"/>
              <a:cs typeface="Arial" pitchFamily="34" charset="0"/>
            </a:endParaRPr>
          </a:p>
        </p:txBody>
      </p:sp>
      <p:sp>
        <p:nvSpPr>
          <p:cNvPr id="4" name="TextBox 3"/>
          <p:cNvSpPr txBox="1"/>
          <p:nvPr/>
        </p:nvSpPr>
        <p:spPr>
          <a:xfrm>
            <a:off x="7086600" y="3864342"/>
            <a:ext cx="1941448" cy="1631216"/>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square" rtlCol="0">
            <a:spAutoFit/>
          </a:bodyPr>
          <a:lstStyle/>
          <a:p>
            <a:r>
              <a:rPr lang="en-NZ" sz="2000" dirty="0" smtClean="0">
                <a:solidFill>
                  <a:schemeClr val="tx1"/>
                </a:solidFill>
                <a:latin typeface="Arial" panose="020B0604020202020204" pitchFamily="34" charset="0"/>
                <a:cs typeface="Arial" panose="020B0604020202020204" pitchFamily="34" charset="0"/>
              </a:rPr>
              <a:t>When the remainder turns to </a:t>
            </a:r>
            <a:r>
              <a:rPr lang="en-NZ" sz="2000" b="1" dirty="0" smtClean="0">
                <a:solidFill>
                  <a:srgbClr val="FF0000"/>
                </a:solidFill>
                <a:latin typeface="Arial" panose="020B0604020202020204" pitchFamily="34" charset="0"/>
                <a:cs typeface="Arial" panose="020B0604020202020204" pitchFamily="34" charset="0"/>
              </a:rPr>
              <a:t>0</a:t>
            </a:r>
            <a:r>
              <a:rPr lang="en-NZ" sz="2000" dirty="0" smtClean="0">
                <a:solidFill>
                  <a:schemeClr val="tx1"/>
                </a:solidFill>
                <a:latin typeface="Arial" panose="020B0604020202020204" pitchFamily="34" charset="0"/>
                <a:cs typeface="Arial" panose="020B0604020202020204" pitchFamily="34" charset="0"/>
              </a:rPr>
              <a:t>, check to see if the divisor is </a:t>
            </a:r>
            <a:r>
              <a:rPr lang="en-NZ" sz="2000" b="1" dirty="0" smtClean="0">
                <a:solidFill>
                  <a:srgbClr val="FF0000"/>
                </a:solidFill>
                <a:latin typeface="Arial" panose="020B0604020202020204" pitchFamily="34" charset="0"/>
                <a:cs typeface="Arial" panose="020B0604020202020204" pitchFamily="34" charset="0"/>
              </a:rPr>
              <a:t>1</a:t>
            </a:r>
            <a:r>
              <a:rPr lang="en-NZ" sz="2000" dirty="0" smtClean="0">
                <a:solidFill>
                  <a:schemeClr val="tx1"/>
                </a:solidFill>
                <a:latin typeface="Arial" panose="020B0604020202020204" pitchFamily="34" charset="0"/>
                <a:cs typeface="Arial" panose="020B0604020202020204" pitchFamily="34" charset="0"/>
              </a:rPr>
              <a:t> </a:t>
            </a:r>
            <a:endParaRPr lang="en-NZ"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0018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1427" y="2170093"/>
            <a:ext cx="7685117" cy="523220"/>
          </a:xfrm>
          <a:prstGeom prst="rect">
            <a:avLst/>
          </a:prstGeom>
          <a:solidFill>
            <a:srgbClr val="00B0F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sz="2800" dirty="0" smtClean="0">
                <a:effectLst>
                  <a:outerShdw blurRad="38100" dist="38100" dir="2700000" algn="tl">
                    <a:srgbClr val="000000">
                      <a:alpha val="43137"/>
                    </a:srgbClr>
                  </a:outerShdw>
                </a:effectLst>
                <a:latin typeface="Arial" pitchFamily="34" charset="0"/>
                <a:cs typeface="Arial" pitchFamily="34" charset="0"/>
              </a:rPr>
              <a:t>How to calculate for </a:t>
            </a:r>
            <a:r>
              <a:rPr lang="en-NZ"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d</a:t>
            </a:r>
            <a:r>
              <a:rPr lang="en-NZ" sz="2800" dirty="0" smtClean="0">
                <a:effectLst>
                  <a:outerShdw blurRad="38100" dist="38100" dir="2700000" algn="tl">
                    <a:srgbClr val="000000">
                      <a:alpha val="43137"/>
                    </a:srgbClr>
                  </a:outerShdw>
                </a:effectLst>
                <a:latin typeface="Arial" pitchFamily="34" charset="0"/>
                <a:cs typeface="Arial" pitchFamily="34" charset="0"/>
              </a:rPr>
              <a:t> such that </a:t>
            </a:r>
            <a:r>
              <a:rPr lang="en-NZ" sz="2800" b="1" dirty="0" err="1" smtClean="0">
                <a:solidFill>
                  <a:schemeClr val="tx1"/>
                </a:solidFill>
                <a:effectLst>
                  <a:outerShdw blurRad="38100" dist="38100" dir="2700000" algn="tl">
                    <a:srgbClr val="000000">
                      <a:alpha val="43137"/>
                    </a:srgbClr>
                  </a:outerShdw>
                </a:effectLst>
                <a:latin typeface="Arial" pitchFamily="34" charset="0"/>
                <a:cs typeface="Arial" pitchFamily="34" charset="0"/>
              </a:rPr>
              <a:t>ed</a:t>
            </a:r>
            <a:r>
              <a:rPr lang="en-NZ" sz="2800" b="1" dirty="0" smtClean="0">
                <a:solidFill>
                  <a:schemeClr val="tx1"/>
                </a:solidFill>
                <a:effectLst>
                  <a:outerShdw blurRad="38100" dist="38100" dir="2700000" algn="tl">
                    <a:srgbClr val="000000">
                      <a:alpha val="43137"/>
                    </a:srgbClr>
                  </a:outerShdw>
                </a:effectLst>
                <a:latin typeface="Arial" pitchFamily="34" charset="0"/>
                <a:cs typeface="Arial" pitchFamily="34" charset="0"/>
              </a:rPr>
              <a:t> mod z = 1</a:t>
            </a:r>
            <a:r>
              <a:rPr lang="en-NZ" sz="2800" dirty="0" smtClean="0">
                <a:effectLst>
                  <a:outerShdw blurRad="38100" dist="38100" dir="2700000" algn="tl">
                    <a:srgbClr val="000000">
                      <a:alpha val="43137"/>
                    </a:srgbClr>
                  </a:outerShdw>
                </a:effectLst>
                <a:latin typeface="Arial" pitchFamily="34" charset="0"/>
                <a:cs typeface="Arial" pitchFamily="34" charset="0"/>
              </a:rPr>
              <a:t>?</a:t>
            </a:r>
            <a:endParaRPr lang="en-NZ" sz="2800" dirty="0">
              <a:effectLst>
                <a:outerShdw blurRad="38100" dist="38100" dir="2700000" algn="tl">
                  <a:srgbClr val="000000">
                    <a:alpha val="43137"/>
                  </a:srgbClr>
                </a:outerShdw>
              </a:effectLst>
              <a:latin typeface="Arial" pitchFamily="34" charset="0"/>
              <a:cs typeface="Arial" pitchFamily="34" charset="0"/>
            </a:endParaRPr>
          </a:p>
        </p:txBody>
      </p:sp>
      <p:sp>
        <p:nvSpPr>
          <p:cNvPr id="7" name="TextBox 6"/>
          <p:cNvSpPr txBox="1"/>
          <p:nvPr/>
        </p:nvSpPr>
        <p:spPr>
          <a:xfrm>
            <a:off x="1600200" y="3429000"/>
            <a:ext cx="6055889" cy="461665"/>
          </a:xfrm>
          <a:prstGeom prst="rect">
            <a:avLst/>
          </a:prstGeom>
          <a:noFill/>
        </p:spPr>
        <p:txBody>
          <a:bodyPr wrap="none" rtlCol="0">
            <a:spAutoFit/>
          </a:bodyPr>
          <a:lstStyle/>
          <a:p>
            <a:r>
              <a:rPr lang="en-NZ" dirty="0" smtClean="0">
                <a:solidFill>
                  <a:schemeClr val="tx1"/>
                </a:solidFill>
              </a:rPr>
              <a:t>We can </a:t>
            </a:r>
            <a:r>
              <a:rPr lang="en-NZ" dirty="0">
                <a:solidFill>
                  <a:schemeClr val="tx1"/>
                </a:solidFill>
              </a:rPr>
              <a:t>apply </a:t>
            </a:r>
            <a:r>
              <a:rPr lang="en-NZ" b="1" i="1" dirty="0" err="1">
                <a:solidFill>
                  <a:srgbClr val="0000FF"/>
                </a:solidFill>
              </a:rPr>
              <a:t>Bézout's</a:t>
            </a:r>
            <a:r>
              <a:rPr lang="en-NZ" b="1" i="1" dirty="0">
                <a:solidFill>
                  <a:srgbClr val="0000FF"/>
                </a:solidFill>
              </a:rPr>
              <a:t> </a:t>
            </a:r>
            <a:r>
              <a:rPr lang="en-NZ" b="1" i="1" dirty="0" smtClean="0">
                <a:solidFill>
                  <a:srgbClr val="0000FF"/>
                </a:solidFill>
              </a:rPr>
              <a:t>identity </a:t>
            </a:r>
            <a:r>
              <a:rPr lang="en-NZ" dirty="0" smtClean="0">
                <a:solidFill>
                  <a:schemeClr val="tx1"/>
                </a:solidFill>
              </a:rPr>
              <a:t>in solving this.</a:t>
            </a:r>
            <a:endParaRPr lang="en-NZ" dirty="0">
              <a:solidFill>
                <a:schemeClr val="tx1"/>
              </a:solidFill>
            </a:endParaRPr>
          </a:p>
        </p:txBody>
      </p:sp>
    </p:spTree>
    <p:extLst>
      <p:ext uri="{BB962C8B-B14F-4D97-AF65-F5344CB8AC3E}">
        <p14:creationId xmlns:p14="http://schemas.microsoft.com/office/powerpoint/2010/main" val="970038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533400" y="228600"/>
            <a:ext cx="8323263" cy="8382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smtClean="0">
                <a:latin typeface="Arial" pitchFamily="34" charset="0"/>
                <a:cs typeface="Arial" pitchFamily="34" charset="0"/>
              </a:rPr>
              <a:t>Solving for d</a:t>
            </a:r>
            <a:endParaRPr lang="en-GB" sz="3600" dirty="0">
              <a:latin typeface="Arial" pitchFamily="34" charset="0"/>
              <a:cs typeface="Arial" pitchFamily="34" charset="0"/>
            </a:endParaRPr>
          </a:p>
        </p:txBody>
      </p:sp>
      <p:sp>
        <p:nvSpPr>
          <p:cNvPr id="34818" name="AutoShape 2"/>
          <p:cNvSpPr>
            <a:spLocks noChangeArrowheads="1"/>
          </p:cNvSpPr>
          <p:nvPr/>
        </p:nvSpPr>
        <p:spPr bwMode="auto">
          <a:xfrm>
            <a:off x="903288" y="1143000"/>
            <a:ext cx="6733231" cy="3849388"/>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There exist two integers </a:t>
            </a:r>
            <a:r>
              <a:rPr lang="en-GB" dirty="0" err="1" smtClean="0">
                <a:solidFill>
                  <a:srgbClr val="000000"/>
                </a:solidFill>
                <a:latin typeface="Arial" pitchFamily="34" charset="0"/>
                <a:ea typeface="Luxi Sans" charset="0"/>
                <a:cs typeface="Arial" pitchFamily="34" charset="0"/>
              </a:rPr>
              <a:t>x,y</a:t>
            </a:r>
            <a:r>
              <a:rPr lang="en-GB" dirty="0" smtClean="0">
                <a:solidFill>
                  <a:srgbClr val="000000"/>
                </a:solidFill>
                <a:latin typeface="Arial" pitchFamily="34" charset="0"/>
                <a:ea typeface="Luxi Sans" charset="0"/>
                <a:cs typeface="Arial" pitchFamily="34" charset="0"/>
              </a:rPr>
              <a:t> that satisfy:</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800" dirty="0" smtClean="0">
              <a:solidFill>
                <a:srgbClr val="0000FF"/>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where  </a:t>
            </a:r>
            <a:r>
              <a:rPr lang="en-GB" dirty="0" err="1" smtClean="0">
                <a:solidFill>
                  <a:srgbClr val="000000"/>
                </a:solidFill>
                <a:latin typeface="Arial" pitchFamily="34" charset="0"/>
                <a:ea typeface="Luxi Sans" charset="0"/>
                <a:cs typeface="Arial" pitchFamily="34" charset="0"/>
              </a:rPr>
              <a:t>a,b</a:t>
            </a:r>
            <a:r>
              <a:rPr lang="en-GB" dirty="0" smtClean="0">
                <a:solidFill>
                  <a:srgbClr val="000000"/>
                </a:solidFill>
                <a:latin typeface="Arial" pitchFamily="34" charset="0"/>
                <a:ea typeface="Luxi Sans" charset="0"/>
                <a:cs typeface="Arial" pitchFamily="34" charset="0"/>
              </a:rPr>
              <a:t>  are also integers, and </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err="1" smtClean="0">
                <a:solidFill>
                  <a:srgbClr val="000000"/>
                </a:solidFill>
                <a:latin typeface="Arial" pitchFamily="34" charset="0"/>
                <a:ea typeface="Luxi Sans" charset="0"/>
                <a:cs typeface="Arial" pitchFamily="34" charset="0"/>
              </a:rPr>
              <a:t>gcd</a:t>
            </a:r>
            <a:r>
              <a:rPr lang="en-GB" dirty="0" smtClean="0">
                <a:solidFill>
                  <a:srgbClr val="000000"/>
                </a:solidFill>
                <a:latin typeface="Arial" pitchFamily="34" charset="0"/>
                <a:ea typeface="Luxi Sans" charset="0"/>
                <a:cs typeface="Arial" pitchFamily="34" charset="0"/>
              </a:rPr>
              <a:t>(</a:t>
            </a:r>
            <a:r>
              <a:rPr lang="en-GB" dirty="0" err="1" smtClean="0">
                <a:solidFill>
                  <a:srgbClr val="000000"/>
                </a:solidFill>
                <a:latin typeface="Arial" pitchFamily="34" charset="0"/>
                <a:ea typeface="Luxi Sans" charset="0"/>
                <a:cs typeface="Arial" pitchFamily="34" charset="0"/>
              </a:rPr>
              <a:t>a,b</a:t>
            </a:r>
            <a:r>
              <a:rPr lang="en-GB" dirty="0" smtClean="0">
                <a:solidFill>
                  <a:srgbClr val="000000"/>
                </a:solidFill>
                <a:latin typeface="Arial" pitchFamily="34" charset="0"/>
                <a:ea typeface="Luxi Sans" charset="0"/>
                <a:cs typeface="Arial" pitchFamily="34" charset="0"/>
              </a:rPr>
              <a:t>) is their </a:t>
            </a:r>
            <a:r>
              <a:rPr lang="en-GB" b="1" dirty="0" smtClean="0">
                <a:solidFill>
                  <a:srgbClr val="008000"/>
                </a:solidFill>
                <a:latin typeface="Arial" pitchFamily="34" charset="0"/>
                <a:ea typeface="Luxi Sans" charset="0"/>
                <a:cs typeface="Arial" pitchFamily="34" charset="0"/>
              </a:rPr>
              <a:t>g</a:t>
            </a:r>
            <a:r>
              <a:rPr lang="en-GB" dirty="0" smtClean="0">
                <a:solidFill>
                  <a:srgbClr val="0000FF"/>
                </a:solidFill>
                <a:latin typeface="Arial" pitchFamily="34" charset="0"/>
                <a:ea typeface="Luxi Sans" charset="0"/>
                <a:cs typeface="Arial" pitchFamily="34" charset="0"/>
              </a:rPr>
              <a:t>reatest </a:t>
            </a:r>
            <a:r>
              <a:rPr lang="en-GB" b="1" dirty="0" smtClean="0">
                <a:solidFill>
                  <a:srgbClr val="008000"/>
                </a:solidFill>
                <a:latin typeface="Arial" pitchFamily="34" charset="0"/>
                <a:ea typeface="Luxi Sans" charset="0"/>
                <a:cs typeface="Arial" pitchFamily="34" charset="0"/>
              </a:rPr>
              <a:t>c</a:t>
            </a:r>
            <a:r>
              <a:rPr lang="en-GB" dirty="0" smtClean="0">
                <a:solidFill>
                  <a:srgbClr val="0000FF"/>
                </a:solidFill>
                <a:latin typeface="Arial" pitchFamily="34" charset="0"/>
                <a:ea typeface="Luxi Sans" charset="0"/>
                <a:cs typeface="Arial" pitchFamily="34" charset="0"/>
              </a:rPr>
              <a:t>ommon </a:t>
            </a:r>
            <a:r>
              <a:rPr lang="en-GB" b="1" dirty="0" smtClean="0">
                <a:solidFill>
                  <a:srgbClr val="008000"/>
                </a:solidFill>
                <a:latin typeface="Arial" pitchFamily="34" charset="0"/>
                <a:ea typeface="Luxi Sans" charset="0"/>
                <a:cs typeface="Arial" pitchFamily="34" charset="0"/>
              </a:rPr>
              <a:t>d</a:t>
            </a:r>
            <a:r>
              <a:rPr lang="en-GB" dirty="0" smtClean="0">
                <a:solidFill>
                  <a:srgbClr val="0000FF"/>
                </a:solidFill>
                <a:latin typeface="Arial" pitchFamily="34" charset="0"/>
                <a:ea typeface="Luxi Sans" charset="0"/>
                <a:cs typeface="Arial" pitchFamily="34" charset="0"/>
              </a:rPr>
              <a:t>ivisor</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This is called the </a:t>
            </a:r>
            <a:r>
              <a:rPr lang="en-GB" b="1" i="1" dirty="0" err="1" smtClean="0">
                <a:solidFill>
                  <a:srgbClr val="000000"/>
                </a:solidFill>
                <a:latin typeface="Arial" pitchFamily="34" charset="0"/>
                <a:ea typeface="Luxi Sans" charset="0"/>
                <a:cs typeface="Arial" pitchFamily="34" charset="0"/>
              </a:rPr>
              <a:t>B</a:t>
            </a:r>
            <a:r>
              <a:rPr lang="en-GB" b="1" i="1" dirty="0" err="1" smtClean="0">
                <a:solidFill>
                  <a:srgbClr val="000000"/>
                </a:solidFill>
                <a:latin typeface="Arial" pitchFamily="34" charset="0"/>
                <a:cs typeface="Arial" pitchFamily="34" charset="0"/>
              </a:rPr>
              <a:t>é</a:t>
            </a:r>
            <a:r>
              <a:rPr lang="en-GB" b="1" i="1" dirty="0" err="1" smtClean="0">
                <a:solidFill>
                  <a:srgbClr val="000000"/>
                </a:solidFill>
                <a:latin typeface="Arial" pitchFamily="34" charset="0"/>
                <a:ea typeface="Luxi Sans" charset="0"/>
                <a:cs typeface="Arial" pitchFamily="34" charset="0"/>
              </a:rPr>
              <a:t>zout's</a:t>
            </a:r>
            <a:r>
              <a:rPr lang="en-GB" b="1" i="1" dirty="0" smtClean="0">
                <a:solidFill>
                  <a:srgbClr val="000000"/>
                </a:solidFill>
                <a:latin typeface="Arial" pitchFamily="34" charset="0"/>
                <a:ea typeface="Luxi Sans" charset="0"/>
                <a:cs typeface="Arial" pitchFamily="34" charset="0"/>
              </a:rPr>
              <a:t> identity.</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If we think </a:t>
            </a:r>
            <a:r>
              <a:rPr lang="en-GB" dirty="0" err="1" smtClean="0">
                <a:solidFill>
                  <a:srgbClr val="000000"/>
                </a:solidFill>
                <a:latin typeface="Arial" pitchFamily="34" charset="0"/>
                <a:ea typeface="Luxi Sans" charset="0"/>
                <a:cs typeface="Arial" pitchFamily="34" charset="0"/>
              </a:rPr>
              <a:t>a,b</a:t>
            </a:r>
            <a:r>
              <a:rPr lang="en-GB" dirty="0" smtClean="0">
                <a:solidFill>
                  <a:srgbClr val="000000"/>
                </a:solidFill>
                <a:latin typeface="Arial" pitchFamily="34" charset="0"/>
                <a:ea typeface="Luxi Sans" charset="0"/>
                <a:cs typeface="Arial" pitchFamily="34" charset="0"/>
              </a:rPr>
              <a:t> are </a:t>
            </a:r>
            <a:r>
              <a:rPr lang="en-GB" b="1" dirty="0" err="1" smtClean="0">
                <a:solidFill>
                  <a:srgbClr val="FF0000"/>
                </a:solidFill>
                <a:latin typeface="Arial" pitchFamily="34" charset="0"/>
                <a:ea typeface="Luxi Sans" charset="0"/>
                <a:cs typeface="Arial" pitchFamily="34" charset="0"/>
              </a:rPr>
              <a:t>z</a:t>
            </a:r>
            <a:r>
              <a:rPr lang="en-GB" dirty="0" err="1" smtClean="0">
                <a:solidFill>
                  <a:srgbClr val="000000"/>
                </a:solidFill>
                <a:latin typeface="Arial" pitchFamily="34" charset="0"/>
                <a:ea typeface="Luxi Sans" charset="0"/>
                <a:cs typeface="Arial" pitchFamily="34" charset="0"/>
              </a:rPr>
              <a:t>,</a:t>
            </a:r>
            <a:r>
              <a:rPr lang="en-GB" b="1" dirty="0" err="1" smtClean="0">
                <a:solidFill>
                  <a:srgbClr val="FF0000"/>
                </a:solidFill>
                <a:latin typeface="Arial" pitchFamily="34" charset="0"/>
                <a:ea typeface="Luxi Sans" charset="0"/>
                <a:cs typeface="Arial" pitchFamily="34" charset="0"/>
              </a:rPr>
              <a:t>e</a:t>
            </a:r>
            <a:r>
              <a:rPr lang="en-GB" dirty="0" smtClean="0">
                <a:solidFill>
                  <a:srgbClr val="000000"/>
                </a:solidFill>
                <a:latin typeface="Arial" pitchFamily="34" charset="0"/>
                <a:ea typeface="Luxi Sans" charset="0"/>
                <a:cs typeface="Arial" pitchFamily="34" charset="0"/>
              </a:rPr>
              <a:t> then we know that:</a:t>
            </a:r>
          </a:p>
          <a:p>
            <a:pPr marL="1143000" lvl="2" indent="-228600" defTabSz="449263">
              <a:buClr>
                <a:srgbClr val="000000"/>
              </a:buClr>
              <a:buSzPct val="100000"/>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dirty="0" err="1" smtClean="0">
                <a:solidFill>
                  <a:srgbClr val="FF0000"/>
                </a:solidFill>
                <a:latin typeface="Arial" pitchFamily="34" charset="0"/>
                <a:ea typeface="Luxi Sans" charset="0"/>
                <a:cs typeface="Arial" pitchFamily="34" charset="0"/>
              </a:rPr>
              <a:t>gcd</a:t>
            </a:r>
            <a:r>
              <a:rPr lang="en-GB" b="1" dirty="0" smtClean="0">
                <a:solidFill>
                  <a:srgbClr val="FF0000"/>
                </a:solidFill>
                <a:latin typeface="Arial" pitchFamily="34" charset="0"/>
                <a:ea typeface="Luxi Sans" charset="0"/>
                <a:cs typeface="Arial" pitchFamily="34" charset="0"/>
              </a:rPr>
              <a:t>(</a:t>
            </a:r>
            <a:r>
              <a:rPr lang="en-GB" b="1" dirty="0" err="1" smtClean="0">
                <a:solidFill>
                  <a:srgbClr val="FF0000"/>
                </a:solidFill>
                <a:latin typeface="Arial" pitchFamily="34" charset="0"/>
                <a:ea typeface="Luxi Sans" charset="0"/>
                <a:cs typeface="Arial" pitchFamily="34" charset="0"/>
              </a:rPr>
              <a:t>z,e</a:t>
            </a:r>
            <a:r>
              <a:rPr lang="en-GB" b="1" dirty="0" smtClean="0">
                <a:solidFill>
                  <a:srgbClr val="FF0000"/>
                </a:solidFill>
                <a:latin typeface="Arial" pitchFamily="34" charset="0"/>
                <a:ea typeface="Luxi Sans" charset="0"/>
                <a:cs typeface="Arial" pitchFamily="34" charset="0"/>
              </a:rPr>
              <a:t>) = 1 </a:t>
            </a:r>
            <a:r>
              <a:rPr lang="en-GB" dirty="0" smtClean="0">
                <a:solidFill>
                  <a:srgbClr val="000000"/>
                </a:solidFill>
                <a:latin typeface="Arial" pitchFamily="34" charset="0"/>
                <a:ea typeface="Luxi Sans" charset="0"/>
                <a:cs typeface="Arial" pitchFamily="34" charset="0"/>
              </a:rPr>
              <a:t>(they are relatively primes)</a:t>
            </a:r>
          </a:p>
        </p:txBody>
      </p:sp>
      <p:sp>
        <p:nvSpPr>
          <p:cNvPr id="4" name="Rectangle 3"/>
          <p:cNvSpPr/>
          <p:nvPr/>
        </p:nvSpPr>
        <p:spPr>
          <a:xfrm>
            <a:off x="868582" y="1752600"/>
            <a:ext cx="3082895" cy="52322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dirty="0" err="1">
                <a:solidFill>
                  <a:srgbClr val="FF0000"/>
                </a:solidFill>
                <a:latin typeface="Arial" pitchFamily="34" charset="0"/>
                <a:ea typeface="Luxi Sans" charset="0"/>
                <a:cs typeface="Arial" pitchFamily="34" charset="0"/>
              </a:rPr>
              <a:t>a</a:t>
            </a:r>
            <a:r>
              <a:rPr lang="en-GB" sz="2800" dirty="0" err="1">
                <a:solidFill>
                  <a:srgbClr val="0000FF"/>
                </a:solidFill>
                <a:latin typeface="Arial" pitchFamily="34" charset="0"/>
                <a:ea typeface="Luxi Sans" charset="0"/>
                <a:cs typeface="Arial" pitchFamily="34" charset="0"/>
              </a:rPr>
              <a:t>x</a:t>
            </a:r>
            <a:r>
              <a:rPr lang="en-GB" sz="2800" dirty="0">
                <a:solidFill>
                  <a:srgbClr val="0000FF"/>
                </a:solidFill>
                <a:latin typeface="Arial" pitchFamily="34" charset="0"/>
                <a:ea typeface="Luxi Sans" charset="0"/>
                <a:cs typeface="Arial" pitchFamily="34" charset="0"/>
              </a:rPr>
              <a:t> + </a:t>
            </a:r>
            <a:r>
              <a:rPr lang="en-GB" sz="2800" dirty="0">
                <a:solidFill>
                  <a:srgbClr val="FF0000"/>
                </a:solidFill>
                <a:latin typeface="Arial" pitchFamily="34" charset="0"/>
                <a:ea typeface="Luxi Sans" charset="0"/>
                <a:cs typeface="Arial" pitchFamily="34" charset="0"/>
              </a:rPr>
              <a:t>b</a:t>
            </a:r>
            <a:r>
              <a:rPr lang="en-GB" sz="2800" dirty="0">
                <a:solidFill>
                  <a:srgbClr val="0000FF"/>
                </a:solidFill>
                <a:latin typeface="Arial" pitchFamily="34" charset="0"/>
                <a:ea typeface="Luxi Sans" charset="0"/>
                <a:cs typeface="Arial" pitchFamily="34" charset="0"/>
              </a:rPr>
              <a:t>y = </a:t>
            </a:r>
            <a:r>
              <a:rPr lang="en-GB" sz="2800" dirty="0" err="1">
                <a:solidFill>
                  <a:srgbClr val="0000FF"/>
                </a:solidFill>
                <a:latin typeface="Arial" pitchFamily="34" charset="0"/>
                <a:ea typeface="Luxi Sans" charset="0"/>
                <a:cs typeface="Arial" pitchFamily="34" charset="0"/>
              </a:rPr>
              <a:t>gcd</a:t>
            </a:r>
            <a:r>
              <a:rPr lang="en-GB" sz="2800" dirty="0">
                <a:solidFill>
                  <a:srgbClr val="0000FF"/>
                </a:solidFill>
                <a:latin typeface="Arial" pitchFamily="34" charset="0"/>
                <a:ea typeface="Luxi Sans" charset="0"/>
                <a:cs typeface="Arial" pitchFamily="34" charset="0"/>
              </a:rPr>
              <a:t>(</a:t>
            </a:r>
            <a:r>
              <a:rPr lang="en-GB" sz="2800" dirty="0" err="1">
                <a:solidFill>
                  <a:srgbClr val="0000FF"/>
                </a:solidFill>
                <a:latin typeface="Arial" pitchFamily="34" charset="0"/>
                <a:ea typeface="Luxi Sans" charset="0"/>
                <a:cs typeface="Arial" pitchFamily="34" charset="0"/>
              </a:rPr>
              <a:t>a,b</a:t>
            </a:r>
            <a:r>
              <a:rPr lang="en-GB" sz="2800" dirty="0">
                <a:solidFill>
                  <a:srgbClr val="0000FF"/>
                </a:solidFill>
                <a:latin typeface="Arial" pitchFamily="34" charset="0"/>
                <a:ea typeface="Luxi Sans" charset="0"/>
                <a:cs typeface="Arial" pitchFamily="34" charset="0"/>
              </a:rPr>
              <a:t>)</a:t>
            </a:r>
          </a:p>
        </p:txBody>
      </p:sp>
      <p:sp>
        <p:nvSpPr>
          <p:cNvPr id="5" name="Rectangle 4"/>
          <p:cNvSpPr/>
          <p:nvPr/>
        </p:nvSpPr>
        <p:spPr>
          <a:xfrm>
            <a:off x="381000" y="5486400"/>
            <a:ext cx="3472425" cy="52322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b="1" dirty="0" err="1" smtClean="0">
                <a:solidFill>
                  <a:srgbClr val="FF0000"/>
                </a:solidFill>
                <a:latin typeface="Arial" pitchFamily="34" charset="0"/>
                <a:ea typeface="Luxi Sans" charset="0"/>
                <a:cs typeface="Arial" pitchFamily="34" charset="0"/>
              </a:rPr>
              <a:t>z</a:t>
            </a:r>
            <a:r>
              <a:rPr lang="en-GB" sz="2800" dirty="0" err="1" smtClean="0">
                <a:solidFill>
                  <a:srgbClr val="0000FF"/>
                </a:solidFill>
                <a:latin typeface="Arial" pitchFamily="34" charset="0"/>
                <a:ea typeface="Luxi Sans" charset="0"/>
                <a:cs typeface="Arial" pitchFamily="34" charset="0"/>
              </a:rPr>
              <a:t>x</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b="1" dirty="0" err="1" smtClean="0">
                <a:solidFill>
                  <a:srgbClr val="FF0000"/>
                </a:solidFill>
                <a:latin typeface="Arial" pitchFamily="34" charset="0"/>
                <a:ea typeface="Luxi Sans" charset="0"/>
                <a:cs typeface="Arial" pitchFamily="34" charset="0"/>
              </a:rPr>
              <a:t>e</a:t>
            </a:r>
            <a:r>
              <a:rPr lang="en-GB" sz="2800" dirty="0" err="1" smtClean="0">
                <a:solidFill>
                  <a:srgbClr val="0000FF"/>
                </a:solidFill>
                <a:latin typeface="Arial" pitchFamily="34" charset="0"/>
                <a:ea typeface="Luxi Sans" charset="0"/>
                <a:cs typeface="Arial" pitchFamily="34" charset="0"/>
              </a:rPr>
              <a:t>y</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dirty="0" err="1" smtClean="0">
                <a:solidFill>
                  <a:srgbClr val="0000FF"/>
                </a:solidFill>
                <a:latin typeface="Arial" pitchFamily="34" charset="0"/>
                <a:ea typeface="Luxi Sans" charset="0"/>
                <a:cs typeface="Arial" pitchFamily="34" charset="0"/>
              </a:rPr>
              <a:t>gcd</a:t>
            </a:r>
            <a:r>
              <a:rPr lang="en-GB" sz="2800" dirty="0" smtClean="0">
                <a:solidFill>
                  <a:srgbClr val="0000FF"/>
                </a:solidFill>
                <a:latin typeface="Arial" pitchFamily="34" charset="0"/>
                <a:ea typeface="Luxi Sans" charset="0"/>
                <a:cs typeface="Arial" pitchFamily="34" charset="0"/>
              </a:rPr>
              <a:t>(</a:t>
            </a:r>
            <a:r>
              <a:rPr lang="en-GB" sz="2800" dirty="0" err="1" smtClean="0">
                <a:solidFill>
                  <a:srgbClr val="0000FF"/>
                </a:solidFill>
                <a:latin typeface="Arial" pitchFamily="34" charset="0"/>
                <a:ea typeface="Luxi Sans" charset="0"/>
                <a:cs typeface="Arial" pitchFamily="34" charset="0"/>
              </a:rPr>
              <a:t>z,e</a:t>
            </a:r>
            <a:r>
              <a:rPr lang="en-GB" sz="2800" dirty="0" smtClean="0">
                <a:solidFill>
                  <a:srgbClr val="0000FF"/>
                </a:solidFill>
                <a:latin typeface="Arial" pitchFamily="34" charset="0"/>
                <a:ea typeface="Luxi Sans" charset="0"/>
                <a:cs typeface="Arial" pitchFamily="34" charset="0"/>
              </a:rPr>
              <a:t>)=1</a:t>
            </a:r>
            <a:endParaRPr lang="en-GB" sz="2800" dirty="0">
              <a:solidFill>
                <a:srgbClr val="0000FF"/>
              </a:solidFill>
              <a:latin typeface="Arial" pitchFamily="34" charset="0"/>
              <a:ea typeface="Luxi Sans" charset="0"/>
              <a:cs typeface="Arial" pitchFamily="34" charset="0"/>
            </a:endParaRPr>
          </a:p>
        </p:txBody>
      </p:sp>
      <p:sp>
        <p:nvSpPr>
          <p:cNvPr id="2" name="TextBox 1"/>
          <p:cNvSpPr txBox="1"/>
          <p:nvPr/>
        </p:nvSpPr>
        <p:spPr>
          <a:xfrm>
            <a:off x="6019800" y="457200"/>
            <a:ext cx="2292615" cy="461665"/>
          </a:xfrm>
          <a:prstGeom prst="rect">
            <a:avLst/>
          </a:prstGeom>
          <a:solidFill>
            <a:schemeClr val="bg1">
              <a:lumMod val="75000"/>
            </a:schemeClr>
          </a:solidFill>
          <a:ln>
            <a:solidFill>
              <a:srgbClr val="00B0F0"/>
            </a:solidFill>
          </a:ln>
        </p:spPr>
        <p:txBody>
          <a:bodyPr wrap="none" rtlCol="0">
            <a:spAutoFit/>
          </a:bodyPr>
          <a:lstStyle/>
          <a:p>
            <a:r>
              <a:rPr lang="en-NZ" dirty="0" smtClean="0">
                <a:solidFill>
                  <a:schemeClr val="tx1"/>
                </a:solidFill>
              </a:rPr>
              <a:t>Detailed analysis</a:t>
            </a:r>
            <a:endParaRPr lang="en-NZ" dirty="0">
              <a:solidFill>
                <a:schemeClr val="tx1"/>
              </a:solidFill>
            </a:endParaRPr>
          </a:p>
        </p:txBody>
      </p:sp>
      <p:sp>
        <p:nvSpPr>
          <p:cNvPr id="9" name="Text Box 32"/>
          <p:cNvSpPr txBox="1">
            <a:spLocks noChangeArrowheads="1"/>
          </p:cNvSpPr>
          <p:nvPr/>
        </p:nvSpPr>
        <p:spPr bwMode="auto">
          <a:xfrm>
            <a:off x="868583" y="6161939"/>
            <a:ext cx="6599017" cy="455613"/>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dirty="0" smtClean="0">
                <a:latin typeface="Arial" pitchFamily="34" charset="0"/>
                <a:cs typeface="Arial" pitchFamily="34" charset="0"/>
              </a:rPr>
              <a:t>How does this equation relate to </a:t>
            </a:r>
            <a:r>
              <a:rPr lang="en-GB" b="1" dirty="0" err="1" smtClean="0">
                <a:solidFill>
                  <a:srgbClr val="FF0000"/>
                </a:solidFill>
                <a:latin typeface="Arial" pitchFamily="34" charset="0"/>
                <a:cs typeface="Arial" pitchFamily="34" charset="0"/>
              </a:rPr>
              <a:t>e</a:t>
            </a:r>
            <a:r>
              <a:rPr lang="en-GB" b="1" dirty="0" err="1">
                <a:solidFill>
                  <a:schemeClr val="tx1"/>
                </a:solidFill>
                <a:latin typeface="Arial" pitchFamily="34" charset="0"/>
                <a:cs typeface="Arial" pitchFamily="34" charset="0"/>
              </a:rPr>
              <a:t>d</a:t>
            </a:r>
            <a:r>
              <a:rPr lang="en-GB" dirty="0" smtClean="0">
                <a:latin typeface="Arial" pitchFamily="34" charset="0"/>
                <a:cs typeface="Arial" pitchFamily="34" charset="0"/>
              </a:rPr>
              <a:t> </a:t>
            </a:r>
            <a:r>
              <a:rPr lang="en-GB" dirty="0" smtClean="0">
                <a:solidFill>
                  <a:srgbClr val="0000FF"/>
                </a:solidFill>
                <a:latin typeface="Arial" pitchFamily="34" charset="0"/>
                <a:cs typeface="Arial" pitchFamily="34" charset="0"/>
              </a:rPr>
              <a:t>mod</a:t>
            </a:r>
            <a:r>
              <a:rPr lang="en-GB" dirty="0" smtClean="0">
                <a:latin typeface="Arial" pitchFamily="34" charset="0"/>
                <a:cs typeface="Arial" pitchFamily="34" charset="0"/>
              </a:rPr>
              <a:t> </a:t>
            </a:r>
            <a:r>
              <a:rPr lang="en-GB" b="1" dirty="0">
                <a:solidFill>
                  <a:srgbClr val="FF0000"/>
                </a:solidFill>
                <a:latin typeface="Arial" pitchFamily="34" charset="0"/>
                <a:cs typeface="Arial" pitchFamily="34" charset="0"/>
              </a:rPr>
              <a:t>z</a:t>
            </a:r>
            <a:r>
              <a:rPr lang="en-GB" dirty="0" smtClean="0">
                <a:latin typeface="Arial" pitchFamily="34" charset="0"/>
                <a:cs typeface="Arial" pitchFamily="34" charset="0"/>
              </a:rPr>
              <a:t> = </a:t>
            </a:r>
            <a:r>
              <a:rPr lang="en-GB" dirty="0" smtClean="0">
                <a:solidFill>
                  <a:srgbClr val="0000FF"/>
                </a:solidFill>
                <a:latin typeface="Arial" pitchFamily="34" charset="0"/>
                <a:cs typeface="Arial" pitchFamily="34" charset="0"/>
              </a:rPr>
              <a:t>1</a:t>
            </a:r>
            <a:r>
              <a:rPr lang="en-GB" dirty="0" smtClean="0">
                <a:latin typeface="Arial" pitchFamily="34" charset="0"/>
                <a:cs typeface="Arial" pitchFamily="34" charset="0"/>
              </a:rPr>
              <a:t>?</a:t>
            </a:r>
          </a:p>
        </p:txBody>
      </p:sp>
      <p:sp>
        <p:nvSpPr>
          <p:cNvPr id="10" name="Rectangle 9"/>
          <p:cNvSpPr/>
          <p:nvPr/>
        </p:nvSpPr>
        <p:spPr>
          <a:xfrm>
            <a:off x="4572000" y="5486400"/>
            <a:ext cx="3472425" cy="52322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b="1" dirty="0" err="1" smtClean="0">
                <a:solidFill>
                  <a:srgbClr val="FF0000"/>
                </a:solidFill>
                <a:latin typeface="Arial" pitchFamily="34" charset="0"/>
                <a:ea typeface="Luxi Sans" charset="0"/>
                <a:cs typeface="Arial" pitchFamily="34" charset="0"/>
              </a:rPr>
              <a:t>z</a:t>
            </a:r>
            <a:r>
              <a:rPr lang="en-GB" sz="2800" dirty="0" err="1" smtClean="0">
                <a:solidFill>
                  <a:srgbClr val="0000FF"/>
                </a:solidFill>
                <a:latin typeface="Arial" pitchFamily="34" charset="0"/>
                <a:ea typeface="Luxi Sans" charset="0"/>
                <a:cs typeface="Arial" pitchFamily="34" charset="0"/>
              </a:rPr>
              <a:t>x</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b="1" dirty="0" err="1" smtClean="0">
                <a:solidFill>
                  <a:srgbClr val="FF0000"/>
                </a:solidFill>
                <a:latin typeface="Arial" pitchFamily="34" charset="0"/>
                <a:ea typeface="Luxi Sans" charset="0"/>
                <a:cs typeface="Arial" pitchFamily="34" charset="0"/>
              </a:rPr>
              <a:t>e</a:t>
            </a:r>
            <a:r>
              <a:rPr lang="en-GB" sz="2800" b="1" dirty="0" err="1" smtClean="0">
                <a:solidFill>
                  <a:schemeClr val="tx1"/>
                </a:solidFill>
                <a:latin typeface="Arial" pitchFamily="34" charset="0"/>
                <a:ea typeface="Luxi Sans" charset="0"/>
                <a:cs typeface="Arial" pitchFamily="34" charset="0"/>
              </a:rPr>
              <a:t>d</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dirty="0" err="1" smtClean="0">
                <a:solidFill>
                  <a:srgbClr val="0000FF"/>
                </a:solidFill>
                <a:latin typeface="Arial" pitchFamily="34" charset="0"/>
                <a:ea typeface="Luxi Sans" charset="0"/>
                <a:cs typeface="Arial" pitchFamily="34" charset="0"/>
              </a:rPr>
              <a:t>gcd</a:t>
            </a:r>
            <a:r>
              <a:rPr lang="en-GB" sz="2800" dirty="0" smtClean="0">
                <a:solidFill>
                  <a:srgbClr val="0000FF"/>
                </a:solidFill>
                <a:latin typeface="Arial" pitchFamily="34" charset="0"/>
                <a:ea typeface="Luxi Sans" charset="0"/>
                <a:cs typeface="Arial" pitchFamily="34" charset="0"/>
              </a:rPr>
              <a:t>(</a:t>
            </a:r>
            <a:r>
              <a:rPr lang="en-GB" sz="2800" dirty="0" err="1" smtClean="0">
                <a:solidFill>
                  <a:srgbClr val="0000FF"/>
                </a:solidFill>
                <a:latin typeface="Arial" pitchFamily="34" charset="0"/>
                <a:ea typeface="Luxi Sans" charset="0"/>
                <a:cs typeface="Arial" pitchFamily="34" charset="0"/>
              </a:rPr>
              <a:t>z,e</a:t>
            </a:r>
            <a:r>
              <a:rPr lang="en-GB" sz="2800" dirty="0" smtClean="0">
                <a:solidFill>
                  <a:srgbClr val="0000FF"/>
                </a:solidFill>
                <a:latin typeface="Arial" pitchFamily="34" charset="0"/>
                <a:ea typeface="Luxi Sans" charset="0"/>
                <a:cs typeface="Arial" pitchFamily="34" charset="0"/>
              </a:rPr>
              <a:t>)=1</a:t>
            </a:r>
            <a:endParaRPr lang="en-GB" sz="2800" dirty="0">
              <a:solidFill>
                <a:srgbClr val="0000FF"/>
              </a:solidFill>
              <a:latin typeface="Arial" pitchFamily="34" charset="0"/>
              <a:ea typeface="Luxi Sans" charset="0"/>
              <a:cs typeface="Arial" pitchFamily="34" charset="0"/>
            </a:endParaRPr>
          </a:p>
        </p:txBody>
      </p:sp>
      <p:sp>
        <p:nvSpPr>
          <p:cNvPr id="6" name="Right Arrow 5"/>
          <p:cNvSpPr/>
          <p:nvPr/>
        </p:nvSpPr>
        <p:spPr bwMode="auto">
          <a:xfrm>
            <a:off x="3977591" y="5617205"/>
            <a:ext cx="381000" cy="261610"/>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11" name="Line 30"/>
          <p:cNvSpPr>
            <a:spLocks noChangeShapeType="1"/>
          </p:cNvSpPr>
          <p:nvPr/>
        </p:nvSpPr>
        <p:spPr bwMode="auto">
          <a:xfrm flipH="1">
            <a:off x="5867400" y="4007585"/>
            <a:ext cx="1298707" cy="1609619"/>
          </a:xfrm>
          <a:prstGeom prst="line">
            <a:avLst/>
          </a:prstGeom>
          <a:noFill/>
          <a:ln w="9360" cap="sq">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12" name="Text Box 32"/>
          <p:cNvSpPr txBox="1">
            <a:spLocks noChangeArrowheads="1"/>
          </p:cNvSpPr>
          <p:nvPr/>
        </p:nvSpPr>
        <p:spPr bwMode="auto">
          <a:xfrm>
            <a:off x="6508427" y="3176588"/>
            <a:ext cx="2254574" cy="830997"/>
          </a:xfrm>
          <a:prstGeom prst="rect">
            <a:avLst/>
          </a:prstGeom>
          <a:solidFill>
            <a:schemeClr val="accent2">
              <a:lumMod val="40000"/>
              <a:lumOff val="60000"/>
            </a:schemeClr>
          </a:solidFill>
          <a:ln>
            <a:solidFill>
              <a:srgbClr val="00B0F0"/>
            </a:solidFill>
          </a:ln>
        </p:spPr>
        <p:txBody>
          <a:bodyPr wrap="square" rtlCol="0">
            <a:spAutoFit/>
          </a:bodyPr>
          <a:lstStyle>
            <a:defPPr>
              <a:defRPr lang="en-GB"/>
            </a:defPPr>
            <a:lvl1pPr>
              <a:defRPr>
                <a:solidFill>
                  <a:srgbClr val="008000"/>
                </a:solidFill>
              </a:defRPr>
            </a:lvl1pPr>
          </a:lstStyle>
          <a:p>
            <a:pPr algn="ctr"/>
            <a:r>
              <a:rPr lang="en-GB" dirty="0" smtClean="0">
                <a:latin typeface="Arial" panose="020B0604020202020204" pitchFamily="34" charset="0"/>
                <a:cs typeface="Arial" panose="020B0604020202020204" pitchFamily="34" charset="0"/>
              </a:rPr>
              <a:t>Now we </a:t>
            </a:r>
            <a:r>
              <a:rPr lang="en-GB" dirty="0">
                <a:latin typeface="Arial" panose="020B0604020202020204" pitchFamily="34" charset="0"/>
                <a:cs typeface="Arial" panose="020B0604020202020204" pitchFamily="34" charset="0"/>
              </a:rPr>
              <a:t>can </a:t>
            </a:r>
            <a:r>
              <a:rPr lang="en-GB" dirty="0" smtClean="0">
                <a:latin typeface="Arial" panose="020B0604020202020204" pitchFamily="34" charset="0"/>
                <a:cs typeface="Arial" panose="020B0604020202020204" pitchFamily="34" charset="0"/>
              </a:rPr>
              <a:t>solve </a:t>
            </a:r>
            <a:r>
              <a:rPr lang="en-GB" dirty="0">
                <a:latin typeface="Arial" panose="020B0604020202020204" pitchFamily="34" charset="0"/>
                <a:cs typeface="Arial" panose="020B0604020202020204" pitchFamily="34" charset="0"/>
              </a:rPr>
              <a:t>for </a:t>
            </a:r>
            <a:r>
              <a:rPr lang="en-GB" b="1" dirty="0" smtClean="0">
                <a:solidFill>
                  <a:schemeClr val="tx1"/>
                </a:solidFill>
                <a:latin typeface="Arial" panose="020B0604020202020204" pitchFamily="34" charset="0"/>
                <a:cs typeface="Arial" panose="020B0604020202020204" pitchFamily="34" charset="0"/>
              </a:rPr>
              <a:t>d</a:t>
            </a:r>
            <a:endParaRPr lang="en-GB" b="1" dirty="0">
              <a:solidFill>
                <a:schemeClr val="tx1"/>
              </a:solidFill>
              <a:latin typeface="Arial" panose="020B0604020202020204" pitchFamily="34" charset="0"/>
              <a:cs typeface="Arial" panose="020B0604020202020204" pitchFamily="34" charset="0"/>
            </a:endParaRPr>
          </a:p>
        </p:txBody>
      </p:sp>
      <p:sp>
        <p:nvSpPr>
          <p:cNvPr id="13" name="TextBox 12"/>
          <p:cNvSpPr txBox="1"/>
          <p:nvPr/>
        </p:nvSpPr>
        <p:spPr>
          <a:xfrm>
            <a:off x="6107163" y="5000778"/>
            <a:ext cx="2895344" cy="461665"/>
          </a:xfrm>
          <a:prstGeom prst="rect">
            <a:avLst/>
          </a:prstGeom>
          <a:noFill/>
        </p:spPr>
        <p:txBody>
          <a:bodyPr wrap="none" rtlCol="0">
            <a:spAutoFit/>
          </a:bodyPr>
          <a:lstStyle/>
          <a:p>
            <a:r>
              <a:rPr lang="en-AU" b="1" dirty="0" smtClean="0">
                <a:solidFill>
                  <a:srgbClr val="FF0000"/>
                </a:solidFill>
              </a:rPr>
              <a:t>Is it ok to write this?</a:t>
            </a:r>
            <a:endParaRPr lang="en-AU" b="1" dirty="0">
              <a:solidFill>
                <a:srgbClr val="FF0000"/>
              </a:solidFill>
            </a:endParaRPr>
          </a:p>
        </p:txBody>
      </p:sp>
    </p:spTree>
    <p:extLst>
      <p:ext uri="{BB962C8B-B14F-4D97-AF65-F5344CB8AC3E}">
        <p14:creationId xmlns:p14="http://schemas.microsoft.com/office/powerpoint/2010/main" val="105030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6" grpId="0" animBg="1"/>
      <p:bldP spid="11" grpId="0" animBg="1"/>
      <p:bldP spid="12" grpId="0" animBg="1"/>
      <p:bldP spid="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533400" y="228600"/>
            <a:ext cx="8323263" cy="838200"/>
          </a:xfrm>
          <a:ln/>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dirty="0" smtClean="0">
                <a:latin typeface="Arial" pitchFamily="34" charset="0"/>
                <a:cs typeface="Arial" pitchFamily="34" charset="0"/>
              </a:rPr>
              <a:t>Solving for d</a:t>
            </a:r>
            <a:endParaRPr lang="en-GB" sz="3600" dirty="0">
              <a:latin typeface="Arial" pitchFamily="34" charset="0"/>
              <a:cs typeface="Arial" pitchFamily="34" charset="0"/>
            </a:endParaRPr>
          </a:p>
        </p:txBody>
      </p:sp>
      <p:sp>
        <p:nvSpPr>
          <p:cNvPr id="2" name="TextBox 1"/>
          <p:cNvSpPr txBox="1"/>
          <p:nvPr/>
        </p:nvSpPr>
        <p:spPr>
          <a:xfrm>
            <a:off x="6019800" y="457200"/>
            <a:ext cx="2292615" cy="461665"/>
          </a:xfrm>
          <a:prstGeom prst="rect">
            <a:avLst/>
          </a:prstGeom>
          <a:solidFill>
            <a:schemeClr val="bg1">
              <a:lumMod val="75000"/>
            </a:schemeClr>
          </a:solidFill>
          <a:ln>
            <a:solidFill>
              <a:srgbClr val="00B0F0"/>
            </a:solidFill>
          </a:ln>
        </p:spPr>
        <p:txBody>
          <a:bodyPr wrap="none" rtlCol="0">
            <a:spAutoFit/>
          </a:bodyPr>
          <a:lstStyle/>
          <a:p>
            <a:r>
              <a:rPr lang="en-NZ" dirty="0" smtClean="0">
                <a:solidFill>
                  <a:schemeClr val="tx1"/>
                </a:solidFill>
              </a:rPr>
              <a:t>Detailed analysis</a:t>
            </a:r>
            <a:endParaRPr lang="en-NZ" dirty="0">
              <a:solidFill>
                <a:schemeClr val="tx1"/>
              </a:solidFill>
            </a:endParaRPr>
          </a:p>
        </p:txBody>
      </p:sp>
      <p:sp>
        <p:nvSpPr>
          <p:cNvPr id="9" name="Text Box 32"/>
          <p:cNvSpPr txBox="1">
            <a:spLocks noChangeArrowheads="1"/>
          </p:cNvSpPr>
          <p:nvPr/>
        </p:nvSpPr>
        <p:spPr bwMode="auto">
          <a:xfrm>
            <a:off x="868583" y="6161939"/>
            <a:ext cx="6599017" cy="455613"/>
          </a:xfrm>
          <a:prstGeom prst="rect">
            <a:avLst/>
          </a:prstGeom>
          <a:solidFill>
            <a:srgbClr val="FFFFC5"/>
          </a:solidFill>
          <a:ln>
            <a:solidFill>
              <a:srgbClr val="00B0F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dirty="0" smtClean="0">
                <a:latin typeface="Arial" pitchFamily="34" charset="0"/>
                <a:cs typeface="Arial" pitchFamily="34" charset="0"/>
              </a:rPr>
              <a:t>How does this equation relate to </a:t>
            </a:r>
            <a:r>
              <a:rPr lang="en-GB" dirty="0" err="1" smtClean="0">
                <a:latin typeface="Arial" pitchFamily="34" charset="0"/>
                <a:cs typeface="Arial" pitchFamily="34" charset="0"/>
              </a:rPr>
              <a:t>ed</a:t>
            </a:r>
            <a:r>
              <a:rPr lang="en-GB" dirty="0" smtClean="0">
                <a:latin typeface="Arial" pitchFamily="34" charset="0"/>
                <a:cs typeface="Arial" pitchFamily="34" charset="0"/>
              </a:rPr>
              <a:t> mod z = 1?</a:t>
            </a:r>
          </a:p>
        </p:txBody>
      </p:sp>
      <p:sp>
        <p:nvSpPr>
          <p:cNvPr id="10" name="Rectangle 9"/>
          <p:cNvSpPr/>
          <p:nvPr/>
        </p:nvSpPr>
        <p:spPr>
          <a:xfrm>
            <a:off x="857001" y="1295400"/>
            <a:ext cx="3472425" cy="52322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b="1" dirty="0" err="1" smtClean="0">
                <a:solidFill>
                  <a:srgbClr val="FF0000"/>
                </a:solidFill>
                <a:latin typeface="Arial" pitchFamily="34" charset="0"/>
                <a:ea typeface="Luxi Sans" charset="0"/>
                <a:cs typeface="Arial" pitchFamily="34" charset="0"/>
              </a:rPr>
              <a:t>z</a:t>
            </a:r>
            <a:r>
              <a:rPr lang="en-GB" sz="2800" dirty="0" err="1" smtClean="0">
                <a:solidFill>
                  <a:srgbClr val="0000FF"/>
                </a:solidFill>
                <a:latin typeface="Arial" pitchFamily="34" charset="0"/>
                <a:ea typeface="Luxi Sans" charset="0"/>
                <a:cs typeface="Arial" pitchFamily="34" charset="0"/>
              </a:rPr>
              <a:t>x</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b="1" dirty="0" err="1" smtClean="0">
                <a:solidFill>
                  <a:srgbClr val="FF0000"/>
                </a:solidFill>
                <a:latin typeface="Arial" pitchFamily="34" charset="0"/>
                <a:ea typeface="Luxi Sans" charset="0"/>
                <a:cs typeface="Arial" pitchFamily="34" charset="0"/>
              </a:rPr>
              <a:t>e</a:t>
            </a:r>
            <a:r>
              <a:rPr lang="en-GB" sz="2800" b="1" dirty="0" err="1" smtClean="0">
                <a:solidFill>
                  <a:schemeClr val="tx1"/>
                </a:solidFill>
                <a:latin typeface="Arial" pitchFamily="34" charset="0"/>
                <a:ea typeface="Luxi Sans" charset="0"/>
                <a:cs typeface="Arial" pitchFamily="34" charset="0"/>
              </a:rPr>
              <a:t>d</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dirty="0" err="1" smtClean="0">
                <a:solidFill>
                  <a:srgbClr val="0000FF"/>
                </a:solidFill>
                <a:latin typeface="Arial" pitchFamily="34" charset="0"/>
                <a:ea typeface="Luxi Sans" charset="0"/>
                <a:cs typeface="Arial" pitchFamily="34" charset="0"/>
              </a:rPr>
              <a:t>gcd</a:t>
            </a:r>
            <a:r>
              <a:rPr lang="en-GB" sz="2800" dirty="0" smtClean="0">
                <a:solidFill>
                  <a:srgbClr val="0000FF"/>
                </a:solidFill>
                <a:latin typeface="Arial" pitchFamily="34" charset="0"/>
                <a:ea typeface="Luxi Sans" charset="0"/>
                <a:cs typeface="Arial" pitchFamily="34" charset="0"/>
              </a:rPr>
              <a:t>(</a:t>
            </a:r>
            <a:r>
              <a:rPr lang="en-GB" sz="2800" dirty="0" err="1" smtClean="0">
                <a:solidFill>
                  <a:srgbClr val="0000FF"/>
                </a:solidFill>
                <a:latin typeface="Arial" pitchFamily="34" charset="0"/>
                <a:ea typeface="Luxi Sans" charset="0"/>
                <a:cs typeface="Arial" pitchFamily="34" charset="0"/>
              </a:rPr>
              <a:t>z,e</a:t>
            </a:r>
            <a:r>
              <a:rPr lang="en-GB" sz="2800" dirty="0" smtClean="0">
                <a:solidFill>
                  <a:srgbClr val="0000FF"/>
                </a:solidFill>
                <a:latin typeface="Arial" pitchFamily="34" charset="0"/>
                <a:ea typeface="Luxi Sans" charset="0"/>
                <a:cs typeface="Arial" pitchFamily="34" charset="0"/>
              </a:rPr>
              <a:t>)=1</a:t>
            </a:r>
            <a:endParaRPr lang="en-GB" sz="2800" dirty="0">
              <a:solidFill>
                <a:srgbClr val="0000FF"/>
              </a:solidFill>
              <a:latin typeface="Arial" pitchFamily="34" charset="0"/>
              <a:ea typeface="Luxi Sans" charset="0"/>
              <a:cs typeface="Arial" pitchFamily="34" charset="0"/>
            </a:endParaRPr>
          </a:p>
        </p:txBody>
      </p:sp>
      <p:sp>
        <p:nvSpPr>
          <p:cNvPr id="13" name="AutoShape 2"/>
          <p:cNvSpPr>
            <a:spLocks noChangeArrowheads="1"/>
          </p:cNvSpPr>
          <p:nvPr/>
        </p:nvSpPr>
        <p:spPr bwMode="auto">
          <a:xfrm>
            <a:off x="838200" y="2133600"/>
            <a:ext cx="3960036" cy="2679837"/>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err="1" smtClean="0">
                <a:solidFill>
                  <a:srgbClr val="000000"/>
                </a:solidFill>
                <a:latin typeface="Arial" pitchFamily="34" charset="0"/>
                <a:ea typeface="Luxi Sans" charset="0"/>
                <a:cs typeface="Arial" pitchFamily="34" charset="0"/>
              </a:rPr>
              <a:t>zx</a:t>
            </a:r>
            <a:r>
              <a:rPr lang="en-GB" dirty="0" smtClean="0">
                <a:solidFill>
                  <a:srgbClr val="000000"/>
                </a:solidFill>
                <a:latin typeface="Arial" pitchFamily="34" charset="0"/>
                <a:ea typeface="Luxi Sans" charset="0"/>
                <a:cs typeface="Arial" pitchFamily="34" charset="0"/>
              </a:rPr>
              <a:t> + </a:t>
            </a:r>
            <a:r>
              <a:rPr lang="en-GB" dirty="0" err="1" smtClean="0">
                <a:solidFill>
                  <a:srgbClr val="000000"/>
                </a:solidFill>
                <a:latin typeface="Arial" pitchFamily="34" charset="0"/>
                <a:ea typeface="Luxi Sans" charset="0"/>
                <a:cs typeface="Arial" pitchFamily="34" charset="0"/>
              </a:rPr>
              <a:t>ed</a:t>
            </a:r>
            <a:r>
              <a:rPr lang="en-GB" dirty="0" smtClean="0">
                <a:solidFill>
                  <a:srgbClr val="000000"/>
                </a:solidFill>
                <a:latin typeface="Arial" pitchFamily="34" charset="0"/>
                <a:ea typeface="Luxi Sans" charset="0"/>
                <a:cs typeface="Arial" pitchFamily="34" charset="0"/>
              </a:rPr>
              <a:t> = 1</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a:t>
            </a:r>
            <a:r>
              <a:rPr lang="en-GB" dirty="0" err="1" smtClean="0">
                <a:solidFill>
                  <a:srgbClr val="000000"/>
                </a:solidFill>
                <a:latin typeface="Arial" pitchFamily="34" charset="0"/>
                <a:ea typeface="Luxi Sans" charset="0"/>
                <a:cs typeface="Arial" pitchFamily="34" charset="0"/>
              </a:rPr>
              <a:t>zx</a:t>
            </a:r>
            <a:r>
              <a:rPr lang="en-GB" dirty="0" smtClean="0">
                <a:solidFill>
                  <a:srgbClr val="000000"/>
                </a:solidFill>
                <a:latin typeface="Arial" pitchFamily="34" charset="0"/>
                <a:ea typeface="Luxi Sans" charset="0"/>
                <a:cs typeface="Arial" pitchFamily="34" charset="0"/>
              </a:rPr>
              <a:t> + </a:t>
            </a:r>
            <a:r>
              <a:rPr lang="en-GB" dirty="0" err="1" smtClean="0">
                <a:solidFill>
                  <a:srgbClr val="000000"/>
                </a:solidFill>
                <a:latin typeface="Arial" pitchFamily="34" charset="0"/>
                <a:ea typeface="Luxi Sans" charset="0"/>
                <a:cs typeface="Arial" pitchFamily="34" charset="0"/>
              </a:rPr>
              <a:t>ed</a:t>
            </a:r>
            <a:r>
              <a:rPr lang="en-GB" dirty="0" smtClean="0">
                <a:solidFill>
                  <a:srgbClr val="000000"/>
                </a:solidFill>
                <a:latin typeface="Arial" pitchFamily="34" charset="0"/>
                <a:ea typeface="Luxi Sans" charset="0"/>
                <a:cs typeface="Arial" pitchFamily="34" charset="0"/>
              </a:rPr>
              <a:t>) </a:t>
            </a:r>
            <a:r>
              <a:rPr lang="en-GB" dirty="0" smtClean="0">
                <a:solidFill>
                  <a:srgbClr val="FF0000"/>
                </a:solidFill>
                <a:latin typeface="Arial" pitchFamily="34" charset="0"/>
                <a:ea typeface="Luxi Sans" charset="0"/>
                <a:cs typeface="Arial" pitchFamily="34" charset="0"/>
              </a:rPr>
              <a:t>mod z</a:t>
            </a:r>
            <a:r>
              <a:rPr lang="en-GB" dirty="0" smtClean="0">
                <a:solidFill>
                  <a:srgbClr val="000000"/>
                </a:solidFill>
                <a:latin typeface="Arial" pitchFamily="34" charset="0"/>
                <a:ea typeface="Luxi Sans" charset="0"/>
                <a:cs typeface="Arial" pitchFamily="34" charset="0"/>
              </a:rPr>
              <a:t> = 1 </a:t>
            </a:r>
            <a:r>
              <a:rPr lang="en-GB" dirty="0" smtClean="0">
                <a:solidFill>
                  <a:srgbClr val="FF0000"/>
                </a:solidFill>
                <a:latin typeface="Arial" pitchFamily="34" charset="0"/>
                <a:ea typeface="Luxi Sans" charset="0"/>
                <a:cs typeface="Arial" pitchFamily="34" charset="0"/>
              </a:rPr>
              <a:t>mod z</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000000"/>
                </a:solidFill>
                <a:latin typeface="Arial" pitchFamily="34" charset="0"/>
                <a:ea typeface="Luxi Sans" charset="0"/>
                <a:cs typeface="Arial" pitchFamily="34" charset="0"/>
              </a:rPr>
              <a:t>(</a:t>
            </a:r>
            <a:r>
              <a:rPr lang="en-GB" dirty="0" err="1">
                <a:solidFill>
                  <a:srgbClr val="000000"/>
                </a:solidFill>
                <a:latin typeface="Arial" pitchFamily="34" charset="0"/>
                <a:ea typeface="Luxi Sans" charset="0"/>
                <a:cs typeface="Arial" pitchFamily="34" charset="0"/>
              </a:rPr>
              <a:t>z</a:t>
            </a:r>
            <a:r>
              <a:rPr lang="en-GB" dirty="0" err="1" smtClean="0">
                <a:solidFill>
                  <a:srgbClr val="000000"/>
                </a:solidFill>
                <a:latin typeface="Arial" pitchFamily="34" charset="0"/>
                <a:ea typeface="Luxi Sans" charset="0"/>
                <a:cs typeface="Arial" pitchFamily="34" charset="0"/>
              </a:rPr>
              <a:t>x</a:t>
            </a:r>
            <a:r>
              <a:rPr lang="en-GB" dirty="0" smtClean="0">
                <a:solidFill>
                  <a:srgbClr val="000000"/>
                </a:solidFill>
                <a:latin typeface="Arial" pitchFamily="34" charset="0"/>
                <a:ea typeface="Luxi Sans" charset="0"/>
                <a:cs typeface="Arial" pitchFamily="34" charset="0"/>
              </a:rPr>
              <a:t> mod z) + (</a:t>
            </a:r>
            <a:r>
              <a:rPr lang="en-GB" dirty="0" err="1" smtClean="0">
                <a:solidFill>
                  <a:srgbClr val="000000"/>
                </a:solidFill>
                <a:latin typeface="Arial" pitchFamily="34" charset="0"/>
                <a:ea typeface="Luxi Sans" charset="0"/>
                <a:cs typeface="Arial" pitchFamily="34" charset="0"/>
              </a:rPr>
              <a:t>ed</a:t>
            </a:r>
            <a:r>
              <a:rPr lang="en-GB" dirty="0" smtClean="0">
                <a:solidFill>
                  <a:srgbClr val="000000"/>
                </a:solidFill>
                <a:latin typeface="Arial" pitchFamily="34" charset="0"/>
                <a:ea typeface="Luxi Sans" charset="0"/>
                <a:cs typeface="Arial" pitchFamily="34" charset="0"/>
              </a:rPr>
              <a:t> mod z) = 1</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solidFill>
                <a:srgbClr val="FF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solidFill>
                  <a:srgbClr val="FF0000"/>
                </a:solidFill>
                <a:latin typeface="Arial" pitchFamily="34" charset="0"/>
                <a:ea typeface="Luxi Sans" charset="0"/>
                <a:cs typeface="Arial" pitchFamily="34" charset="0"/>
              </a:rPr>
              <a:t>0</a:t>
            </a:r>
            <a:r>
              <a:rPr lang="en-GB" dirty="0" smtClean="0">
                <a:solidFill>
                  <a:srgbClr val="000000"/>
                </a:solidFill>
                <a:latin typeface="Arial" pitchFamily="34" charset="0"/>
                <a:ea typeface="Luxi Sans" charset="0"/>
                <a:cs typeface="Arial" pitchFamily="34" charset="0"/>
              </a:rPr>
              <a:t> + </a:t>
            </a:r>
            <a:r>
              <a:rPr lang="en-GB" dirty="0" err="1" smtClean="0">
                <a:solidFill>
                  <a:srgbClr val="000000"/>
                </a:solidFill>
                <a:latin typeface="Arial" pitchFamily="34" charset="0"/>
                <a:ea typeface="Luxi Sans" charset="0"/>
                <a:cs typeface="Arial" pitchFamily="34" charset="0"/>
              </a:rPr>
              <a:t>ed</a:t>
            </a:r>
            <a:r>
              <a:rPr lang="en-GB" dirty="0" smtClean="0">
                <a:solidFill>
                  <a:srgbClr val="000000"/>
                </a:solidFill>
                <a:latin typeface="Arial" pitchFamily="34" charset="0"/>
                <a:ea typeface="Luxi Sans" charset="0"/>
                <a:cs typeface="Arial" pitchFamily="34" charset="0"/>
              </a:rPr>
              <a:t> mod z = 1</a:t>
            </a: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solidFill>
                <a:srgbClr val="000000"/>
              </a:solidFill>
              <a:latin typeface="Arial" pitchFamily="34" charset="0"/>
              <a:ea typeface="Luxi Sans" charset="0"/>
              <a:cs typeface="Arial" pitchFamily="34" charset="0"/>
            </a:endParaRPr>
          </a:p>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err="1" smtClean="0">
                <a:solidFill>
                  <a:srgbClr val="000000"/>
                </a:solidFill>
                <a:latin typeface="Arial" pitchFamily="34" charset="0"/>
                <a:ea typeface="Luxi Sans" charset="0"/>
                <a:cs typeface="Arial" pitchFamily="34" charset="0"/>
              </a:rPr>
              <a:t>ed</a:t>
            </a:r>
            <a:r>
              <a:rPr lang="en-GB" dirty="0" smtClean="0">
                <a:solidFill>
                  <a:srgbClr val="000000"/>
                </a:solidFill>
                <a:latin typeface="Arial" pitchFamily="34" charset="0"/>
                <a:ea typeface="Luxi Sans" charset="0"/>
                <a:cs typeface="Arial" pitchFamily="34" charset="0"/>
              </a:rPr>
              <a:t>  mod z = 1</a:t>
            </a:r>
          </a:p>
        </p:txBody>
      </p:sp>
      <p:sp>
        <p:nvSpPr>
          <p:cNvPr id="3" name="Rectangle 2"/>
          <p:cNvSpPr/>
          <p:nvPr/>
        </p:nvSpPr>
        <p:spPr>
          <a:xfrm>
            <a:off x="6019800" y="2286000"/>
            <a:ext cx="2616275" cy="3785652"/>
          </a:xfrm>
          <a:prstGeom prst="rect">
            <a:avLst/>
          </a:prstGeom>
          <a:solidFill>
            <a:schemeClr val="bg1">
              <a:lumMod val="75000"/>
            </a:schemeClr>
          </a:solidFill>
          <a:ln>
            <a:solidFill>
              <a:srgbClr val="00B0F0"/>
            </a:solidFill>
          </a:ln>
          <a:effectLst>
            <a:outerShdw blurRad="50800" dist="38100" dir="8100000" algn="tr" rotWithShape="0">
              <a:prstClr val="black">
                <a:alpha val="40000"/>
              </a:prstClr>
            </a:outerShdw>
          </a:effectLst>
        </p:spPr>
        <p:txBody>
          <a:bodyPr wrap="square">
            <a:spAutoFit/>
          </a:bodyPr>
          <a:lstStyle/>
          <a:p>
            <a:r>
              <a:rPr lang="en-GB" dirty="0" err="1">
                <a:solidFill>
                  <a:srgbClr val="000000"/>
                </a:solidFill>
                <a:latin typeface="Arial" pitchFamily="34" charset="0"/>
                <a:ea typeface="Luxi Sans" charset="0"/>
                <a:cs typeface="Arial" pitchFamily="34" charset="0"/>
              </a:rPr>
              <a:t>zx</a:t>
            </a:r>
            <a:r>
              <a:rPr lang="en-GB" dirty="0">
                <a:solidFill>
                  <a:srgbClr val="000000"/>
                </a:solidFill>
                <a:latin typeface="Arial" pitchFamily="34" charset="0"/>
                <a:ea typeface="Luxi Sans" charset="0"/>
                <a:cs typeface="Arial" pitchFamily="34" charset="0"/>
              </a:rPr>
              <a:t> mod </a:t>
            </a:r>
            <a:r>
              <a:rPr lang="en-GB" dirty="0" smtClean="0">
                <a:solidFill>
                  <a:srgbClr val="000000"/>
                </a:solidFill>
                <a:latin typeface="Arial" pitchFamily="34" charset="0"/>
                <a:ea typeface="Luxi Sans" charset="0"/>
                <a:cs typeface="Arial" pitchFamily="34" charset="0"/>
              </a:rPr>
              <a:t>z=?</a:t>
            </a:r>
          </a:p>
          <a:p>
            <a:endParaRPr lang="en-GB" dirty="0" smtClean="0">
              <a:solidFill>
                <a:srgbClr val="000000"/>
              </a:solidFill>
              <a:latin typeface="Arial" pitchFamily="34" charset="0"/>
              <a:cs typeface="Arial" pitchFamily="34" charset="0"/>
            </a:endParaRPr>
          </a:p>
          <a:p>
            <a:r>
              <a:rPr lang="en-GB" dirty="0" smtClean="0">
                <a:solidFill>
                  <a:srgbClr val="000000"/>
                </a:solidFill>
                <a:latin typeface="Arial" pitchFamily="34" charset="0"/>
                <a:cs typeface="Arial" pitchFamily="34" charset="0"/>
              </a:rPr>
              <a:t>Let z=5</a:t>
            </a:r>
          </a:p>
          <a:p>
            <a:r>
              <a:rPr lang="en-GB" dirty="0" smtClean="0">
                <a:solidFill>
                  <a:srgbClr val="000000"/>
                </a:solidFill>
                <a:latin typeface="Arial" pitchFamily="34" charset="0"/>
                <a:cs typeface="Arial" pitchFamily="34" charset="0"/>
              </a:rPr>
              <a:t>   5x mod 5 = ?</a:t>
            </a:r>
          </a:p>
          <a:p>
            <a:r>
              <a:rPr lang="en-GB" dirty="0" smtClean="0">
                <a:solidFill>
                  <a:srgbClr val="000000"/>
                </a:solidFill>
                <a:latin typeface="Arial" pitchFamily="34" charset="0"/>
                <a:cs typeface="Arial" pitchFamily="34" charset="0"/>
              </a:rPr>
              <a:t>Let x=1</a:t>
            </a:r>
          </a:p>
          <a:p>
            <a:r>
              <a:rPr lang="en-GB" dirty="0" smtClean="0">
                <a:solidFill>
                  <a:srgbClr val="000000"/>
                </a:solidFill>
                <a:latin typeface="Arial" pitchFamily="34" charset="0"/>
                <a:cs typeface="Arial" pitchFamily="34" charset="0"/>
              </a:rPr>
              <a:t>   5 mod 5 = 0</a:t>
            </a:r>
          </a:p>
          <a:p>
            <a:r>
              <a:rPr lang="en-GB" dirty="0" smtClean="0">
                <a:solidFill>
                  <a:srgbClr val="000000"/>
                </a:solidFill>
                <a:latin typeface="Arial" pitchFamily="34" charset="0"/>
                <a:cs typeface="Arial" pitchFamily="34" charset="0"/>
              </a:rPr>
              <a:t>Let x=2</a:t>
            </a:r>
          </a:p>
          <a:p>
            <a:r>
              <a:rPr lang="en-GB" dirty="0">
                <a:solidFill>
                  <a:srgbClr val="000000"/>
                </a:solidFill>
                <a:latin typeface="Arial" pitchFamily="34" charset="0"/>
                <a:cs typeface="Arial" pitchFamily="34" charset="0"/>
              </a:rPr>
              <a:t> </a:t>
            </a:r>
            <a:r>
              <a:rPr lang="en-GB" dirty="0" smtClean="0">
                <a:solidFill>
                  <a:srgbClr val="000000"/>
                </a:solidFill>
                <a:latin typeface="Arial" pitchFamily="34" charset="0"/>
                <a:cs typeface="Arial" pitchFamily="34" charset="0"/>
              </a:rPr>
              <a:t> 10 mod 5 = 0</a:t>
            </a:r>
          </a:p>
          <a:p>
            <a:r>
              <a:rPr lang="en-GB" dirty="0" smtClean="0">
                <a:solidFill>
                  <a:srgbClr val="000000"/>
                </a:solidFill>
                <a:latin typeface="Arial" pitchFamily="34" charset="0"/>
                <a:cs typeface="Arial" pitchFamily="34" charset="0"/>
              </a:rPr>
              <a:t>Therefore,</a:t>
            </a:r>
            <a:endParaRPr lang="en-GB" dirty="0">
              <a:solidFill>
                <a:srgbClr val="000000"/>
              </a:solidFill>
              <a:latin typeface="Arial" pitchFamily="34" charset="0"/>
              <a:cs typeface="Arial" pitchFamily="34" charset="0"/>
            </a:endParaRPr>
          </a:p>
          <a:p>
            <a:r>
              <a:rPr lang="en-GB" dirty="0" smtClean="0">
                <a:solidFill>
                  <a:srgbClr val="000000"/>
                </a:solidFill>
                <a:latin typeface="Arial" pitchFamily="34" charset="0"/>
                <a:cs typeface="Arial" pitchFamily="34" charset="0"/>
              </a:rPr>
              <a:t>  </a:t>
            </a:r>
            <a:r>
              <a:rPr lang="en-GB" dirty="0" err="1" smtClean="0">
                <a:solidFill>
                  <a:srgbClr val="000000"/>
                </a:solidFill>
                <a:latin typeface="Arial" pitchFamily="34" charset="0"/>
                <a:cs typeface="Arial" pitchFamily="34" charset="0"/>
              </a:rPr>
              <a:t>zx</a:t>
            </a:r>
            <a:r>
              <a:rPr lang="en-GB" dirty="0" smtClean="0">
                <a:solidFill>
                  <a:srgbClr val="000000"/>
                </a:solidFill>
                <a:latin typeface="Arial" pitchFamily="34" charset="0"/>
                <a:cs typeface="Arial" pitchFamily="34" charset="0"/>
              </a:rPr>
              <a:t> mod z = 0</a:t>
            </a:r>
            <a:endParaRPr lang="en-NZ" dirty="0"/>
          </a:p>
        </p:txBody>
      </p:sp>
      <p:sp>
        <p:nvSpPr>
          <p:cNvPr id="7" name="Freeform 6"/>
          <p:cNvSpPr/>
          <p:nvPr/>
        </p:nvSpPr>
        <p:spPr bwMode="auto">
          <a:xfrm>
            <a:off x="1447800" y="3533242"/>
            <a:ext cx="4579924" cy="1309547"/>
          </a:xfrm>
          <a:custGeom>
            <a:avLst/>
            <a:gdLst>
              <a:gd name="connsiteX0" fmla="*/ 231063 w 5366334"/>
              <a:gd name="connsiteY0" fmla="*/ 0 h 1294917"/>
              <a:gd name="connsiteX1" fmla="*/ 55499 w 5366334"/>
              <a:gd name="connsiteY1" fmla="*/ 841248 h 1294917"/>
              <a:gd name="connsiteX2" fmla="*/ 1086942 w 5366334"/>
              <a:gd name="connsiteY2" fmla="*/ 1287475 h 1294917"/>
              <a:gd name="connsiteX3" fmla="*/ 4349521 w 5366334"/>
              <a:gd name="connsiteY3" fmla="*/ 1097280 h 1294917"/>
              <a:gd name="connsiteX4" fmla="*/ 5366334 w 5366334"/>
              <a:gd name="connsiteY4" fmla="*/ 797357 h 129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6334" h="1294917">
                <a:moveTo>
                  <a:pt x="231063" y="0"/>
                </a:moveTo>
                <a:cubicBezTo>
                  <a:pt x="71958" y="313334"/>
                  <a:pt x="-87147" y="626669"/>
                  <a:pt x="55499" y="841248"/>
                </a:cubicBezTo>
                <a:cubicBezTo>
                  <a:pt x="198145" y="1055827"/>
                  <a:pt x="371272" y="1244803"/>
                  <a:pt x="1086942" y="1287475"/>
                </a:cubicBezTo>
                <a:cubicBezTo>
                  <a:pt x="1802612" y="1330147"/>
                  <a:pt x="3636289" y="1178966"/>
                  <a:pt x="4349521" y="1097280"/>
                </a:cubicBezTo>
                <a:cubicBezTo>
                  <a:pt x="5062753" y="1015594"/>
                  <a:pt x="5214543" y="906475"/>
                  <a:pt x="5366334" y="797357"/>
                </a:cubicBezTo>
              </a:path>
            </a:pathLst>
          </a:custGeom>
          <a:noFill/>
          <a:ln w="9525"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15" name="Rectangle 14"/>
          <p:cNvSpPr/>
          <p:nvPr/>
        </p:nvSpPr>
        <p:spPr>
          <a:xfrm>
            <a:off x="838200" y="5029200"/>
            <a:ext cx="2292615" cy="52322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b="1" dirty="0" err="1" smtClean="0">
                <a:solidFill>
                  <a:srgbClr val="FF0000"/>
                </a:solidFill>
                <a:latin typeface="Arial" pitchFamily="34" charset="0"/>
                <a:ea typeface="Luxi Sans" charset="0"/>
                <a:cs typeface="Arial" pitchFamily="34" charset="0"/>
              </a:rPr>
              <a:t>e</a:t>
            </a:r>
            <a:r>
              <a:rPr lang="en-GB" sz="2800" b="1" dirty="0" err="1" smtClean="0">
                <a:solidFill>
                  <a:schemeClr val="tx1"/>
                </a:solidFill>
                <a:latin typeface="Arial" pitchFamily="34" charset="0"/>
                <a:ea typeface="Luxi Sans" charset="0"/>
                <a:cs typeface="Arial" pitchFamily="34" charset="0"/>
              </a:rPr>
              <a:t>d</a:t>
            </a:r>
            <a:r>
              <a:rPr lang="en-GB" sz="2800" dirty="0" smtClean="0">
                <a:solidFill>
                  <a:srgbClr val="0000FF"/>
                </a:solidFill>
                <a:latin typeface="Arial" pitchFamily="34" charset="0"/>
                <a:ea typeface="Luxi Sans" charset="0"/>
                <a:cs typeface="Arial" pitchFamily="34" charset="0"/>
              </a:rPr>
              <a:t> mod </a:t>
            </a:r>
            <a:r>
              <a:rPr lang="en-GB" sz="2800" b="1" dirty="0" smtClean="0">
                <a:solidFill>
                  <a:srgbClr val="FF0000"/>
                </a:solidFill>
                <a:latin typeface="Arial" pitchFamily="34" charset="0"/>
                <a:ea typeface="Luxi Sans" charset="0"/>
                <a:cs typeface="Arial" pitchFamily="34" charset="0"/>
              </a:rPr>
              <a:t>z </a:t>
            </a:r>
            <a:r>
              <a:rPr lang="en-GB" sz="2800" dirty="0" smtClean="0">
                <a:solidFill>
                  <a:srgbClr val="0000FF"/>
                </a:solidFill>
                <a:latin typeface="Arial" pitchFamily="34" charset="0"/>
                <a:ea typeface="Luxi Sans" charset="0"/>
                <a:cs typeface="Arial" pitchFamily="34" charset="0"/>
              </a:rPr>
              <a:t>= 1</a:t>
            </a:r>
            <a:endParaRPr lang="en-GB" sz="2800" dirty="0">
              <a:solidFill>
                <a:srgbClr val="0000FF"/>
              </a:solidFill>
              <a:latin typeface="Arial" pitchFamily="34" charset="0"/>
              <a:ea typeface="Luxi Sans" charset="0"/>
              <a:cs typeface="Arial" pitchFamily="34" charset="0"/>
            </a:endParaRPr>
          </a:p>
        </p:txBody>
      </p:sp>
      <p:sp>
        <p:nvSpPr>
          <p:cNvPr id="14" name="Freeform 13"/>
          <p:cNvSpPr/>
          <p:nvPr/>
        </p:nvSpPr>
        <p:spPr bwMode="auto">
          <a:xfrm>
            <a:off x="172756" y="1601176"/>
            <a:ext cx="661177" cy="3839953"/>
          </a:xfrm>
          <a:custGeom>
            <a:avLst/>
            <a:gdLst>
              <a:gd name="connsiteX0" fmla="*/ 631916 w 661177"/>
              <a:gd name="connsiteY0" fmla="*/ 853 h 3839953"/>
              <a:gd name="connsiteX1" fmla="*/ 368569 w 661177"/>
              <a:gd name="connsiteY1" fmla="*/ 147157 h 3839953"/>
              <a:gd name="connsiteX2" fmla="*/ 141798 w 661177"/>
              <a:gd name="connsiteY2" fmla="*/ 915253 h 3839953"/>
              <a:gd name="connsiteX3" fmla="*/ 2809 w 661177"/>
              <a:gd name="connsiteY3" fmla="*/ 3000085 h 3839953"/>
              <a:gd name="connsiteX4" fmla="*/ 266156 w 661177"/>
              <a:gd name="connsiteY4" fmla="*/ 3716974 h 3839953"/>
              <a:gd name="connsiteX5" fmla="*/ 661177 w 661177"/>
              <a:gd name="connsiteY5" fmla="*/ 3834018 h 38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177" h="3839953">
                <a:moveTo>
                  <a:pt x="631916" y="853"/>
                </a:moveTo>
                <a:cubicBezTo>
                  <a:pt x="541085" y="-2195"/>
                  <a:pt x="450255" y="-5243"/>
                  <a:pt x="368569" y="147157"/>
                </a:cubicBezTo>
                <a:cubicBezTo>
                  <a:pt x="286883" y="299557"/>
                  <a:pt x="202758" y="439765"/>
                  <a:pt x="141798" y="915253"/>
                </a:cubicBezTo>
                <a:cubicBezTo>
                  <a:pt x="80838" y="1390741"/>
                  <a:pt x="-17917" y="2533132"/>
                  <a:pt x="2809" y="3000085"/>
                </a:cubicBezTo>
                <a:cubicBezTo>
                  <a:pt x="23535" y="3467039"/>
                  <a:pt x="156428" y="3577985"/>
                  <a:pt x="266156" y="3716974"/>
                </a:cubicBezTo>
                <a:cubicBezTo>
                  <a:pt x="375884" y="3855963"/>
                  <a:pt x="518530" y="3844990"/>
                  <a:pt x="661177" y="3834018"/>
                </a:cubicBezTo>
              </a:path>
            </a:pathLst>
          </a:custGeom>
          <a:noFill/>
          <a:ln w="9525"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16" name="Right Brace 15"/>
          <p:cNvSpPr/>
          <p:nvPr/>
        </p:nvSpPr>
        <p:spPr bwMode="auto">
          <a:xfrm rot="5400000">
            <a:off x="1516024" y="2674976"/>
            <a:ext cx="244552" cy="1447800"/>
          </a:xfrm>
          <a:prstGeom prst="rightBrace">
            <a:avLst/>
          </a:prstGeom>
          <a:solidFill>
            <a:srgbClr val="00B8FF">
              <a:alpha val="43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17" name="Freeform 16"/>
          <p:cNvSpPr/>
          <p:nvPr/>
        </p:nvSpPr>
        <p:spPr bwMode="auto">
          <a:xfrm>
            <a:off x="1053389" y="3533242"/>
            <a:ext cx="577901" cy="197510"/>
          </a:xfrm>
          <a:custGeom>
            <a:avLst/>
            <a:gdLst>
              <a:gd name="connsiteX0" fmla="*/ 577901 w 577901"/>
              <a:gd name="connsiteY0" fmla="*/ 0 h 197510"/>
              <a:gd name="connsiteX1" fmla="*/ 365760 w 577901"/>
              <a:gd name="connsiteY1" fmla="*/ 117043 h 197510"/>
              <a:gd name="connsiteX2" fmla="*/ 0 w 577901"/>
              <a:gd name="connsiteY2" fmla="*/ 197510 h 197510"/>
            </a:gdLst>
            <a:ahLst/>
            <a:cxnLst>
              <a:cxn ang="0">
                <a:pos x="connsiteX0" y="connsiteY0"/>
              </a:cxn>
              <a:cxn ang="0">
                <a:pos x="connsiteX1" y="connsiteY1"/>
              </a:cxn>
              <a:cxn ang="0">
                <a:pos x="connsiteX2" y="connsiteY2"/>
              </a:cxn>
            </a:cxnLst>
            <a:rect l="l" t="t" r="r" b="b"/>
            <a:pathLst>
              <a:path w="577901" h="197510">
                <a:moveTo>
                  <a:pt x="577901" y="0"/>
                </a:moveTo>
                <a:cubicBezTo>
                  <a:pt x="519989" y="42062"/>
                  <a:pt x="462077" y="84125"/>
                  <a:pt x="365760" y="117043"/>
                </a:cubicBezTo>
                <a:cubicBezTo>
                  <a:pt x="269443" y="149961"/>
                  <a:pt x="134721" y="173735"/>
                  <a:pt x="0" y="197510"/>
                </a:cubicBezTo>
              </a:path>
            </a:pathLst>
          </a:custGeom>
          <a:noFill/>
          <a:ln w="9525"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18" name="Rectangle 17"/>
          <p:cNvSpPr/>
          <p:nvPr/>
        </p:nvSpPr>
        <p:spPr bwMode="auto">
          <a:xfrm>
            <a:off x="2667000" y="2895600"/>
            <a:ext cx="2131236" cy="457200"/>
          </a:xfrm>
          <a:prstGeom prst="rect">
            <a:avLst/>
          </a:prstGeom>
          <a:noFill/>
          <a:ln w="22225" cap="flat" cmpd="sng" algn="ctr">
            <a:solidFill>
              <a:srgbClr val="FF0000"/>
            </a:solidFill>
            <a:prstDash val="sys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4" name="TextBox 3"/>
          <p:cNvSpPr txBox="1"/>
          <p:nvPr/>
        </p:nvSpPr>
        <p:spPr>
          <a:xfrm>
            <a:off x="4659491" y="1337105"/>
            <a:ext cx="2895344" cy="461665"/>
          </a:xfrm>
          <a:prstGeom prst="rect">
            <a:avLst/>
          </a:prstGeom>
          <a:noFill/>
        </p:spPr>
        <p:txBody>
          <a:bodyPr wrap="none" rtlCol="0">
            <a:spAutoFit/>
          </a:bodyPr>
          <a:lstStyle/>
          <a:p>
            <a:r>
              <a:rPr lang="en-AU" b="1" dirty="0" smtClean="0">
                <a:solidFill>
                  <a:srgbClr val="FF0000"/>
                </a:solidFill>
              </a:rPr>
              <a:t>Is it ok to write this?</a:t>
            </a:r>
            <a:endParaRPr lang="en-AU" b="1" dirty="0">
              <a:solidFill>
                <a:srgbClr val="FF0000"/>
              </a:solidFill>
            </a:endParaRPr>
          </a:p>
        </p:txBody>
      </p:sp>
    </p:spTree>
    <p:extLst>
      <p:ext uri="{BB962C8B-B14F-4D97-AF65-F5344CB8AC3E}">
        <p14:creationId xmlns:p14="http://schemas.microsoft.com/office/powerpoint/2010/main" val="38695988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6915" y="1762780"/>
            <a:ext cx="8757526" cy="523220"/>
          </a:xfrm>
          <a:prstGeom prst="rect">
            <a:avLst/>
          </a:prstGeom>
          <a:solidFill>
            <a:srgbClr val="00B0F0"/>
          </a:solidFill>
          <a:ln>
            <a:solidFill>
              <a:srgbClr val="00B0F0"/>
            </a:solidFill>
          </a:ln>
          <a:effectLst>
            <a:outerShdw blurRad="50800" dist="38100" dir="8100000" algn="tr" rotWithShape="0">
              <a:prstClr val="black">
                <a:alpha val="40000"/>
              </a:prstClr>
            </a:outerShdw>
          </a:effectLst>
        </p:spPr>
        <p:txBody>
          <a:bodyPr wrap="none" rtlCol="0">
            <a:spAutoFit/>
          </a:bodyPr>
          <a:lstStyle/>
          <a:p>
            <a:r>
              <a:rPr lang="en-NZ" sz="2800" dirty="0" smtClean="0">
                <a:effectLst>
                  <a:outerShdw blurRad="38100" dist="38100" dir="2700000" algn="tl">
                    <a:srgbClr val="000000">
                      <a:alpha val="43137"/>
                    </a:srgbClr>
                  </a:outerShdw>
                </a:effectLst>
                <a:latin typeface="Arial" pitchFamily="34" charset="0"/>
                <a:cs typeface="Arial" pitchFamily="34" charset="0"/>
              </a:rPr>
              <a:t>Given </a:t>
            </a:r>
            <a:r>
              <a:rPr lang="en-NZ" sz="28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a</a:t>
            </a:r>
            <a:r>
              <a:rPr lang="en-NZ" sz="2800" dirty="0" smtClean="0">
                <a:effectLst>
                  <a:outerShdw blurRad="38100" dist="38100" dir="2700000" algn="tl">
                    <a:srgbClr val="000000">
                      <a:alpha val="43137"/>
                    </a:srgbClr>
                  </a:outerShdw>
                </a:effectLst>
                <a:latin typeface="Arial" pitchFamily="34" charset="0"/>
                <a:cs typeface="Arial" pitchFamily="34" charset="0"/>
              </a:rPr>
              <a:t> and </a:t>
            </a:r>
            <a:r>
              <a:rPr lang="en-NZ" sz="28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b</a:t>
            </a:r>
            <a:r>
              <a:rPr lang="en-NZ" sz="2800" dirty="0" smtClean="0">
                <a:effectLst>
                  <a:outerShdw blurRad="38100" dist="38100" dir="2700000" algn="tl">
                    <a:srgbClr val="000000">
                      <a:alpha val="43137"/>
                    </a:srgbClr>
                  </a:outerShdw>
                </a:effectLst>
                <a:latin typeface="Arial" pitchFamily="34" charset="0"/>
                <a:cs typeface="Arial" pitchFamily="34" charset="0"/>
              </a:rPr>
              <a:t>, find </a:t>
            </a:r>
            <a:r>
              <a:rPr lang="en-NZ"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x</a:t>
            </a:r>
            <a:r>
              <a:rPr lang="en-NZ" sz="2800" dirty="0" smtClean="0">
                <a:effectLst>
                  <a:outerShdw blurRad="38100" dist="38100" dir="2700000" algn="tl">
                    <a:srgbClr val="000000">
                      <a:alpha val="43137"/>
                    </a:srgbClr>
                  </a:outerShdw>
                </a:effectLst>
                <a:latin typeface="Arial" pitchFamily="34" charset="0"/>
                <a:cs typeface="Arial" pitchFamily="34" charset="0"/>
              </a:rPr>
              <a:t> and </a:t>
            </a:r>
            <a:r>
              <a:rPr lang="en-NZ"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rPr>
              <a:t>y</a:t>
            </a:r>
            <a:r>
              <a:rPr lang="en-NZ" sz="2800" dirty="0" smtClean="0">
                <a:effectLst>
                  <a:outerShdw blurRad="38100" dist="38100" dir="2700000" algn="tl">
                    <a:srgbClr val="000000">
                      <a:alpha val="43137"/>
                    </a:srgbClr>
                  </a:outerShdw>
                </a:effectLst>
                <a:latin typeface="Arial" pitchFamily="34" charset="0"/>
                <a:cs typeface="Arial" pitchFamily="34" charset="0"/>
              </a:rPr>
              <a:t> that satisfies the equation:</a:t>
            </a:r>
            <a:endParaRPr lang="en-NZ" sz="2800" dirty="0">
              <a:effectLst>
                <a:outerShdw blurRad="38100" dist="38100" dir="2700000" algn="tl">
                  <a:srgbClr val="000000">
                    <a:alpha val="43137"/>
                  </a:srgbClr>
                </a:outerShdw>
              </a:effectLst>
              <a:latin typeface="Arial" pitchFamily="34" charset="0"/>
              <a:cs typeface="Arial" pitchFamily="34" charset="0"/>
            </a:endParaRPr>
          </a:p>
        </p:txBody>
      </p:sp>
      <p:sp>
        <p:nvSpPr>
          <p:cNvPr id="4" name="Rectangle 3"/>
          <p:cNvSpPr/>
          <p:nvPr/>
        </p:nvSpPr>
        <p:spPr>
          <a:xfrm>
            <a:off x="2792241" y="2885038"/>
            <a:ext cx="3082895" cy="52322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dirty="0" err="1">
                <a:solidFill>
                  <a:srgbClr val="FF0000"/>
                </a:solidFill>
                <a:latin typeface="Arial" pitchFamily="34" charset="0"/>
                <a:ea typeface="Luxi Sans" charset="0"/>
                <a:cs typeface="Arial" pitchFamily="34" charset="0"/>
              </a:rPr>
              <a:t>a</a:t>
            </a:r>
            <a:r>
              <a:rPr lang="en-GB" sz="2800" dirty="0" err="1">
                <a:solidFill>
                  <a:srgbClr val="0000FF"/>
                </a:solidFill>
                <a:latin typeface="Arial" pitchFamily="34" charset="0"/>
                <a:ea typeface="Luxi Sans" charset="0"/>
                <a:cs typeface="Arial" pitchFamily="34" charset="0"/>
              </a:rPr>
              <a:t>x</a:t>
            </a:r>
            <a:r>
              <a:rPr lang="en-GB" sz="2800" dirty="0">
                <a:solidFill>
                  <a:srgbClr val="0000FF"/>
                </a:solidFill>
                <a:latin typeface="Arial" pitchFamily="34" charset="0"/>
                <a:ea typeface="Luxi Sans" charset="0"/>
                <a:cs typeface="Arial" pitchFamily="34" charset="0"/>
              </a:rPr>
              <a:t> + </a:t>
            </a:r>
            <a:r>
              <a:rPr lang="en-GB" sz="2800" dirty="0">
                <a:solidFill>
                  <a:srgbClr val="FF0000"/>
                </a:solidFill>
                <a:latin typeface="Arial" pitchFamily="34" charset="0"/>
                <a:ea typeface="Luxi Sans" charset="0"/>
                <a:cs typeface="Arial" pitchFamily="34" charset="0"/>
              </a:rPr>
              <a:t>b</a:t>
            </a:r>
            <a:r>
              <a:rPr lang="en-GB" sz="2800" dirty="0">
                <a:solidFill>
                  <a:srgbClr val="0000FF"/>
                </a:solidFill>
                <a:latin typeface="Arial" pitchFamily="34" charset="0"/>
                <a:ea typeface="Luxi Sans" charset="0"/>
                <a:cs typeface="Arial" pitchFamily="34" charset="0"/>
              </a:rPr>
              <a:t>y = </a:t>
            </a:r>
            <a:r>
              <a:rPr lang="en-GB" sz="2800" dirty="0" err="1">
                <a:solidFill>
                  <a:srgbClr val="0000FF"/>
                </a:solidFill>
                <a:latin typeface="Arial" pitchFamily="34" charset="0"/>
                <a:ea typeface="Luxi Sans" charset="0"/>
                <a:cs typeface="Arial" pitchFamily="34" charset="0"/>
              </a:rPr>
              <a:t>gcd</a:t>
            </a:r>
            <a:r>
              <a:rPr lang="en-GB" sz="2800" dirty="0">
                <a:solidFill>
                  <a:srgbClr val="0000FF"/>
                </a:solidFill>
                <a:latin typeface="Arial" pitchFamily="34" charset="0"/>
                <a:ea typeface="Luxi Sans" charset="0"/>
                <a:cs typeface="Arial" pitchFamily="34" charset="0"/>
              </a:rPr>
              <a:t>(</a:t>
            </a:r>
            <a:r>
              <a:rPr lang="en-GB" sz="2800" dirty="0" err="1">
                <a:solidFill>
                  <a:srgbClr val="0000FF"/>
                </a:solidFill>
                <a:latin typeface="Arial" pitchFamily="34" charset="0"/>
                <a:ea typeface="Luxi Sans" charset="0"/>
                <a:cs typeface="Arial" pitchFamily="34" charset="0"/>
              </a:rPr>
              <a:t>a,b</a:t>
            </a:r>
            <a:r>
              <a:rPr lang="en-GB" sz="2800" dirty="0">
                <a:solidFill>
                  <a:srgbClr val="0000FF"/>
                </a:solidFill>
                <a:latin typeface="Arial" pitchFamily="34" charset="0"/>
                <a:ea typeface="Luxi Sans" charset="0"/>
                <a:cs typeface="Arial" pitchFamily="34" charset="0"/>
              </a:rPr>
              <a:t>)</a:t>
            </a:r>
          </a:p>
        </p:txBody>
      </p:sp>
      <p:sp>
        <p:nvSpPr>
          <p:cNvPr id="5" name="TextBox 4"/>
          <p:cNvSpPr txBox="1"/>
          <p:nvPr/>
        </p:nvSpPr>
        <p:spPr>
          <a:xfrm>
            <a:off x="4308037" y="3733800"/>
            <a:ext cx="3446777" cy="523220"/>
          </a:xfrm>
          <a:prstGeom prst="rect">
            <a:avLst/>
          </a:prstGeom>
          <a:noFill/>
        </p:spPr>
        <p:txBody>
          <a:bodyPr wrap="none" rtlCol="0">
            <a:spAutoFit/>
          </a:bodyPr>
          <a:lstStyle/>
          <a:p>
            <a:r>
              <a:rPr lang="en-NZ" sz="2800" dirty="0" smtClean="0">
                <a:solidFill>
                  <a:schemeClr val="tx1"/>
                </a:solidFill>
              </a:rPr>
              <a:t>where a = </a:t>
            </a:r>
            <a:r>
              <a:rPr lang="en-NZ" sz="2800" b="1" dirty="0" smtClean="0">
                <a:solidFill>
                  <a:srgbClr val="FF0000"/>
                </a:solidFill>
              </a:rPr>
              <a:t>z</a:t>
            </a:r>
            <a:r>
              <a:rPr lang="en-NZ" sz="2800" dirty="0" smtClean="0">
                <a:solidFill>
                  <a:schemeClr val="tx1"/>
                </a:solidFill>
              </a:rPr>
              <a:t>, and b = </a:t>
            </a:r>
            <a:r>
              <a:rPr lang="en-NZ" sz="2800" b="1" dirty="0" smtClean="0">
                <a:solidFill>
                  <a:srgbClr val="FF0000"/>
                </a:solidFill>
              </a:rPr>
              <a:t>e</a:t>
            </a:r>
            <a:r>
              <a:rPr lang="en-NZ" sz="2800" dirty="0" smtClean="0">
                <a:solidFill>
                  <a:schemeClr val="tx1"/>
                </a:solidFill>
              </a:rPr>
              <a:t>.</a:t>
            </a:r>
            <a:endParaRPr lang="en-NZ" sz="2800" dirty="0">
              <a:solidFill>
                <a:schemeClr val="tx1"/>
              </a:solidFill>
            </a:endParaRPr>
          </a:p>
        </p:txBody>
      </p:sp>
      <p:sp>
        <p:nvSpPr>
          <p:cNvPr id="6" name="Rectangle 5"/>
          <p:cNvSpPr/>
          <p:nvPr/>
        </p:nvSpPr>
        <p:spPr>
          <a:xfrm>
            <a:off x="2807425" y="4419600"/>
            <a:ext cx="3472425" cy="523220"/>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b="1" dirty="0" err="1" smtClean="0">
                <a:solidFill>
                  <a:srgbClr val="FF0000"/>
                </a:solidFill>
                <a:latin typeface="Arial" pitchFamily="34" charset="0"/>
                <a:ea typeface="Luxi Sans" charset="0"/>
                <a:cs typeface="Arial" pitchFamily="34" charset="0"/>
              </a:rPr>
              <a:t>z</a:t>
            </a:r>
            <a:r>
              <a:rPr lang="en-GB" sz="2800" dirty="0" err="1" smtClean="0">
                <a:solidFill>
                  <a:srgbClr val="0000FF"/>
                </a:solidFill>
                <a:latin typeface="Arial" pitchFamily="34" charset="0"/>
                <a:ea typeface="Luxi Sans" charset="0"/>
                <a:cs typeface="Arial" pitchFamily="34" charset="0"/>
              </a:rPr>
              <a:t>x</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b="1" dirty="0" err="1" smtClean="0">
                <a:solidFill>
                  <a:srgbClr val="FF0000"/>
                </a:solidFill>
                <a:latin typeface="Arial" pitchFamily="34" charset="0"/>
                <a:ea typeface="Luxi Sans" charset="0"/>
                <a:cs typeface="Arial" pitchFamily="34" charset="0"/>
              </a:rPr>
              <a:t>e</a:t>
            </a:r>
            <a:r>
              <a:rPr lang="en-GB" sz="2800" dirty="0" err="1" smtClean="0">
                <a:solidFill>
                  <a:srgbClr val="0000FF"/>
                </a:solidFill>
                <a:latin typeface="Arial" pitchFamily="34" charset="0"/>
                <a:ea typeface="Luxi Sans" charset="0"/>
                <a:cs typeface="Arial" pitchFamily="34" charset="0"/>
              </a:rPr>
              <a:t>d</a:t>
            </a:r>
            <a:r>
              <a:rPr lang="en-GB" sz="2800" dirty="0" smtClean="0">
                <a:solidFill>
                  <a:srgbClr val="0000FF"/>
                </a:solidFill>
                <a:latin typeface="Arial" pitchFamily="34" charset="0"/>
                <a:ea typeface="Luxi Sans" charset="0"/>
                <a:cs typeface="Arial" pitchFamily="34" charset="0"/>
              </a:rPr>
              <a:t> </a:t>
            </a:r>
            <a:r>
              <a:rPr lang="en-GB" sz="2800" dirty="0">
                <a:solidFill>
                  <a:srgbClr val="0000FF"/>
                </a:solidFill>
                <a:latin typeface="Arial" pitchFamily="34" charset="0"/>
                <a:ea typeface="Luxi Sans" charset="0"/>
                <a:cs typeface="Arial" pitchFamily="34" charset="0"/>
              </a:rPr>
              <a:t>= </a:t>
            </a:r>
            <a:r>
              <a:rPr lang="en-GB" sz="2800" dirty="0" err="1" smtClean="0">
                <a:solidFill>
                  <a:srgbClr val="0000FF"/>
                </a:solidFill>
                <a:latin typeface="Arial" pitchFamily="34" charset="0"/>
                <a:ea typeface="Luxi Sans" charset="0"/>
                <a:cs typeface="Arial" pitchFamily="34" charset="0"/>
              </a:rPr>
              <a:t>gcd</a:t>
            </a:r>
            <a:r>
              <a:rPr lang="en-GB" sz="2800" dirty="0" smtClean="0">
                <a:solidFill>
                  <a:srgbClr val="0000FF"/>
                </a:solidFill>
                <a:latin typeface="Arial" pitchFamily="34" charset="0"/>
                <a:ea typeface="Luxi Sans" charset="0"/>
                <a:cs typeface="Arial" pitchFamily="34" charset="0"/>
              </a:rPr>
              <a:t>(</a:t>
            </a:r>
            <a:r>
              <a:rPr lang="en-GB" sz="2800" dirty="0" err="1" smtClean="0">
                <a:solidFill>
                  <a:srgbClr val="0000FF"/>
                </a:solidFill>
                <a:latin typeface="Arial" pitchFamily="34" charset="0"/>
                <a:ea typeface="Luxi Sans" charset="0"/>
                <a:cs typeface="Arial" pitchFamily="34" charset="0"/>
              </a:rPr>
              <a:t>z,e</a:t>
            </a:r>
            <a:r>
              <a:rPr lang="en-GB" sz="2800" dirty="0" smtClean="0">
                <a:solidFill>
                  <a:srgbClr val="0000FF"/>
                </a:solidFill>
                <a:latin typeface="Arial" pitchFamily="34" charset="0"/>
                <a:ea typeface="Luxi Sans" charset="0"/>
                <a:cs typeface="Arial" pitchFamily="34" charset="0"/>
              </a:rPr>
              <a:t>)=1</a:t>
            </a:r>
            <a:endParaRPr lang="en-GB" sz="2800" dirty="0">
              <a:solidFill>
                <a:srgbClr val="0000FF"/>
              </a:solidFill>
              <a:latin typeface="Arial" pitchFamily="34" charset="0"/>
              <a:ea typeface="Luxi Sans" charset="0"/>
              <a:cs typeface="Arial" pitchFamily="34" charset="0"/>
            </a:endParaRPr>
          </a:p>
        </p:txBody>
      </p:sp>
      <p:sp>
        <p:nvSpPr>
          <p:cNvPr id="7" name="TextBox 6"/>
          <p:cNvSpPr txBox="1"/>
          <p:nvPr/>
        </p:nvSpPr>
        <p:spPr>
          <a:xfrm>
            <a:off x="811041" y="5410200"/>
            <a:ext cx="8071505" cy="830997"/>
          </a:xfrm>
          <a:prstGeom prst="rect">
            <a:avLst/>
          </a:prstGeom>
          <a:noFill/>
        </p:spPr>
        <p:txBody>
          <a:bodyPr wrap="none" rtlCol="0">
            <a:spAutoFit/>
          </a:bodyPr>
          <a:lstStyle/>
          <a:p>
            <a:r>
              <a:rPr lang="en-NZ" dirty="0" smtClean="0">
                <a:solidFill>
                  <a:schemeClr val="tx1"/>
                </a:solidFill>
              </a:rPr>
              <a:t>Solving for </a:t>
            </a:r>
            <a:r>
              <a:rPr lang="en-NZ" b="1" dirty="0" smtClean="0">
                <a:solidFill>
                  <a:srgbClr val="008000"/>
                </a:solidFill>
              </a:rPr>
              <a:t>y</a:t>
            </a:r>
            <a:r>
              <a:rPr lang="en-NZ" dirty="0" smtClean="0">
                <a:solidFill>
                  <a:schemeClr val="tx1"/>
                </a:solidFill>
              </a:rPr>
              <a:t> is the same as solving for </a:t>
            </a:r>
            <a:r>
              <a:rPr lang="en-NZ" b="1" dirty="0" smtClean="0">
                <a:solidFill>
                  <a:srgbClr val="008000"/>
                </a:solidFill>
              </a:rPr>
              <a:t>d</a:t>
            </a:r>
            <a:r>
              <a:rPr lang="en-NZ" dirty="0" smtClean="0">
                <a:solidFill>
                  <a:schemeClr val="tx1"/>
                </a:solidFill>
              </a:rPr>
              <a:t>.</a:t>
            </a:r>
          </a:p>
          <a:p>
            <a:r>
              <a:rPr lang="en-NZ" dirty="0" smtClean="0">
                <a:solidFill>
                  <a:schemeClr val="tx1"/>
                </a:solidFill>
              </a:rPr>
              <a:t>We can use the </a:t>
            </a:r>
            <a:r>
              <a:rPr lang="en-NZ" b="1" dirty="0" smtClean="0">
                <a:solidFill>
                  <a:srgbClr val="FF0000"/>
                </a:solidFill>
              </a:rPr>
              <a:t>Extended Euclidean Algorithm </a:t>
            </a:r>
            <a:r>
              <a:rPr lang="en-NZ" dirty="0" smtClean="0">
                <a:solidFill>
                  <a:schemeClr val="tx1"/>
                </a:solidFill>
              </a:rPr>
              <a:t>in solving this.</a:t>
            </a:r>
            <a:endParaRPr lang="en-NZ" dirty="0">
              <a:solidFill>
                <a:schemeClr val="tx1"/>
              </a:solidFill>
            </a:endParaRPr>
          </a:p>
        </p:txBody>
      </p:sp>
    </p:spTree>
    <p:extLst>
      <p:ext uri="{BB962C8B-B14F-4D97-AF65-F5344CB8AC3E}">
        <p14:creationId xmlns:p14="http://schemas.microsoft.com/office/powerpoint/2010/main" val="11101272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a:xfrm>
            <a:off x="533400" y="228600"/>
            <a:ext cx="8323263" cy="1143000"/>
          </a:xfrm>
        </p:spPr>
        <p:txBody>
          <a:bodyP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smtClean="0">
                <a:latin typeface="Arial" pitchFamily="34" charset="0"/>
                <a:cs typeface="Arial" pitchFamily="34" charset="0"/>
              </a:rPr>
              <a:t>Extended Euclidean Algorithm:</a:t>
            </a:r>
          </a:p>
        </p:txBody>
      </p:sp>
      <p:sp>
        <p:nvSpPr>
          <p:cNvPr id="36867" name="AutoShape 2"/>
          <p:cNvSpPr>
            <a:spLocks noChangeArrowheads="1"/>
          </p:cNvSpPr>
          <p:nvPr/>
        </p:nvSpPr>
        <p:spPr bwMode="auto">
          <a:xfrm>
            <a:off x="1465263" y="1295400"/>
            <a:ext cx="5335413" cy="463846"/>
          </a:xfrm>
          <a:prstGeom prst="roundRect">
            <a:avLst>
              <a:gd name="adj" fmla="val 13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solidFill>
                  <a:srgbClr val="000000"/>
                </a:solidFill>
                <a:latin typeface="Arial" pitchFamily="34" charset="0"/>
                <a:ea typeface="Luxi Sans" charset="0"/>
                <a:cs typeface="Arial" pitchFamily="34" charset="0"/>
              </a:rPr>
              <a:t>An example with </a:t>
            </a:r>
            <a:r>
              <a:rPr lang="en-GB" smtClean="0">
                <a:solidFill>
                  <a:srgbClr val="FF0000"/>
                </a:solidFill>
                <a:latin typeface="Arial" pitchFamily="34" charset="0"/>
                <a:ea typeface="Luxi Sans" charset="0"/>
                <a:cs typeface="Arial" pitchFamily="34" charset="0"/>
              </a:rPr>
              <a:t>z=40</a:t>
            </a:r>
            <a:r>
              <a:rPr lang="en-GB" smtClean="0">
                <a:solidFill>
                  <a:srgbClr val="000000"/>
                </a:solidFill>
                <a:latin typeface="Arial" pitchFamily="34" charset="0"/>
                <a:ea typeface="Luxi Sans" charset="0"/>
                <a:cs typeface="Arial" pitchFamily="34" charset="0"/>
              </a:rPr>
              <a:t> and </a:t>
            </a:r>
            <a:r>
              <a:rPr lang="en-GB" smtClean="0">
                <a:solidFill>
                  <a:srgbClr val="FF0000"/>
                </a:solidFill>
                <a:latin typeface="Arial" pitchFamily="34" charset="0"/>
                <a:ea typeface="Luxi Sans" charset="0"/>
                <a:cs typeface="Arial" pitchFamily="34" charset="0"/>
              </a:rPr>
              <a:t>e=7</a:t>
            </a:r>
            <a:r>
              <a:rPr lang="en-GB" smtClean="0">
                <a:solidFill>
                  <a:srgbClr val="000000"/>
                </a:solidFill>
                <a:latin typeface="Arial" pitchFamily="34" charset="0"/>
                <a:ea typeface="Luxi Sans" charset="0"/>
                <a:cs typeface="Arial" pitchFamily="34" charset="0"/>
              </a:rPr>
              <a:t> again:</a:t>
            </a:r>
          </a:p>
        </p:txBody>
      </p:sp>
      <p:graphicFrame>
        <p:nvGraphicFramePr>
          <p:cNvPr id="37891" name="Group 3"/>
          <p:cNvGraphicFramePr>
            <a:graphicFrameLocks noGrp="1"/>
          </p:cNvGraphicFramePr>
          <p:nvPr>
            <p:extLst>
              <p:ext uri="{D42A27DB-BD31-4B8C-83A1-F6EECF244321}">
                <p14:modId xmlns:p14="http://schemas.microsoft.com/office/powerpoint/2010/main" val="1630278272"/>
              </p:ext>
            </p:extLst>
          </p:nvPr>
        </p:nvGraphicFramePr>
        <p:xfrm>
          <a:off x="352425" y="1851025"/>
          <a:ext cx="8413750" cy="4973804"/>
        </p:xfrm>
        <a:graphic>
          <a:graphicData uri="http://schemas.openxmlformats.org/drawingml/2006/table">
            <a:tbl>
              <a:tblPr/>
              <a:tblGrid>
                <a:gridCol w="630238"/>
                <a:gridCol w="1000125"/>
                <a:gridCol w="1214437"/>
                <a:gridCol w="3570288"/>
                <a:gridCol w="1998662"/>
              </a:tblGrid>
              <a:tr h="533900">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600" b="1" i="0" u="none" strike="noStrike" cap="none" normalizeH="0" baseline="0" dirty="0" smtClean="0">
                          <a:ln>
                            <a:noFill/>
                          </a:ln>
                          <a:solidFill>
                            <a:srgbClr val="000000"/>
                          </a:solidFill>
                          <a:effectLst/>
                          <a:latin typeface="Arial" pitchFamily="34" charset="0"/>
                          <a:ea typeface="Luxi Sans" charset="0"/>
                          <a:cs typeface="Arial" pitchFamily="34" charset="0"/>
                        </a:rPr>
                        <a:t>step</a:t>
                      </a:r>
                    </a:p>
                  </a:txBody>
                  <a:tcPr marL="90000" marR="90000" marT="142189" marB="46796"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600" b="1" i="0" u="none" strike="noStrike" cap="none" normalizeH="0" baseline="0" dirty="0" smtClean="0">
                          <a:ln>
                            <a:noFill/>
                          </a:ln>
                          <a:solidFill>
                            <a:srgbClr val="000000"/>
                          </a:solidFill>
                          <a:effectLst/>
                          <a:latin typeface="Arial" pitchFamily="34" charset="0"/>
                          <a:ea typeface="Luxi Sans" charset="0"/>
                          <a:cs typeface="Arial" pitchFamily="34" charset="0"/>
                        </a:rPr>
                        <a:t>(</a:t>
                      </a:r>
                      <a:r>
                        <a:rPr kumimoji="0" lang="en-GB" sz="1600" b="1" i="0" u="none" strike="noStrike" cap="none" normalizeH="0" baseline="0" dirty="0" err="1" smtClean="0">
                          <a:ln>
                            <a:noFill/>
                          </a:ln>
                          <a:solidFill>
                            <a:srgbClr val="000000"/>
                          </a:solidFill>
                          <a:effectLst/>
                          <a:latin typeface="Arial" pitchFamily="34" charset="0"/>
                          <a:ea typeface="Luxi Sans" charset="0"/>
                          <a:cs typeface="Arial" pitchFamily="34" charset="0"/>
                        </a:rPr>
                        <a:t>int</a:t>
                      </a:r>
                      <a:r>
                        <a:rPr kumimoji="0" lang="en-GB" sz="1600" b="1" i="0" u="none" strike="noStrike" cap="none" normalizeH="0" baseline="0" dirty="0" smtClean="0">
                          <a:ln>
                            <a:noFill/>
                          </a:ln>
                          <a:solidFill>
                            <a:srgbClr val="000000"/>
                          </a:solidFill>
                          <a:effectLst/>
                          <a:latin typeface="Arial" pitchFamily="34" charset="0"/>
                          <a:ea typeface="Luxi Sans" charset="0"/>
                          <a:cs typeface="Arial" pitchFamily="34" charset="0"/>
                        </a:rPr>
                        <a:t>) quotient</a:t>
                      </a:r>
                    </a:p>
                  </a:txBody>
                  <a:tcPr marL="90000" marR="90000" marT="142189" marB="46796"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600" b="1" i="0" u="none" strike="noStrike" cap="none" normalizeH="0" baseline="0" smtClean="0">
                          <a:ln>
                            <a:noFill/>
                          </a:ln>
                          <a:solidFill>
                            <a:srgbClr val="000000"/>
                          </a:solidFill>
                          <a:effectLst/>
                          <a:latin typeface="Arial" pitchFamily="34" charset="0"/>
                          <a:ea typeface="Luxi Sans" charset="0"/>
                          <a:cs typeface="Arial" pitchFamily="34" charset="0"/>
                        </a:rPr>
                        <a:t>remainder</a:t>
                      </a:r>
                    </a:p>
                  </a:txBody>
                  <a:tcPr marL="90000" marR="90000" marT="142189" marB="46796" horzOverflow="overflow">
                    <a:lnL>
                      <a:noFill/>
                    </a:lnL>
                    <a:lnR>
                      <a:noFill/>
                    </a:lnR>
                    <a:lnT>
                      <a:noFill/>
                    </a:lnT>
                    <a:lnB>
                      <a:noFill/>
                    </a:lnB>
                    <a:lnTlToBr>
                      <a:noFill/>
                    </a:lnTlToBr>
                    <a:lnBlToTr>
                      <a:noFill/>
                    </a:lnBlToTr>
                    <a:solidFill>
                      <a:srgbClr val="B3B3B3"/>
                    </a:solidFill>
                  </a:tcPr>
                </a:tc>
                <a:tc>
                  <a:txBody>
                    <a:bodyPr/>
                    <a:lstStyle/>
                    <a:p>
                      <a:pPr marL="0" marR="0" lvl="0" indent="0" algn="l" defTabSz="449263" rtl="0" eaLnBrk="0" fontAlgn="base" latinLnBrk="0" hangingPunct="0">
                        <a:lnSpc>
                          <a:spcPct val="8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600" b="1" i="0" u="none" strike="noStrike" cap="none" normalizeH="0" baseline="0" dirty="0" smtClean="0">
                        <a:ln>
                          <a:noFill/>
                        </a:ln>
                        <a:solidFill>
                          <a:srgbClr val="000000"/>
                        </a:solidFill>
                        <a:effectLst/>
                        <a:latin typeface="Arial" pitchFamily="34" charset="0"/>
                        <a:ea typeface="Luxi Sans" charset="0"/>
                        <a:cs typeface="Arial" pitchFamily="34" charset="0"/>
                      </a:endParaRPr>
                    </a:p>
                  </a:txBody>
                  <a:tcPr marL="90000" marR="90000" marT="261771" marB="46796" horzOverflow="overflow">
                    <a:lnL>
                      <a:noFill/>
                    </a:lnL>
                    <a:lnR>
                      <a:noFill/>
                    </a:lnR>
                    <a:lnT>
                      <a:noFill/>
                    </a:lnT>
                    <a:lnB>
                      <a:noFill/>
                    </a:lnB>
                    <a:lnTlToBr>
                      <a:noFill/>
                    </a:lnTlToBr>
                    <a:lnBlToTr>
                      <a:noFill/>
                    </a:lnBlToTr>
                    <a:solidFill>
                      <a:srgbClr val="B3B3B3"/>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600" b="1" i="0" u="none" strike="noStrike" cap="none" normalizeH="0" baseline="0" dirty="0" err="1" smtClean="0">
                          <a:ln>
                            <a:noFill/>
                          </a:ln>
                          <a:solidFill>
                            <a:srgbClr val="000000"/>
                          </a:solidFill>
                          <a:effectLst/>
                          <a:latin typeface="Arial" pitchFamily="34" charset="0"/>
                          <a:ea typeface="Luxi Sans" charset="0"/>
                          <a:cs typeface="Arial" pitchFamily="34" charset="0"/>
                        </a:rPr>
                        <a:t>ax</a:t>
                      </a:r>
                      <a:r>
                        <a:rPr kumimoji="0" lang="en-GB" sz="1600" b="1" i="0" u="none" strike="noStrike" cap="none" normalizeH="0" baseline="0" dirty="0" smtClean="0">
                          <a:ln>
                            <a:noFill/>
                          </a:ln>
                          <a:solidFill>
                            <a:srgbClr val="000000"/>
                          </a:solidFill>
                          <a:effectLst/>
                          <a:latin typeface="Arial" pitchFamily="34" charset="0"/>
                          <a:ea typeface="Luxi Sans" charset="0"/>
                          <a:cs typeface="Arial" pitchFamily="34" charset="0"/>
                        </a:rPr>
                        <a:t> + by</a:t>
                      </a:r>
                    </a:p>
                  </a:txBody>
                  <a:tcPr marL="90000" marR="90000" marT="207344" marB="46796" horzOverflow="overflow">
                    <a:lnL>
                      <a:noFill/>
                    </a:lnL>
                    <a:lnR>
                      <a:noFill/>
                    </a:lnR>
                    <a:lnT>
                      <a:noFill/>
                    </a:lnT>
                    <a:lnB>
                      <a:noFill/>
                    </a:lnB>
                    <a:lnTlToBr>
                      <a:noFill/>
                    </a:lnTlToBr>
                    <a:lnBlToTr>
                      <a:noFill/>
                    </a:lnBlToTr>
                    <a:solidFill>
                      <a:srgbClr val="B3B3B3"/>
                    </a:solidFill>
                  </a:tcPr>
                </a:tc>
              </a:tr>
              <a:tr h="539936">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1</a:t>
                      </a: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endParaRPr>
                    </a:p>
                  </a:txBody>
                  <a:tcPr marL="90000" marR="90000" marT="207344"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FF0000"/>
                          </a:solidFill>
                          <a:effectLst/>
                          <a:latin typeface="Arial" pitchFamily="34" charset="0"/>
                          <a:ea typeface="Luxi Sans" charset="0"/>
                          <a:cs typeface="Arial" pitchFamily="34" charset="0"/>
                        </a:rPr>
                        <a:t>40</a:t>
                      </a: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endParaRPr>
                    </a:p>
                  </a:txBody>
                  <a:tcPr marL="90000" marR="90000" marT="207344"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40=40*</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1</a:t>
                      </a: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+7*</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0</a:t>
                      </a:r>
                    </a:p>
                  </a:txBody>
                  <a:tcPr marL="90000" marR="90000" marT="142189" marB="46796" horzOverflow="overflow">
                    <a:lnL>
                      <a:noFill/>
                    </a:lnL>
                    <a:lnR>
                      <a:noFill/>
                    </a:lnR>
                    <a:lnT>
                      <a:noFill/>
                    </a:lnT>
                    <a:lnB>
                      <a:noFill/>
                    </a:lnB>
                    <a:lnTlToBr>
                      <a:noFill/>
                    </a:lnTlToBr>
                    <a:lnBlToTr>
                      <a:noFill/>
                    </a:lnBlToTr>
                    <a:solidFill>
                      <a:srgbClr val="CCCCCC"/>
                    </a:solidFill>
                  </a:tcPr>
                </a:tc>
              </a:tr>
              <a:tr h="533900">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2</a:t>
                      </a:r>
                    </a:p>
                  </a:txBody>
                  <a:tcPr marL="90000" marR="90000" marT="142189"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endParaRPr>
                    </a:p>
                  </a:txBody>
                  <a:tcPr marL="90000" marR="90000" marT="207344"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FF0000"/>
                          </a:solidFill>
                          <a:effectLst/>
                          <a:latin typeface="Arial" pitchFamily="34" charset="0"/>
                          <a:ea typeface="Luxi Sans" charset="0"/>
                          <a:cs typeface="Arial" pitchFamily="34" charset="0"/>
                        </a:rPr>
                        <a:t>7</a:t>
                      </a:r>
                    </a:p>
                  </a:txBody>
                  <a:tcPr marL="90000" marR="90000" marT="142189"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endParaRPr>
                    </a:p>
                  </a:txBody>
                  <a:tcPr marL="90000" marR="90000" marT="207344"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7=40*</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0</a:t>
                      </a: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+7*</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1</a:t>
                      </a:r>
                    </a:p>
                  </a:txBody>
                  <a:tcPr marL="90000" marR="90000" marT="142189" marB="46796" horzOverflow="overflow">
                    <a:lnL>
                      <a:noFill/>
                    </a:lnL>
                    <a:lnR>
                      <a:noFill/>
                    </a:lnR>
                    <a:lnT>
                      <a:noFill/>
                    </a:lnT>
                    <a:lnB>
                      <a:noFill/>
                    </a:lnB>
                    <a:lnTlToBr>
                      <a:noFill/>
                    </a:lnTlToBr>
                    <a:lnBlToTr>
                      <a:noFill/>
                    </a:lnBlToTr>
                    <a:solidFill>
                      <a:srgbClr val="E6E6E6"/>
                    </a:solidFill>
                  </a:tcPr>
                </a:tc>
              </a:tr>
              <a:tr h="618139">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3</a:t>
                      </a: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5</a:t>
                      </a: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5</a:t>
                      </a: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600" b="0" i="0" u="none" strike="noStrike" cap="none" normalizeH="0" baseline="0" dirty="0" smtClean="0">
                          <a:ln>
                            <a:noFill/>
                          </a:ln>
                          <a:solidFill>
                            <a:srgbClr val="000000"/>
                          </a:solidFill>
                          <a:effectLst/>
                          <a:latin typeface="Arial" pitchFamily="34" charset="0"/>
                          <a:ea typeface="Luxi Sans" charset="0"/>
                          <a:cs typeface="Arial" pitchFamily="34" charset="0"/>
                        </a:rPr>
                        <a:t>=(40*1+7*0)*(</a:t>
                      </a:r>
                      <a:r>
                        <a:rPr kumimoji="0" lang="en-GB" sz="1600" b="0" i="0" u="none" strike="noStrike" cap="none" normalizeH="0" baseline="0" dirty="0" smtClean="0">
                          <a:ln>
                            <a:noFill/>
                          </a:ln>
                          <a:solidFill>
                            <a:srgbClr val="0000FF"/>
                          </a:solidFill>
                          <a:effectLst/>
                          <a:latin typeface="Arial" pitchFamily="34" charset="0"/>
                          <a:ea typeface="Luxi Sans" charset="0"/>
                          <a:cs typeface="Arial" pitchFamily="34" charset="0"/>
                        </a:rPr>
                        <a:t>1</a:t>
                      </a:r>
                      <a:r>
                        <a:rPr kumimoji="0" lang="en-GB" sz="1600" b="0" i="0" u="none" strike="noStrike" cap="none" normalizeH="0" baseline="0" dirty="0" smtClean="0">
                          <a:ln>
                            <a:noFill/>
                          </a:ln>
                          <a:solidFill>
                            <a:srgbClr val="000000"/>
                          </a:solidFill>
                          <a:effectLst/>
                          <a:latin typeface="Arial" pitchFamily="34" charset="0"/>
                          <a:ea typeface="Luxi Sans" charset="0"/>
                          <a:cs typeface="Arial" pitchFamily="34" charset="0"/>
                        </a:rPr>
                        <a:t>)+(40*0+7*1)*(</a:t>
                      </a:r>
                      <a:r>
                        <a:rPr kumimoji="0" lang="en-GB" sz="1600" b="0" i="0" u="none" strike="noStrike" cap="none" normalizeH="0" baseline="0" dirty="0" smtClean="0">
                          <a:ln>
                            <a:noFill/>
                          </a:ln>
                          <a:solidFill>
                            <a:srgbClr val="0000FF"/>
                          </a:solidFill>
                          <a:effectLst/>
                          <a:latin typeface="Arial" pitchFamily="34" charset="0"/>
                          <a:ea typeface="Luxi Sans" charset="0"/>
                          <a:cs typeface="Arial" pitchFamily="34" charset="0"/>
                        </a:rPr>
                        <a:t>-5</a:t>
                      </a:r>
                      <a:r>
                        <a:rPr kumimoji="0" lang="en-GB" sz="1600" b="0" i="0" u="none" strike="noStrike" cap="none" normalizeH="0" baseline="0" dirty="0" smtClean="0">
                          <a:ln>
                            <a:noFill/>
                          </a:ln>
                          <a:solidFill>
                            <a:srgbClr val="000000"/>
                          </a:solidFill>
                          <a:effectLst/>
                          <a:latin typeface="Arial" pitchFamily="34" charset="0"/>
                          <a:ea typeface="Luxi Sans" charset="0"/>
                          <a:cs typeface="Arial" pitchFamily="34" charset="0"/>
                        </a:rPr>
                        <a:t>)</a:t>
                      </a: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5=40*</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1</a:t>
                      </a: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+7*(</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-5</a:t>
                      </a: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a:t>
                      </a:r>
                    </a:p>
                  </a:txBody>
                  <a:tcPr marL="90000" marR="90000" marT="142189" marB="46796" horzOverflow="overflow">
                    <a:lnL>
                      <a:noFill/>
                    </a:lnL>
                    <a:lnR>
                      <a:noFill/>
                    </a:lnR>
                    <a:lnT>
                      <a:noFill/>
                    </a:lnT>
                    <a:lnB>
                      <a:noFill/>
                    </a:lnB>
                    <a:lnTlToBr>
                      <a:noFill/>
                    </a:lnTlToBr>
                    <a:lnBlToTr>
                      <a:noFill/>
                    </a:lnBlToTr>
                    <a:solidFill>
                      <a:srgbClr val="CCCCCC"/>
                    </a:solidFill>
                  </a:tcPr>
                </a:tc>
              </a:tr>
              <a:tr h="985762">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4</a:t>
                      </a:r>
                    </a:p>
                  </a:txBody>
                  <a:tcPr marL="90000" marR="90000" marT="142189"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1</a:t>
                      </a:r>
                    </a:p>
                  </a:txBody>
                  <a:tcPr marL="90000" marR="90000" marT="142189"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2</a:t>
                      </a:r>
                    </a:p>
                  </a:txBody>
                  <a:tcPr marL="90000" marR="90000" marT="142189"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endParaRPr>
                    </a:p>
                  </a:txBody>
                  <a:tcPr marL="90000" marR="90000" marT="142189"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2=40*(</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-1</a:t>
                      </a: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)+7*</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6</a:t>
                      </a:r>
                    </a:p>
                  </a:txBody>
                  <a:tcPr marL="90000" marR="90000" marT="142189" marB="46796" horzOverflow="overflow">
                    <a:lnL>
                      <a:noFill/>
                    </a:lnL>
                    <a:lnR>
                      <a:noFill/>
                    </a:lnR>
                    <a:lnT>
                      <a:noFill/>
                    </a:lnT>
                    <a:lnB>
                      <a:noFill/>
                    </a:lnB>
                    <a:lnTlToBr>
                      <a:noFill/>
                    </a:lnTlToBr>
                    <a:lnBlToTr>
                      <a:noFill/>
                    </a:lnBlToTr>
                    <a:solidFill>
                      <a:srgbClr val="E6E6E6"/>
                    </a:solidFill>
                  </a:tcPr>
                </a:tc>
              </a:tr>
              <a:tr h="985762">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5</a:t>
                      </a: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2</a:t>
                      </a: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1</a:t>
                      </a: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endParaRPr>
                    </a:p>
                  </a:txBody>
                  <a:tcPr marL="90000" marR="90000" marT="142189" marB="46796"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1=40*</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3</a:t>
                      </a: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+7*(</a:t>
                      </a:r>
                      <a:r>
                        <a:rPr kumimoji="0" lang="en-GB" sz="1800" b="0" i="0" u="none" strike="noStrike" cap="none" normalizeH="0" baseline="0" dirty="0" smtClean="0">
                          <a:ln>
                            <a:noFill/>
                          </a:ln>
                          <a:solidFill>
                            <a:srgbClr val="0000FF"/>
                          </a:solidFill>
                          <a:effectLst/>
                          <a:latin typeface="Arial" pitchFamily="34" charset="0"/>
                          <a:ea typeface="Luxi Sans" charset="0"/>
                          <a:cs typeface="Arial" pitchFamily="34" charset="0"/>
                        </a:rPr>
                        <a:t>-17</a:t>
                      </a: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a:t>
                      </a:r>
                    </a:p>
                  </a:txBody>
                  <a:tcPr marL="90000" marR="90000" marT="142189" marB="46796" horzOverflow="overflow">
                    <a:lnL>
                      <a:noFill/>
                    </a:lnL>
                    <a:lnR>
                      <a:noFill/>
                    </a:lnR>
                    <a:lnT>
                      <a:noFill/>
                    </a:lnT>
                    <a:lnB>
                      <a:noFill/>
                    </a:lnB>
                    <a:lnTlToBr>
                      <a:noFill/>
                    </a:lnTlToBr>
                    <a:lnBlToTr>
                      <a:noFill/>
                    </a:lnBlToTr>
                    <a:solidFill>
                      <a:srgbClr val="CCCCCC"/>
                    </a:solidFill>
                  </a:tcPr>
                </a:tc>
              </a:tr>
              <a:tr h="623840">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6</a:t>
                      </a:r>
                    </a:p>
                  </a:txBody>
                  <a:tcPr marL="90000" marR="90000" marT="142189"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rPr>
                        <a:t>2</a:t>
                      </a:r>
                    </a:p>
                  </a:txBody>
                  <a:tcPr marL="90000" marR="90000" marT="142189"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rPr>
                        <a:t>0</a:t>
                      </a:r>
                    </a:p>
                  </a:txBody>
                  <a:tcPr marL="90000" marR="90000" marT="142189"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smtClean="0">
                        <a:ln>
                          <a:noFill/>
                        </a:ln>
                        <a:solidFill>
                          <a:srgbClr val="000000"/>
                        </a:solidFill>
                        <a:effectLst/>
                        <a:latin typeface="Arial" pitchFamily="34" charset="0"/>
                        <a:ea typeface="Luxi Sans" charset="0"/>
                        <a:cs typeface="Arial" pitchFamily="34" charset="0"/>
                      </a:endParaRPr>
                    </a:p>
                  </a:txBody>
                  <a:tcPr marL="90000" marR="90000" marT="207344" marB="46796" horzOverflow="overflow">
                    <a:lnL>
                      <a:noFill/>
                    </a:lnL>
                    <a:lnR>
                      <a:noFill/>
                    </a:lnR>
                    <a:lnT>
                      <a:noFill/>
                    </a:lnT>
                    <a:lnB>
                      <a:noFill/>
                    </a:lnB>
                    <a:lnTlToBr>
                      <a:noFill/>
                    </a:lnTlToBr>
                    <a:lnBlToTr>
                      <a:noFill/>
                    </a:lnBlToTr>
                    <a:solidFill>
                      <a:srgbClr val="E6E6E6"/>
                    </a:solidFill>
                  </a:tcPr>
                </a:tc>
                <a:tc>
                  <a:txBody>
                    <a:bodyPr/>
                    <a:lstStyle/>
                    <a:p>
                      <a:pPr marL="0" marR="0" lvl="0" indent="0" algn="ctr" defTabSz="449263" rtl="0" eaLnBrk="0" fontAlgn="base" latinLnBrk="0" hangingPunct="0">
                        <a:lnSpc>
                          <a:spcPct val="102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GB" sz="1800" b="0" i="0" u="none" strike="noStrike" cap="none" normalizeH="0" baseline="0" dirty="0" smtClean="0">
                        <a:ln>
                          <a:noFill/>
                        </a:ln>
                        <a:solidFill>
                          <a:srgbClr val="000000"/>
                        </a:solidFill>
                        <a:effectLst/>
                        <a:latin typeface="Arial" pitchFamily="34" charset="0"/>
                        <a:ea typeface="Luxi Sans" charset="0"/>
                        <a:cs typeface="Arial" pitchFamily="34" charset="0"/>
                      </a:endParaRPr>
                    </a:p>
                  </a:txBody>
                  <a:tcPr marL="90000" marR="90000" marT="207344" marB="46796" horzOverflow="overflow">
                    <a:lnL>
                      <a:noFill/>
                    </a:lnL>
                    <a:lnR>
                      <a:noFill/>
                    </a:lnR>
                    <a:lnT>
                      <a:noFill/>
                    </a:lnT>
                    <a:lnB>
                      <a:noFill/>
                    </a:lnB>
                    <a:lnTlToBr>
                      <a:noFill/>
                    </a:lnTlToBr>
                    <a:lnBlToTr>
                      <a:noFill/>
                    </a:lnBlToTr>
                    <a:solidFill>
                      <a:srgbClr val="E6E6E6"/>
                    </a:solidFill>
                  </a:tcPr>
                </a:tc>
              </a:tr>
            </a:tbl>
          </a:graphicData>
        </a:graphic>
      </p:graphicFrame>
      <p:sp>
        <p:nvSpPr>
          <p:cNvPr id="36904" name="Line 39"/>
          <p:cNvSpPr>
            <a:spLocks noChangeShapeType="1"/>
          </p:cNvSpPr>
          <p:nvPr/>
        </p:nvSpPr>
        <p:spPr bwMode="auto">
          <a:xfrm flipH="1">
            <a:off x="4114800" y="2808583"/>
            <a:ext cx="2984743" cy="464445"/>
          </a:xfrm>
          <a:prstGeom prst="line">
            <a:avLst/>
          </a:prstGeom>
          <a:noFill/>
          <a:ln w="9360" cap="sq">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6905" name="Line 40"/>
          <p:cNvSpPr>
            <a:spLocks noChangeShapeType="1"/>
          </p:cNvSpPr>
          <p:nvPr/>
        </p:nvSpPr>
        <p:spPr bwMode="auto">
          <a:xfrm flipH="1">
            <a:off x="5562600" y="3273028"/>
            <a:ext cx="1552574" cy="0"/>
          </a:xfrm>
          <a:prstGeom prst="line">
            <a:avLst/>
          </a:prstGeom>
          <a:noFill/>
          <a:ln w="9360" cap="sq">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36906" name="Text Box 41"/>
          <p:cNvSpPr txBox="1">
            <a:spLocks noChangeArrowheads="1"/>
          </p:cNvSpPr>
          <p:nvPr/>
        </p:nvSpPr>
        <p:spPr bwMode="auto">
          <a:xfrm>
            <a:off x="606384" y="5772643"/>
            <a:ext cx="8113713" cy="936104"/>
          </a:xfrm>
          <a:prstGeom prst="rect">
            <a:avLst/>
          </a:prstGeom>
          <a:solidFill>
            <a:srgbClr val="FFFFCC"/>
          </a:solidFill>
          <a:ln>
            <a:noFill/>
          </a:ln>
          <a:effectLst>
            <a:outerShdw blurRad="50800" dist="38100" dir="8100000" algn="tr" rotWithShape="0">
              <a:prstClr val="black">
                <a:alpha val="40000"/>
              </a:prstClr>
            </a:outerShdw>
          </a:effec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sgothic" charset="0"/>
                <a:cs typeface="ms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sgothic" charset="0"/>
                <a:cs typeface="ms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sgothic" charset="0"/>
                <a:cs typeface="ms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sgothic" charset="0"/>
                <a:cs typeface="ms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sgothic" charset="0"/>
                <a:cs typeface="msgothic"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sgothic" charset="0"/>
                <a:cs typeface="msgothic"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sgothic" charset="0"/>
                <a:cs typeface="msgothic"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sgothic" charset="0"/>
                <a:cs typeface="msgothic"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sgothic" charset="0"/>
                <a:cs typeface="msgothic" charset="0"/>
              </a:defRPr>
            </a:lvl9pPr>
          </a:lstStyle>
          <a:p>
            <a:pPr defTabSz="449263">
              <a:buSzPct val="100000"/>
            </a:pPr>
            <a:r>
              <a:rPr lang="en-GB" sz="1800" dirty="0" smtClean="0">
                <a:solidFill>
                  <a:srgbClr val="000000"/>
                </a:solidFill>
                <a:latin typeface="Arial" pitchFamily="34" charset="0"/>
                <a:ea typeface="Luxi Sans" charset="0"/>
                <a:cs typeface="Arial" pitchFamily="34" charset="0"/>
              </a:rPr>
              <a:t>Problem: we found that </a:t>
            </a:r>
            <a:r>
              <a:rPr lang="en-GB" sz="1800" dirty="0" smtClean="0">
                <a:solidFill>
                  <a:srgbClr val="0000FF"/>
                </a:solidFill>
                <a:latin typeface="Arial" pitchFamily="34" charset="0"/>
                <a:ea typeface="Luxi Sans" charset="0"/>
                <a:cs typeface="Arial" pitchFamily="34" charset="0"/>
              </a:rPr>
              <a:t>d=-17</a:t>
            </a:r>
          </a:p>
          <a:p>
            <a:pPr defTabSz="449263">
              <a:buSzPct val="100000"/>
            </a:pPr>
            <a:r>
              <a:rPr lang="en-GB" sz="1800" dirty="0" smtClean="0">
                <a:solidFill>
                  <a:srgbClr val="000000"/>
                </a:solidFill>
                <a:latin typeface="Arial" pitchFamily="34" charset="0"/>
                <a:ea typeface="Luxi Sans" charset="0"/>
                <a:cs typeface="Arial" pitchFamily="34" charset="0"/>
              </a:rPr>
              <a:t>But we want a positive value for d: </a:t>
            </a:r>
            <a:r>
              <a:rPr lang="en-GB" sz="1800" dirty="0" smtClean="0">
                <a:solidFill>
                  <a:srgbClr val="FF0000"/>
                </a:solidFill>
                <a:latin typeface="Arial" pitchFamily="34" charset="0"/>
                <a:ea typeface="Luxi Sans" charset="0"/>
                <a:cs typeface="Arial" pitchFamily="34" charset="0"/>
              </a:rPr>
              <a:t>40</a:t>
            </a:r>
            <a:r>
              <a:rPr lang="en-GB" sz="1800" dirty="0" smtClean="0">
                <a:solidFill>
                  <a:srgbClr val="000000"/>
                </a:solidFill>
                <a:latin typeface="Arial" pitchFamily="34" charset="0"/>
                <a:ea typeface="Luxi Sans" charset="0"/>
                <a:cs typeface="Arial" pitchFamily="34" charset="0"/>
              </a:rPr>
              <a:t>*(3-</a:t>
            </a:r>
            <a:r>
              <a:rPr lang="en-GB" sz="1800" dirty="0" smtClean="0">
                <a:solidFill>
                  <a:srgbClr val="0000FF"/>
                </a:solidFill>
                <a:latin typeface="Arial" pitchFamily="34" charset="0"/>
                <a:ea typeface="Luxi Sans" charset="0"/>
                <a:cs typeface="Arial" pitchFamily="34" charset="0"/>
              </a:rPr>
              <a:t>7</a:t>
            </a:r>
            <a:r>
              <a:rPr lang="en-GB" sz="1800" dirty="0" smtClean="0">
                <a:solidFill>
                  <a:srgbClr val="000000"/>
                </a:solidFill>
                <a:latin typeface="Arial" pitchFamily="34" charset="0"/>
                <a:ea typeface="Luxi Sans" charset="0"/>
                <a:cs typeface="Arial" pitchFamily="34" charset="0"/>
              </a:rPr>
              <a:t>)+</a:t>
            </a:r>
            <a:r>
              <a:rPr lang="en-GB" sz="1800" dirty="0" smtClean="0">
                <a:solidFill>
                  <a:srgbClr val="FF0000"/>
                </a:solidFill>
                <a:latin typeface="Arial" pitchFamily="34" charset="0"/>
                <a:ea typeface="Luxi Sans" charset="0"/>
                <a:cs typeface="Arial" pitchFamily="34" charset="0"/>
              </a:rPr>
              <a:t>7</a:t>
            </a:r>
            <a:r>
              <a:rPr lang="en-GB" sz="1800" dirty="0" smtClean="0">
                <a:solidFill>
                  <a:srgbClr val="000000"/>
                </a:solidFill>
                <a:latin typeface="Arial" pitchFamily="34" charset="0"/>
                <a:ea typeface="Luxi Sans" charset="0"/>
                <a:cs typeface="Arial" pitchFamily="34" charset="0"/>
              </a:rPr>
              <a:t>*(-17+</a:t>
            </a:r>
            <a:r>
              <a:rPr lang="en-GB" sz="1800" dirty="0" smtClean="0">
                <a:solidFill>
                  <a:srgbClr val="0000FF"/>
                </a:solidFill>
                <a:latin typeface="Arial" pitchFamily="34" charset="0"/>
                <a:ea typeface="Luxi Sans" charset="0"/>
                <a:cs typeface="Arial" pitchFamily="34" charset="0"/>
              </a:rPr>
              <a:t>40</a:t>
            </a:r>
            <a:r>
              <a:rPr lang="en-GB" sz="1800" dirty="0" smtClean="0">
                <a:solidFill>
                  <a:srgbClr val="000000"/>
                </a:solidFill>
                <a:latin typeface="Arial" pitchFamily="34" charset="0"/>
                <a:ea typeface="Luxi Sans" charset="0"/>
                <a:cs typeface="Arial" pitchFamily="34" charset="0"/>
              </a:rPr>
              <a:t>)=40*(</a:t>
            </a:r>
            <a:r>
              <a:rPr lang="en-GB" sz="1800" dirty="0" smtClean="0">
                <a:solidFill>
                  <a:srgbClr val="0000FF"/>
                </a:solidFill>
                <a:latin typeface="Arial" pitchFamily="34" charset="0"/>
                <a:ea typeface="Luxi Sans" charset="0"/>
                <a:cs typeface="Arial" pitchFamily="34" charset="0"/>
              </a:rPr>
              <a:t>-4</a:t>
            </a:r>
            <a:r>
              <a:rPr lang="en-GB" sz="1800" dirty="0" smtClean="0">
                <a:solidFill>
                  <a:srgbClr val="000000"/>
                </a:solidFill>
                <a:latin typeface="Arial" pitchFamily="34" charset="0"/>
                <a:ea typeface="Luxi Sans" charset="0"/>
                <a:cs typeface="Arial" pitchFamily="34" charset="0"/>
              </a:rPr>
              <a:t>)+7*(</a:t>
            </a:r>
            <a:r>
              <a:rPr lang="en-GB" sz="1800" dirty="0" smtClean="0">
                <a:solidFill>
                  <a:srgbClr val="0000FF"/>
                </a:solidFill>
                <a:latin typeface="Arial" pitchFamily="34" charset="0"/>
                <a:ea typeface="Luxi Sans" charset="0"/>
                <a:cs typeface="Arial" pitchFamily="34" charset="0"/>
              </a:rPr>
              <a:t>23</a:t>
            </a:r>
            <a:r>
              <a:rPr lang="en-GB" sz="1800" dirty="0" smtClean="0">
                <a:solidFill>
                  <a:srgbClr val="000000"/>
                </a:solidFill>
                <a:latin typeface="Arial" pitchFamily="34" charset="0"/>
                <a:ea typeface="Luxi Sans" charset="0"/>
                <a:cs typeface="Arial" pitchFamily="34" charset="0"/>
              </a:rPr>
              <a:t>) = 1</a:t>
            </a:r>
          </a:p>
          <a:p>
            <a:pPr defTabSz="449263">
              <a:buSzPct val="100000"/>
            </a:pPr>
            <a:r>
              <a:rPr lang="en-GB" sz="1800" dirty="0" smtClean="0">
                <a:solidFill>
                  <a:srgbClr val="000000"/>
                </a:solidFill>
                <a:latin typeface="Arial" pitchFamily="34" charset="0"/>
                <a:ea typeface="Luxi Sans" charset="0"/>
                <a:cs typeface="Arial" pitchFamily="34" charset="0"/>
              </a:rPr>
              <a:t>So </a:t>
            </a:r>
            <a:r>
              <a:rPr lang="en-GB" sz="1800" dirty="0" smtClean="0">
                <a:solidFill>
                  <a:srgbClr val="0000FF"/>
                </a:solidFill>
                <a:latin typeface="Arial" pitchFamily="34" charset="0"/>
                <a:ea typeface="Luxi Sans" charset="0"/>
                <a:cs typeface="Arial" pitchFamily="34" charset="0"/>
              </a:rPr>
              <a:t>d=23</a:t>
            </a:r>
            <a:r>
              <a:rPr lang="en-GB" sz="1800" dirty="0" smtClean="0">
                <a:solidFill>
                  <a:srgbClr val="000000"/>
                </a:solidFill>
                <a:latin typeface="Arial" pitchFamily="34" charset="0"/>
                <a:ea typeface="Luxi Sans" charset="0"/>
                <a:cs typeface="Arial" pitchFamily="34" charset="0"/>
              </a:rPr>
              <a:t> is what we will use.</a:t>
            </a:r>
          </a:p>
        </p:txBody>
      </p:sp>
      <p:sp>
        <p:nvSpPr>
          <p:cNvPr id="2" name="Left Brace 1"/>
          <p:cNvSpPr/>
          <p:nvPr/>
        </p:nvSpPr>
        <p:spPr bwMode="auto">
          <a:xfrm rot="5400000">
            <a:off x="3848100" y="3009900"/>
            <a:ext cx="533400" cy="1066800"/>
          </a:xfrm>
          <a:prstGeom prst="leftBrace">
            <a:avLst/>
          </a:prstGeom>
          <a:solidFill>
            <a:srgbClr val="00B8FF">
              <a:alpha val="32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9" name="Left Brace 8"/>
          <p:cNvSpPr/>
          <p:nvPr/>
        </p:nvSpPr>
        <p:spPr bwMode="auto">
          <a:xfrm rot="5400000">
            <a:off x="5295900" y="3009900"/>
            <a:ext cx="533400" cy="1066800"/>
          </a:xfrm>
          <a:prstGeom prst="leftBrace">
            <a:avLst/>
          </a:prstGeom>
          <a:solidFill>
            <a:srgbClr val="00B8FF">
              <a:alpha val="32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10" name="Left Brace 9"/>
          <p:cNvSpPr/>
          <p:nvPr/>
        </p:nvSpPr>
        <p:spPr bwMode="auto">
          <a:xfrm>
            <a:off x="1905000" y="2538045"/>
            <a:ext cx="533400" cy="990600"/>
          </a:xfrm>
          <a:prstGeom prst="leftBrace">
            <a:avLst/>
          </a:prstGeom>
          <a:solidFill>
            <a:srgbClr val="00B8FF">
              <a:alpha val="32000"/>
            </a:srgbClr>
          </a:solid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11" name="Line 39"/>
          <p:cNvSpPr>
            <a:spLocks noChangeShapeType="1"/>
          </p:cNvSpPr>
          <p:nvPr/>
        </p:nvSpPr>
        <p:spPr bwMode="auto">
          <a:xfrm flipH="1">
            <a:off x="1465262" y="3056907"/>
            <a:ext cx="439738" cy="713582"/>
          </a:xfrm>
          <a:prstGeom prst="line">
            <a:avLst/>
          </a:prstGeom>
          <a:noFill/>
          <a:ln w="9360" cap="sq">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12" name="Line 39"/>
          <p:cNvSpPr>
            <a:spLocks noChangeShapeType="1"/>
          </p:cNvSpPr>
          <p:nvPr/>
        </p:nvSpPr>
        <p:spPr bwMode="auto">
          <a:xfrm>
            <a:off x="1905000" y="3056907"/>
            <a:ext cx="533400" cy="713582"/>
          </a:xfrm>
          <a:prstGeom prst="line">
            <a:avLst/>
          </a:prstGeom>
          <a:noFill/>
          <a:ln w="9360" cap="sq">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13" name="Text Box 32"/>
          <p:cNvSpPr txBox="1">
            <a:spLocks noChangeArrowheads="1"/>
          </p:cNvSpPr>
          <p:nvPr/>
        </p:nvSpPr>
        <p:spPr bwMode="auto">
          <a:xfrm>
            <a:off x="7148628" y="926331"/>
            <a:ext cx="1524000" cy="369069"/>
          </a:xfrm>
          <a:prstGeom prst="rect">
            <a:avLst/>
          </a:prstGeom>
          <a:solidFill>
            <a:srgbClr val="C6E6A2"/>
          </a:solidFill>
          <a:ln>
            <a:solidFill>
              <a:srgbClr val="FF000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sz="1800" dirty="0" smtClean="0">
                <a:latin typeface="Arial" pitchFamily="34" charset="0"/>
                <a:cs typeface="Arial" pitchFamily="34" charset="0"/>
              </a:rPr>
              <a:t>Initial values</a:t>
            </a:r>
          </a:p>
        </p:txBody>
      </p:sp>
      <p:sp>
        <p:nvSpPr>
          <p:cNvPr id="14" name="Line 30"/>
          <p:cNvSpPr>
            <a:spLocks noChangeShapeType="1"/>
          </p:cNvSpPr>
          <p:nvPr/>
        </p:nvSpPr>
        <p:spPr bwMode="auto">
          <a:xfrm flipH="1">
            <a:off x="6496734" y="1295400"/>
            <a:ext cx="651894" cy="1242645"/>
          </a:xfrm>
          <a:prstGeom prst="line">
            <a:avLst/>
          </a:prstGeom>
          <a:noFill/>
          <a:ln w="9360" cap="sq">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15" name="Rectangle 14"/>
          <p:cNvSpPr/>
          <p:nvPr/>
        </p:nvSpPr>
        <p:spPr bwMode="auto">
          <a:xfrm>
            <a:off x="2148254" y="2514600"/>
            <a:ext cx="6438900" cy="1049337"/>
          </a:xfrm>
          <a:prstGeom prst="rect">
            <a:avLst/>
          </a:prstGeom>
          <a:solidFill>
            <a:srgbClr val="00B8FF">
              <a:alpha val="26000"/>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pPr>
            <a:endParaRPr kumimoji="0" lang="en-NZ" sz="2400" b="0" i="0" u="none" strike="noStrike" cap="none" normalizeH="0" baseline="0" smtClean="0">
              <a:ln>
                <a:noFill/>
              </a:ln>
              <a:solidFill>
                <a:schemeClr val="bg1"/>
              </a:solidFill>
              <a:effectLst/>
              <a:latin typeface="Times New Roman" pitchFamily="18" charset="0"/>
            </a:endParaRPr>
          </a:p>
        </p:txBody>
      </p:sp>
      <p:sp>
        <p:nvSpPr>
          <p:cNvPr id="3" name="Rectangle 2"/>
          <p:cNvSpPr/>
          <p:nvPr/>
        </p:nvSpPr>
        <p:spPr>
          <a:xfrm>
            <a:off x="5367704" y="76200"/>
            <a:ext cx="2664512" cy="461665"/>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err="1">
                <a:solidFill>
                  <a:srgbClr val="0000FF"/>
                </a:solidFill>
                <a:latin typeface="Arial" pitchFamily="34" charset="0"/>
                <a:ea typeface="Luxi Sans" charset="0"/>
                <a:cs typeface="Arial" pitchFamily="34" charset="0"/>
              </a:rPr>
              <a:t>ax</a:t>
            </a:r>
            <a:r>
              <a:rPr lang="en-GB" dirty="0">
                <a:solidFill>
                  <a:srgbClr val="0000FF"/>
                </a:solidFill>
                <a:latin typeface="Arial" pitchFamily="34" charset="0"/>
                <a:ea typeface="Luxi Sans" charset="0"/>
                <a:cs typeface="Arial" pitchFamily="34" charset="0"/>
              </a:rPr>
              <a:t> + by = </a:t>
            </a:r>
            <a:r>
              <a:rPr lang="en-GB" dirty="0" err="1">
                <a:solidFill>
                  <a:srgbClr val="0000FF"/>
                </a:solidFill>
                <a:latin typeface="Arial" pitchFamily="34" charset="0"/>
                <a:ea typeface="Luxi Sans" charset="0"/>
                <a:cs typeface="Arial" pitchFamily="34" charset="0"/>
              </a:rPr>
              <a:t>gcd</a:t>
            </a:r>
            <a:r>
              <a:rPr lang="en-GB" dirty="0">
                <a:solidFill>
                  <a:srgbClr val="0000FF"/>
                </a:solidFill>
                <a:latin typeface="Arial" pitchFamily="34" charset="0"/>
                <a:ea typeface="Luxi Sans" charset="0"/>
                <a:cs typeface="Arial" pitchFamily="34" charset="0"/>
              </a:rPr>
              <a:t>(</a:t>
            </a:r>
            <a:r>
              <a:rPr lang="en-GB" dirty="0" err="1">
                <a:solidFill>
                  <a:srgbClr val="0000FF"/>
                </a:solidFill>
                <a:latin typeface="Arial" pitchFamily="34" charset="0"/>
                <a:ea typeface="Luxi Sans" charset="0"/>
                <a:cs typeface="Arial" pitchFamily="34" charset="0"/>
              </a:rPr>
              <a:t>a,b</a:t>
            </a:r>
            <a:r>
              <a:rPr lang="en-GB" dirty="0">
                <a:solidFill>
                  <a:srgbClr val="0000FF"/>
                </a:solidFill>
                <a:latin typeface="Arial" pitchFamily="34" charset="0"/>
                <a:ea typeface="Luxi Sans" charset="0"/>
                <a:cs typeface="Arial" pitchFamily="34" charset="0"/>
              </a:rPr>
              <a:t>)</a:t>
            </a:r>
          </a:p>
        </p:txBody>
      </p:sp>
      <p:cxnSp>
        <p:nvCxnSpPr>
          <p:cNvPr id="5" name="Straight Connector 4"/>
          <p:cNvCxnSpPr/>
          <p:nvPr/>
        </p:nvCxnSpPr>
        <p:spPr bwMode="auto">
          <a:xfrm>
            <a:off x="0" y="3563937"/>
            <a:ext cx="9013305" cy="0"/>
          </a:xfrm>
          <a:prstGeom prst="line">
            <a:avLst/>
          </a:prstGeom>
          <a:solidFill>
            <a:srgbClr val="00B8FF"/>
          </a:solidFill>
          <a:ln w="28575" cap="flat" cmpd="sng" algn="ctr">
            <a:solidFill>
              <a:srgbClr val="0000FF"/>
            </a:solidFill>
            <a:prstDash val="solid"/>
            <a:round/>
            <a:headEnd type="none" w="med" len="med"/>
            <a:tailEnd type="none" w="med" len="med"/>
          </a:ln>
          <a:effectLst>
            <a:glow rad="63500">
              <a:schemeClr val="accent1">
                <a:satMod val="175000"/>
                <a:alpha val="40000"/>
              </a:schemeClr>
            </a:glow>
            <a:outerShdw dist="35921" dir="2700000" algn="ctr" rotWithShape="0">
              <a:schemeClr val="bg2"/>
            </a:outerShdw>
          </a:effectLst>
          <a:extLst/>
        </p:spPr>
      </p:cxnSp>
      <p:sp>
        <p:nvSpPr>
          <p:cNvPr id="19" name="Text Box 32"/>
          <p:cNvSpPr txBox="1">
            <a:spLocks noChangeArrowheads="1"/>
          </p:cNvSpPr>
          <p:nvPr/>
        </p:nvSpPr>
        <p:spPr bwMode="auto">
          <a:xfrm>
            <a:off x="3505200" y="4876800"/>
            <a:ext cx="1524000" cy="369069"/>
          </a:xfrm>
          <a:prstGeom prst="rect">
            <a:avLst/>
          </a:prstGeom>
          <a:solidFill>
            <a:srgbClr val="C6E6A2"/>
          </a:solidFill>
          <a:ln>
            <a:solidFill>
              <a:srgbClr val="FF0000"/>
            </a:solidFill>
          </a:ln>
          <a:effectLst>
            <a:outerShdw blurRad="50800" dist="38100" dir="8100000" algn="tr" rotWithShape="0">
              <a:prstClr val="black">
                <a:alpha val="40000"/>
              </a:prstClr>
            </a:outerShdw>
          </a:effec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5pPr>
            <a:lvl6pPr marL="25146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6pPr>
            <a:lvl7pPr marL="29718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7pPr>
            <a:lvl8pPr marL="34290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8pPr>
            <a:lvl9pPr marL="3886200" indent="-228600" defTabSz="449263" eaLnBrk="0" fontAlgn="base" hangingPunct="0">
              <a:lnSpc>
                <a:spcPct val="116000"/>
              </a:lnSpc>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ea typeface="Luxi Sans" charset="0"/>
                <a:cs typeface="Luxi Sans" charset="0"/>
              </a:defRPr>
            </a:lvl9pPr>
          </a:lstStyle>
          <a:p>
            <a:pPr defTabSz="449263">
              <a:lnSpc>
                <a:spcPct val="116000"/>
              </a:lnSpc>
              <a:buClr>
                <a:srgbClr val="000000"/>
              </a:buClr>
              <a:buSzPct val="100000"/>
              <a:buFont typeface="Times New Roman" pitchFamily="18" charset="0"/>
              <a:buNone/>
            </a:pPr>
            <a:r>
              <a:rPr lang="en-GB" sz="1800" dirty="0" err="1" smtClean="0">
                <a:latin typeface="Arial" pitchFamily="34" charset="0"/>
                <a:cs typeface="Arial" pitchFamily="34" charset="0"/>
              </a:rPr>
              <a:t>gcd</a:t>
            </a:r>
            <a:r>
              <a:rPr lang="en-GB" sz="1800" dirty="0" smtClean="0">
                <a:latin typeface="Arial" pitchFamily="34" charset="0"/>
                <a:cs typeface="Arial" pitchFamily="34" charset="0"/>
              </a:rPr>
              <a:t>(40,7) = 1</a:t>
            </a:r>
          </a:p>
          <a:p>
            <a:pPr defTabSz="449263">
              <a:lnSpc>
                <a:spcPct val="116000"/>
              </a:lnSpc>
              <a:buClr>
                <a:srgbClr val="000000"/>
              </a:buClr>
              <a:buSzPct val="100000"/>
              <a:buFont typeface="Times New Roman" pitchFamily="18" charset="0"/>
              <a:buNone/>
            </a:pPr>
            <a:r>
              <a:rPr lang="en-GB" sz="1800" dirty="0" smtClean="0">
                <a:solidFill>
                  <a:srgbClr val="FF0000"/>
                </a:solidFill>
                <a:latin typeface="Arial" pitchFamily="34" charset="0"/>
                <a:cs typeface="Arial" pitchFamily="34" charset="0"/>
              </a:rPr>
              <a:t>stop at this row!</a:t>
            </a:r>
          </a:p>
        </p:txBody>
      </p:sp>
      <p:sp>
        <p:nvSpPr>
          <p:cNvPr id="20" name="Line 30"/>
          <p:cNvSpPr>
            <a:spLocks noChangeShapeType="1"/>
          </p:cNvSpPr>
          <p:nvPr/>
        </p:nvSpPr>
        <p:spPr bwMode="auto">
          <a:xfrm flipH="1">
            <a:off x="2743200" y="5181600"/>
            <a:ext cx="762000" cy="362174"/>
          </a:xfrm>
          <a:prstGeom prst="line">
            <a:avLst/>
          </a:prstGeom>
          <a:noFill/>
          <a:ln w="9360" cap="sq">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a:lnSpc>
                <a:spcPct val="116000"/>
              </a:lnSpc>
              <a:buClr>
                <a:srgbClr val="000000"/>
              </a:buClr>
              <a:buSzPct val="100000"/>
              <a:buFont typeface="Times New Roman" pitchFamily="18" charset="0"/>
              <a:buNone/>
            </a:pPr>
            <a:endParaRPr lang="en-NZ" smtClean="0">
              <a:solidFill>
                <a:srgbClr val="FFFFFF"/>
              </a:solidFill>
              <a:latin typeface="Arial" pitchFamily="34" charset="0"/>
              <a:cs typeface="Arial" pitchFamily="34" charset="0"/>
            </a:endParaRPr>
          </a:p>
        </p:txBody>
      </p:sp>
      <p:sp>
        <p:nvSpPr>
          <p:cNvPr id="21" name="Rectangle 20"/>
          <p:cNvSpPr/>
          <p:nvPr/>
        </p:nvSpPr>
        <p:spPr>
          <a:xfrm>
            <a:off x="7391400" y="1664469"/>
            <a:ext cx="864339" cy="338554"/>
          </a:xfrm>
          <a:prstGeom prst="rect">
            <a:avLst/>
          </a:prstGeom>
          <a:solidFill>
            <a:srgbClr val="C6E6A2"/>
          </a:solidFill>
          <a:ln>
            <a:solidFill>
              <a:srgbClr val="00B0F0"/>
            </a:solidFill>
          </a:ln>
          <a:effectLst>
            <a:outerShdw blurRad="50800" dist="38100" dir="8100000" algn="tr" rotWithShape="0">
              <a:prstClr val="black">
                <a:alpha val="40000"/>
              </a:prstClr>
            </a:outerShdw>
          </a:effectLst>
        </p:spPr>
        <p:txBody>
          <a:bodyPr wrap="none">
            <a:spAutoFit/>
          </a:bodyPr>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err="1" smtClean="0">
                <a:solidFill>
                  <a:srgbClr val="FF0000"/>
                </a:solidFill>
                <a:latin typeface="Arial" pitchFamily="34" charset="0"/>
                <a:ea typeface="Luxi Sans" charset="0"/>
                <a:cs typeface="Arial" pitchFamily="34" charset="0"/>
              </a:rPr>
              <a:t>z</a:t>
            </a:r>
            <a:r>
              <a:rPr lang="en-GB" sz="1600" dirty="0" err="1" smtClean="0">
                <a:solidFill>
                  <a:srgbClr val="0000FF"/>
                </a:solidFill>
                <a:latin typeface="Arial" pitchFamily="34" charset="0"/>
                <a:ea typeface="Luxi Sans" charset="0"/>
                <a:cs typeface="Arial" pitchFamily="34" charset="0"/>
              </a:rPr>
              <a:t>x</a:t>
            </a:r>
            <a:r>
              <a:rPr lang="en-GB" sz="1600" dirty="0" smtClean="0">
                <a:solidFill>
                  <a:srgbClr val="0000FF"/>
                </a:solidFill>
                <a:latin typeface="Arial" pitchFamily="34" charset="0"/>
                <a:ea typeface="Luxi Sans" charset="0"/>
                <a:cs typeface="Arial" pitchFamily="34" charset="0"/>
              </a:rPr>
              <a:t> </a:t>
            </a:r>
            <a:r>
              <a:rPr lang="en-GB" sz="1600" dirty="0">
                <a:solidFill>
                  <a:srgbClr val="0000FF"/>
                </a:solidFill>
                <a:latin typeface="Arial" pitchFamily="34" charset="0"/>
                <a:ea typeface="Luxi Sans" charset="0"/>
                <a:cs typeface="Arial" pitchFamily="34" charset="0"/>
              </a:rPr>
              <a:t>+ </a:t>
            </a:r>
            <a:r>
              <a:rPr lang="en-GB" sz="1600" b="1" dirty="0" err="1" smtClean="0">
                <a:solidFill>
                  <a:srgbClr val="FF0000"/>
                </a:solidFill>
                <a:latin typeface="Arial" pitchFamily="34" charset="0"/>
                <a:ea typeface="Luxi Sans" charset="0"/>
                <a:cs typeface="Arial" pitchFamily="34" charset="0"/>
              </a:rPr>
              <a:t>e</a:t>
            </a:r>
            <a:r>
              <a:rPr lang="en-GB" sz="1600" b="1" dirty="0" err="1" smtClean="0">
                <a:solidFill>
                  <a:schemeClr val="tx1"/>
                </a:solidFill>
                <a:latin typeface="Arial" pitchFamily="34" charset="0"/>
                <a:ea typeface="Luxi Sans" charset="0"/>
                <a:cs typeface="Arial" pitchFamily="34" charset="0"/>
              </a:rPr>
              <a:t>d</a:t>
            </a:r>
            <a:endParaRPr lang="en-GB" sz="1600" dirty="0">
              <a:solidFill>
                <a:srgbClr val="0000FF"/>
              </a:solidFill>
              <a:latin typeface="Arial" pitchFamily="34" charset="0"/>
              <a:ea typeface="Luxi Sans" charset="0"/>
              <a:cs typeface="Arial" pitchFamily="34" charset="0"/>
            </a:endParaRPr>
          </a:p>
        </p:txBody>
      </p:sp>
      <p:sp>
        <p:nvSpPr>
          <p:cNvPr id="4" name="TextBox 3"/>
          <p:cNvSpPr txBox="1"/>
          <p:nvPr/>
        </p:nvSpPr>
        <p:spPr>
          <a:xfrm>
            <a:off x="72447" y="76199"/>
            <a:ext cx="1832553" cy="461665"/>
          </a:xfrm>
          <a:prstGeom prst="rect">
            <a:avLst/>
          </a:prstGeom>
          <a:noFill/>
          <a:ln>
            <a:solidFill>
              <a:srgbClr val="C00000"/>
            </a:solidFill>
          </a:ln>
        </p:spPr>
        <p:txBody>
          <a:bodyPr wrap="none" rtlCol="0">
            <a:spAutoFit/>
          </a:bodyPr>
          <a:lstStyle/>
          <a:p>
            <a:r>
              <a:rPr lang="en-AU" dirty="0" smtClean="0">
                <a:solidFill>
                  <a:srgbClr val="FF0000"/>
                </a:solidFill>
              </a:rPr>
              <a:t>Long method</a:t>
            </a:r>
            <a:endParaRPr lang="en-AU" dirty="0">
              <a:solidFill>
                <a:srgbClr val="FF0000"/>
              </a:solidFill>
            </a:endParaRPr>
          </a:p>
        </p:txBody>
      </p:sp>
    </p:spTree>
    <p:extLst>
      <p:ext uri="{BB962C8B-B14F-4D97-AF65-F5344CB8AC3E}">
        <p14:creationId xmlns:p14="http://schemas.microsoft.com/office/powerpoint/2010/main" val="3537353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904"/>
                                        </p:tgtEl>
                                        <p:attrNameLst>
                                          <p:attrName>style.visibility</p:attrName>
                                        </p:attrNameLst>
                                      </p:cBhvr>
                                      <p:to>
                                        <p:strVal val="visible"/>
                                      </p:to>
                                    </p:set>
                                    <p:animEffect transition="in" filter="fade">
                                      <p:cBhvr>
                                        <p:cTn id="42" dur="500"/>
                                        <p:tgtEl>
                                          <p:spTgt spid="369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905"/>
                                        </p:tgtEl>
                                        <p:attrNameLst>
                                          <p:attrName>style.visibility</p:attrName>
                                        </p:attrNameLst>
                                      </p:cBhvr>
                                      <p:to>
                                        <p:strVal val="visible"/>
                                      </p:to>
                                    </p:set>
                                    <p:animEffect transition="in" filter="fade">
                                      <p:cBhvr>
                                        <p:cTn id="45" dur="500"/>
                                        <p:tgtEl>
                                          <p:spTgt spid="3690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6906"/>
                                        </p:tgtEl>
                                        <p:attrNameLst>
                                          <p:attrName>style.visibility</p:attrName>
                                        </p:attrNameLst>
                                      </p:cBhvr>
                                      <p:to>
                                        <p:strVal val="visible"/>
                                      </p:to>
                                    </p:set>
                                    <p:animEffect transition="in" filter="fade">
                                      <p:cBhvr>
                                        <p:cTn id="68" dur="1000"/>
                                        <p:tgtEl>
                                          <p:spTgt spid="36906"/>
                                        </p:tgtEl>
                                      </p:cBhvr>
                                    </p:animEffect>
                                    <p:anim calcmode="lin" valueType="num">
                                      <p:cBhvr>
                                        <p:cTn id="69" dur="1000" fill="hold"/>
                                        <p:tgtEl>
                                          <p:spTgt spid="36906"/>
                                        </p:tgtEl>
                                        <p:attrNameLst>
                                          <p:attrName>ppt_x</p:attrName>
                                        </p:attrNameLst>
                                      </p:cBhvr>
                                      <p:tavLst>
                                        <p:tav tm="0">
                                          <p:val>
                                            <p:strVal val="#ppt_x"/>
                                          </p:val>
                                        </p:tav>
                                        <p:tav tm="100000">
                                          <p:val>
                                            <p:strVal val="#ppt_x"/>
                                          </p:val>
                                        </p:tav>
                                      </p:tavLst>
                                    </p:anim>
                                    <p:anim calcmode="lin" valueType="num">
                                      <p:cBhvr>
                                        <p:cTn id="70" dur="1000" fill="hold"/>
                                        <p:tgtEl>
                                          <p:spTgt spid="369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4" grpId="0" animBg="1"/>
      <p:bldP spid="36905" grpId="0" animBg="1"/>
      <p:bldP spid="36906" grpId="0" animBg="1"/>
      <p:bldP spid="2" grpId="0" animBg="1"/>
      <p:bldP spid="9" grpId="0" animBg="1"/>
      <p:bldP spid="10" grpId="0" animBg="1"/>
      <p:bldP spid="11" grpId="0" animBg="1"/>
      <p:bldP spid="12" grpId="0" animBg="1"/>
      <p:bldP spid="13" grpId="0" animBg="1"/>
      <p:bldP spid="14" grpId="0" animBg="1"/>
      <p:bldP spid="15" grpId="0" animBg="1"/>
      <p:bldP spid="19" grpId="0" animBg="1"/>
      <p:bldP spid="20"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bg1"/>
            </a:solidFill>
            <a:effectLst/>
            <a:latin typeface="Times New Roman"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bg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bg1"/>
            </a:solidFill>
            <a:effectLst/>
            <a:latin typeface="Times New Roman"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bg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bg1"/>
            </a:solidFill>
            <a:effectLst/>
            <a:latin typeface="Times New Roman"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bg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Theme">
      <a:majorFont>
        <a:latin typeface="Comic Sans MS"/>
        <a:ea typeface="msgothic"/>
        <a:cs typeface="msgothic"/>
      </a:majorFont>
      <a:minorFont>
        <a:latin typeface="Comic Sans MS"/>
        <a:ea typeface="msgothic"/>
        <a:cs typeface="ms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omic Sans MS"/>
        <a:ea typeface="msgothic"/>
        <a:cs typeface="msgothic"/>
      </a:majorFont>
      <a:minorFont>
        <a:latin typeface="Comic Sans MS"/>
        <a:ea typeface="msgothic"/>
        <a:cs typeface="ms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16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17152</TotalTime>
  <Words>17034</Words>
  <Application>Microsoft Office PowerPoint</Application>
  <PresentationFormat>On-screen Show (4:3)</PresentationFormat>
  <Paragraphs>2801</Paragraphs>
  <Slides>213</Slides>
  <Notes>126</Notes>
  <HiddenSlides>3</HiddenSlides>
  <MMClips>0</MMClips>
  <ScaleCrop>false</ScaleCrop>
  <HeadingPairs>
    <vt:vector size="6" baseType="variant">
      <vt:variant>
        <vt:lpstr>Theme</vt:lpstr>
      </vt:variant>
      <vt:variant>
        <vt:i4>15</vt:i4>
      </vt:variant>
      <vt:variant>
        <vt:lpstr>Embedded OLE Servers</vt:lpstr>
      </vt:variant>
      <vt:variant>
        <vt:i4>1</vt:i4>
      </vt:variant>
      <vt:variant>
        <vt:lpstr>Slide Titles</vt:lpstr>
      </vt:variant>
      <vt:variant>
        <vt:i4>213</vt:i4>
      </vt:variant>
    </vt:vector>
  </HeadingPairs>
  <TitlesOfParts>
    <vt:vector size="229" baseType="lpstr">
      <vt:lpstr>Default Design</vt:lpstr>
      <vt:lpstr>1_Default Design</vt:lpstr>
      <vt:lpstr>3_Default Design</vt:lpstr>
      <vt:lpstr>Office Theme</vt:lpstr>
      <vt:lpstr>2_Default Design</vt:lpstr>
      <vt:lpstr>1_Office Theme</vt:lpstr>
      <vt:lpstr>4_Default Design</vt:lpstr>
      <vt:lpstr>5_Default Design</vt:lpstr>
      <vt:lpstr>6_Default Design</vt:lpstr>
      <vt:lpstr>7_Default Design</vt:lpstr>
      <vt:lpstr>8_Default Design</vt:lpstr>
      <vt:lpstr>9_Default Design</vt:lpstr>
      <vt:lpstr>10_Default Design</vt:lpstr>
      <vt:lpstr>11_Default Design</vt:lpstr>
      <vt:lpstr>12_Default Design</vt:lpstr>
      <vt:lpstr>Bitmap Image</vt:lpstr>
      <vt:lpstr>PowerPoint Presentation</vt:lpstr>
      <vt:lpstr>Network security</vt:lpstr>
      <vt:lpstr>Network Security</vt:lpstr>
      <vt:lpstr>What is network security?</vt:lpstr>
      <vt:lpstr>What is network security?</vt:lpstr>
      <vt:lpstr>Network Security</vt:lpstr>
      <vt:lpstr>Some interesting news (23 Sept 2016)</vt:lpstr>
      <vt:lpstr>PowerPoint Presentation</vt:lpstr>
      <vt:lpstr>PowerPoint Presentation</vt:lpstr>
      <vt:lpstr>PowerPoint Presentation</vt:lpstr>
      <vt:lpstr>The language of cryptography</vt:lpstr>
      <vt:lpstr>PowerPoint Presentation</vt:lpstr>
      <vt:lpstr>Cryptography</vt:lpstr>
      <vt:lpstr>Symmetric Key</vt:lpstr>
      <vt:lpstr>Symmetric Key</vt:lpstr>
      <vt:lpstr>Symmetric Key</vt:lpstr>
      <vt:lpstr>Symmetric Key</vt:lpstr>
      <vt:lpstr>PowerPoint Presentation</vt:lpstr>
      <vt:lpstr>Symmetric Key</vt:lpstr>
      <vt:lpstr>Symmetric Key</vt:lpstr>
      <vt:lpstr>Symmetric Key</vt:lpstr>
      <vt:lpstr>PowerPoint Presentation</vt:lpstr>
      <vt:lpstr>Symmetric Key</vt:lpstr>
      <vt:lpstr>Symmetric Key</vt:lpstr>
      <vt:lpstr>Symmetric Key</vt:lpstr>
      <vt:lpstr>Symmetric Key</vt:lpstr>
      <vt:lpstr>Symmetric Key</vt:lpstr>
      <vt:lpstr>Symmetric Key</vt:lpstr>
      <vt:lpstr>Symmetric Key</vt:lpstr>
      <vt:lpstr>Symmetric Key</vt:lpstr>
      <vt:lpstr>Symmetric Key</vt:lpstr>
      <vt:lpstr>PowerPoint Presentation</vt:lpstr>
      <vt:lpstr>Symmetric Key</vt:lpstr>
      <vt:lpstr>Symmetric Key</vt:lpstr>
      <vt:lpstr>Symmetric Key</vt:lpstr>
      <vt:lpstr>Symmetric Key</vt:lpstr>
      <vt:lpstr>Symmetric Key</vt:lpstr>
      <vt:lpstr>Symmetric Key</vt:lpstr>
      <vt:lpstr>Symmetric Key</vt:lpstr>
      <vt:lpstr>Symmetric Key</vt:lpstr>
      <vt:lpstr>Symmetric Key</vt:lpstr>
      <vt:lpstr>Symmetric Key</vt:lpstr>
      <vt:lpstr>Symmetric Key</vt:lpstr>
      <vt:lpstr>Symmetric key crypto: DES</vt:lpstr>
      <vt:lpstr>Symmetric key  crypto: DES</vt:lpstr>
      <vt:lpstr>DES vs. RSA (Speed of Computation)</vt:lpstr>
      <vt:lpstr>WARNING!</vt:lpstr>
      <vt:lpstr>AES: Advanced Encryption Standard</vt:lpstr>
      <vt:lpstr>Bank securely online</vt:lpstr>
      <vt:lpstr>Bank securely online</vt:lpstr>
      <vt:lpstr>PowerPoint Presentation</vt:lpstr>
      <vt:lpstr>PowerPoint Presentation</vt:lpstr>
      <vt:lpstr>PowerPoint Presentation</vt:lpstr>
      <vt:lpstr>PowerPoint Presentation</vt:lpstr>
      <vt:lpstr>WannaCry: Details of Operations </vt:lpstr>
      <vt:lpstr>Tor Client and Server</vt:lpstr>
      <vt:lpstr>anonymous communication</vt:lpstr>
      <vt:lpstr>WannaCry: Details of Operations </vt:lpstr>
      <vt:lpstr>WannaCry: Details of Operations </vt:lpstr>
      <vt:lpstr>WannaCry: Details of Operations </vt:lpstr>
      <vt:lpstr>WannaCry: Details of Operations </vt:lpstr>
      <vt:lpstr>WannaCry: Details of Operations </vt:lpstr>
      <vt:lpstr>WannaCry: Details of Operations </vt:lpstr>
      <vt:lpstr>WannaCry: Details of Operations </vt:lpstr>
      <vt:lpstr>WanaCry: Encryption/Decryption</vt:lpstr>
      <vt:lpstr>According to Microsoft</vt:lpstr>
      <vt:lpstr>According to Microsoft</vt:lpstr>
      <vt:lpstr>Ransomware removal</vt:lpstr>
      <vt:lpstr>Summary of leaked data from NSA</vt:lpstr>
      <vt:lpstr>PowerPoint Presentation</vt:lpstr>
      <vt:lpstr>PowerPoint Presentation</vt:lpstr>
      <vt:lpstr>Public Key Cryptography</vt:lpstr>
      <vt:lpstr>Public key cryptography</vt:lpstr>
      <vt:lpstr>Public key encryption algorithms</vt:lpstr>
      <vt:lpstr>RSA: Choosing keys</vt:lpstr>
      <vt:lpstr>RSA: Encryption, decryption</vt:lpstr>
      <vt:lpstr>RSA: an important property</vt:lpstr>
      <vt:lpstr>Why is RSA secure?</vt:lpstr>
      <vt:lpstr>RSA:how strong is it?? </vt:lpstr>
      <vt:lpstr>PowerPoint Presentation</vt:lpstr>
      <vt:lpstr>RSA example:</vt:lpstr>
      <vt:lpstr>PowerPoint Presentation</vt:lpstr>
      <vt:lpstr>Example</vt:lpstr>
      <vt:lpstr>Example</vt:lpstr>
      <vt:lpstr>Example</vt:lpstr>
      <vt:lpstr>Example</vt:lpstr>
      <vt:lpstr>PowerPoint Presentation</vt:lpstr>
      <vt:lpstr>RSA: Computing for d</vt:lpstr>
      <vt:lpstr>Issues with this simplistic example:</vt:lpstr>
      <vt:lpstr>PowerPoint Presentation</vt:lpstr>
      <vt:lpstr>Euclidean Algorithm</vt:lpstr>
      <vt:lpstr>Euclidean Algorithm gcd(a,b):</vt:lpstr>
      <vt:lpstr>Euclidean Algorithm gcd(a,b):</vt:lpstr>
      <vt:lpstr>Euclidean Algorithm gcd(a,b):</vt:lpstr>
      <vt:lpstr>PowerPoint Presentation</vt:lpstr>
      <vt:lpstr>Solving for d</vt:lpstr>
      <vt:lpstr>Solving for d</vt:lpstr>
      <vt:lpstr>PowerPoint Presentation</vt:lpstr>
      <vt:lpstr>Extended Euclidean Algorithm:</vt:lpstr>
      <vt:lpstr>PowerPoint Presentation</vt:lpstr>
      <vt:lpstr>Extended Euclidean Algorithm:</vt:lpstr>
      <vt:lpstr>Extended Euclidean Algorithm:</vt:lpstr>
      <vt:lpstr>Extended Euclidean Algorithm:</vt:lpstr>
      <vt:lpstr>Extended Euclidean Algorithm:</vt:lpstr>
      <vt:lpstr>Extended Euclidean Algorithm:</vt:lpstr>
      <vt:lpstr>Extended Euclidean Algorithm:</vt:lpstr>
      <vt:lpstr>Summary of Techniques</vt:lpstr>
      <vt:lpstr>PowerPoint Presentation</vt:lpstr>
      <vt:lpstr>Prerequisite: modular arithmetic</vt:lpstr>
      <vt:lpstr>Back to the previous RSA example:</vt:lpstr>
      <vt:lpstr>Calculating powers rapidly</vt:lpstr>
      <vt:lpstr>How to solve overflow problems:</vt:lpstr>
      <vt:lpstr>Even better solution:</vt:lpstr>
      <vt:lpstr>PowerPoint Presentation</vt:lpstr>
      <vt:lpstr>Unconcealed</vt:lpstr>
      <vt:lpstr>PowerPoint Presentation</vt:lpstr>
      <vt:lpstr>Authentication</vt:lpstr>
      <vt:lpstr>Authentication</vt:lpstr>
      <vt:lpstr>Authentication: using IP</vt:lpstr>
      <vt:lpstr>Authentication: Secret Password</vt:lpstr>
      <vt:lpstr>Authentication: Encrypted Secret Password</vt:lpstr>
      <vt:lpstr>Playback Attack</vt:lpstr>
      <vt:lpstr>Authentication: Sequence of Encrypted Secret Passwords</vt:lpstr>
      <vt:lpstr>Authentication: ap5.0</vt:lpstr>
      <vt:lpstr>ap5.0: security hole</vt:lpstr>
      <vt:lpstr>Man-in-the-middle attack</vt:lpstr>
      <vt:lpstr>Man-in-the-middle attack</vt:lpstr>
      <vt:lpstr>Man-in-the-middle attack</vt:lpstr>
      <vt:lpstr>Man-in-the-middle attack</vt:lpstr>
      <vt:lpstr>ARP Spoofing</vt:lpstr>
      <vt:lpstr>Steps to an ARP spoofing attack </vt:lpstr>
      <vt:lpstr>ARP Spoofing Detection, Prevention and Protection</vt:lpstr>
      <vt:lpstr>Digital Signatures </vt:lpstr>
      <vt:lpstr>Digital Signatures (more)</vt:lpstr>
      <vt:lpstr>Message Digests</vt:lpstr>
      <vt:lpstr>Internet checksum: poor crypto hash function</vt:lpstr>
      <vt:lpstr>Digital signature = Signed message digest</vt:lpstr>
      <vt:lpstr>Hash Function Algorithms</vt:lpstr>
      <vt:lpstr>PowerPoint Presentation</vt:lpstr>
      <vt:lpstr>Trusted Intermediaries</vt:lpstr>
      <vt:lpstr>Key Distribution Center (KDC)</vt:lpstr>
      <vt:lpstr>Certification Authorities</vt:lpstr>
      <vt:lpstr>Certificate Sample</vt:lpstr>
      <vt:lpstr>Certification Authorities</vt:lpstr>
      <vt:lpstr>PowerPoint Presentation</vt:lpstr>
      <vt:lpstr>Secure e-mail</vt:lpstr>
      <vt:lpstr>Secure e-mail </vt:lpstr>
      <vt:lpstr>Secure e-mail (continued)</vt:lpstr>
      <vt:lpstr>Secure e-mail (continued)</vt:lpstr>
      <vt:lpstr>Pretty good privacy (PGP)</vt:lpstr>
      <vt:lpstr>PGP</vt:lpstr>
      <vt:lpstr>Pretty good privacy (PGP)</vt:lpstr>
      <vt:lpstr>PowerPoint Presentation</vt:lpstr>
      <vt:lpstr>SSL: Secure Sockets Layer</vt:lpstr>
      <vt:lpstr>SSL and TCP/IP</vt:lpstr>
      <vt:lpstr>a simple secure channel</vt:lpstr>
      <vt:lpstr>Highly-simplified handshake</vt:lpstr>
      <vt:lpstr>SSL cipher suite</vt:lpstr>
      <vt:lpstr>key derivation</vt:lpstr>
      <vt:lpstr>SSL record format</vt:lpstr>
      <vt:lpstr>SSL record protocol</vt:lpstr>
      <vt:lpstr>Real SSL: handshake (1)</vt:lpstr>
      <vt:lpstr>Simplified SSL connection</vt:lpstr>
      <vt:lpstr>Real SSL: handshake (2)</vt:lpstr>
      <vt:lpstr>Simplified SSL connection</vt:lpstr>
      <vt:lpstr>Real SSL: handshaking (3)</vt:lpstr>
      <vt:lpstr>Real SSL: handshaking (4)</vt:lpstr>
      <vt:lpstr>SSL connection closure</vt:lpstr>
      <vt:lpstr>Key derivation</vt:lpstr>
      <vt:lpstr>PowerPoint Presentation</vt:lpstr>
      <vt:lpstr>What is network-layer confidentiality ?</vt:lpstr>
      <vt:lpstr>Virtual Private Networks (VPNs)</vt:lpstr>
      <vt:lpstr>PowerPoint Presentation</vt:lpstr>
      <vt:lpstr>IPsec services</vt:lpstr>
      <vt:lpstr>IPsec transport mode</vt:lpstr>
      <vt:lpstr>IPsec – tunneling mode </vt:lpstr>
      <vt:lpstr>Two IPsec protocols</vt:lpstr>
      <vt:lpstr>Four combinations are possible!</vt:lpstr>
      <vt:lpstr>Security associations (SAs) </vt:lpstr>
      <vt:lpstr>Example SA from R1 to R2</vt:lpstr>
      <vt:lpstr>PowerPoint Presentation</vt:lpstr>
      <vt:lpstr>IPsec datagram</vt:lpstr>
      <vt:lpstr>What happens?</vt:lpstr>
      <vt:lpstr>R1: convert original datagram to IPsec datagram</vt:lpstr>
      <vt:lpstr>Inside the enchilada:</vt:lpstr>
      <vt:lpstr>IPsec</vt:lpstr>
      <vt:lpstr>Internet security threats</vt:lpstr>
      <vt:lpstr>PowerPoint Presentation</vt:lpstr>
      <vt:lpstr>PowerPoint Presentation</vt:lpstr>
      <vt:lpstr>Internet security threats</vt:lpstr>
      <vt:lpstr>Internet security threats</vt:lpstr>
      <vt:lpstr>DoS</vt:lpstr>
      <vt:lpstr>PowerPoint Presentation</vt:lpstr>
      <vt:lpstr>Firewall</vt:lpstr>
      <vt:lpstr>Firewall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Access Control List for a Stateful Filter</vt:lpstr>
      <vt:lpstr>Connection Table for a Stateful Filter</vt:lpstr>
      <vt:lpstr>Access Control List for a Stateful Filter</vt:lpstr>
      <vt:lpstr>Access Control List for a Stateful Filter</vt:lpstr>
      <vt:lpstr>PowerPoint Presentation</vt:lpstr>
      <vt:lpstr>PowerPoint Presentation</vt:lpstr>
      <vt:lpstr>PowerPoint Presentation</vt:lpstr>
      <vt:lpstr>Limitations of firewalls and gateways</vt:lpstr>
      <vt:lpstr>Snort® </vt:lpstr>
      <vt:lpstr>Others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Reyes, Napoleon</dc:creator>
  <cp:lastModifiedBy>Reyes, Napoleon</cp:lastModifiedBy>
  <cp:revision>787</cp:revision>
  <dcterms:modified xsi:type="dcterms:W3CDTF">2017-05-15T21:11:34Z</dcterms:modified>
</cp:coreProperties>
</file>